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7" r:id="rId4"/>
    <p:sldId id="261" r:id="rId5"/>
  </p:sldIdLst>
  <p:sldSz cx="12192000" cy="6858000"/>
  <p:notesSz cx="6797675" cy="9928225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54972-167E-4B0C-8D84-2FF429A26F2B}" type="datetimeFigureOut">
              <a:rPr lang="es-MX" smtClean="0"/>
              <a:t>20/07/2022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271A7-1AF2-4306-AD81-DDF11B87DFAC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01267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54972-167E-4B0C-8D84-2FF429A26F2B}" type="datetimeFigureOut">
              <a:rPr lang="es-MX" smtClean="0"/>
              <a:t>20/07/2022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271A7-1AF2-4306-AD81-DDF11B87DFAC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04364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54972-167E-4B0C-8D84-2FF429A26F2B}" type="datetimeFigureOut">
              <a:rPr lang="es-MX" smtClean="0"/>
              <a:t>20/07/2022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271A7-1AF2-4306-AD81-DDF11B87DFAC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21195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54972-167E-4B0C-8D84-2FF429A26F2B}" type="datetimeFigureOut">
              <a:rPr lang="es-MX" smtClean="0"/>
              <a:t>20/07/2022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271A7-1AF2-4306-AD81-DDF11B87DFAC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05680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54972-167E-4B0C-8D84-2FF429A26F2B}" type="datetimeFigureOut">
              <a:rPr lang="es-MX" smtClean="0"/>
              <a:t>20/07/2022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271A7-1AF2-4306-AD81-DDF11B87DFAC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77080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54972-167E-4B0C-8D84-2FF429A26F2B}" type="datetimeFigureOut">
              <a:rPr lang="es-MX" smtClean="0"/>
              <a:t>20/07/2022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271A7-1AF2-4306-AD81-DDF11B87DFAC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07088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54972-167E-4B0C-8D84-2FF429A26F2B}" type="datetimeFigureOut">
              <a:rPr lang="es-MX" smtClean="0"/>
              <a:t>20/07/2022</a:t>
            </a:fld>
            <a:endParaRPr lang="es-MX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271A7-1AF2-4306-AD81-DDF11B87DFAC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39848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54972-167E-4B0C-8D84-2FF429A26F2B}" type="datetimeFigureOut">
              <a:rPr lang="es-MX" smtClean="0"/>
              <a:t>20/07/2022</a:t>
            </a:fld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271A7-1AF2-4306-AD81-DDF11B87DFAC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85187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54972-167E-4B0C-8D84-2FF429A26F2B}" type="datetimeFigureOut">
              <a:rPr lang="es-MX" smtClean="0"/>
              <a:t>20/07/2022</a:t>
            </a:fld>
            <a:endParaRPr lang="es-MX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271A7-1AF2-4306-AD81-DDF11B87DFAC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27363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54972-167E-4B0C-8D84-2FF429A26F2B}" type="datetimeFigureOut">
              <a:rPr lang="es-MX" smtClean="0"/>
              <a:t>20/07/2022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271A7-1AF2-4306-AD81-DDF11B87DFAC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5643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54972-167E-4B0C-8D84-2FF429A26F2B}" type="datetimeFigureOut">
              <a:rPr lang="es-MX" smtClean="0"/>
              <a:t>20/07/2022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271A7-1AF2-4306-AD81-DDF11B87DFAC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54963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A54972-167E-4B0C-8D84-2FF429A26F2B}" type="datetimeFigureOut">
              <a:rPr lang="es-MX" smtClean="0"/>
              <a:t>20/07/2022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D271A7-1AF2-4306-AD81-DDF11B87DFAC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5223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464026" y="1880647"/>
            <a:ext cx="11286696" cy="40318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4800" b="1" cap="small" dirty="0" smtClean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Planeación </a:t>
            </a:r>
            <a:r>
              <a:rPr lang="es-MX" sz="4800" b="1" cap="small" smtClean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anual 2023</a:t>
            </a:r>
            <a:endParaRPr lang="es-MX" sz="4800" b="1" cap="small" dirty="0" smtClean="0">
              <a:ln w="0"/>
              <a:solidFill>
                <a:schemeClr val="accent5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s-MX" sz="4800" b="1" cap="small" dirty="0" smtClean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Jalisco</a:t>
            </a:r>
          </a:p>
          <a:p>
            <a:pPr algn="ctr"/>
            <a:endParaRPr lang="es-MX" sz="3200" dirty="0" smtClean="0">
              <a:ln w="0"/>
              <a:solidFill>
                <a:schemeClr val="accent5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s-MX" sz="3200" dirty="0" smtClean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DIRECCIÓN </a:t>
            </a:r>
            <a:r>
              <a:rPr lang="es-MX" sz="3200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GENERAL DE </a:t>
            </a:r>
            <a:r>
              <a:rPr lang="es-MX" sz="3200" dirty="0" smtClean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PLANEACIÓN</a:t>
            </a:r>
          </a:p>
          <a:p>
            <a:pPr algn="ctr"/>
            <a:r>
              <a:rPr lang="es-MX" sz="3200" cap="small" dirty="0" smtClean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Dirección de Planeación Educativa</a:t>
            </a:r>
          </a:p>
          <a:p>
            <a:pPr algn="ctr"/>
            <a:r>
              <a:rPr lang="es-MX" sz="3200" cap="small" dirty="0" smtClean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Dirección de Planeación, Programación y Presupuesto</a:t>
            </a:r>
            <a:endParaRPr lang="es-MX" sz="3200" cap="small" dirty="0">
              <a:ln w="0"/>
              <a:solidFill>
                <a:schemeClr val="accent5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es-MX" sz="3200" dirty="0" smtClean="0">
              <a:ln w="0"/>
              <a:solidFill>
                <a:schemeClr val="accent5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7960958" y="6119336"/>
            <a:ext cx="410022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MX" sz="1400" dirty="0">
                <a:solidFill>
                  <a:schemeClr val="bg1"/>
                </a:solidFill>
              </a:rPr>
              <a:t>Dirección General de Planeación</a:t>
            </a:r>
          </a:p>
          <a:p>
            <a:pPr algn="r"/>
            <a:r>
              <a:rPr lang="es-MX" sz="1400" dirty="0">
                <a:solidFill>
                  <a:schemeClr val="bg1"/>
                </a:solidFill>
              </a:rPr>
              <a:t>Dirección de Planeación Educativa</a:t>
            </a:r>
          </a:p>
          <a:p>
            <a:pPr algn="r"/>
            <a:r>
              <a:rPr lang="es-MX" sz="1400" dirty="0">
                <a:solidFill>
                  <a:schemeClr val="bg1"/>
                </a:solidFill>
              </a:rPr>
              <a:t>Dirección de Planeación, Programación y Presupuesto</a:t>
            </a:r>
          </a:p>
        </p:txBody>
      </p:sp>
      <p:pic>
        <p:nvPicPr>
          <p:cNvPr id="5" name="1 Imagen" descr="Resultado de imagen para logo secretaria de educacion jalisc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5146" y="204980"/>
            <a:ext cx="3729917" cy="1236914"/>
          </a:xfrm>
          <a:prstGeom prst="rect">
            <a:avLst/>
          </a:prstGeom>
          <a:noFill/>
          <a:extLst/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9685" y="204980"/>
            <a:ext cx="2433431" cy="1434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34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709685" y="2040566"/>
            <a:ext cx="1079537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4400" dirty="0" smtClean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Área de Enfoque</a:t>
            </a:r>
          </a:p>
          <a:p>
            <a:pPr algn="ctr"/>
            <a:r>
              <a:rPr lang="es-MX" sz="4400" dirty="0" smtClean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03 Educación Superior</a:t>
            </a:r>
            <a:endParaRPr lang="es-MX" sz="4400" dirty="0">
              <a:ln w="0"/>
              <a:solidFill>
                <a:schemeClr val="accent5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B0B3AD04-6E8C-4520-9771-60EE9190CC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4601" y="4305922"/>
            <a:ext cx="2341306" cy="163712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8A5457D5-183F-45AD-9A6A-7B022A7639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88219" y="4085789"/>
            <a:ext cx="2030995" cy="1733776"/>
          </a:xfrm>
          <a:prstGeom prst="rect">
            <a:avLst/>
          </a:prstGeom>
        </p:spPr>
      </p:pic>
      <p:pic>
        <p:nvPicPr>
          <p:cNvPr id="7" name="1 Imagen" descr="Resultado de imagen para logo secretaria de educacion jalisco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5146" y="204980"/>
            <a:ext cx="3729917" cy="1236914"/>
          </a:xfrm>
          <a:prstGeom prst="rect">
            <a:avLst/>
          </a:prstGeom>
          <a:noFill/>
          <a:extLst/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9685" y="204980"/>
            <a:ext cx="2433431" cy="1434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85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745296" y="169183"/>
            <a:ext cx="10723179" cy="375102"/>
          </a:xfrm>
          <a:noFill/>
          <a:ln>
            <a:noFill/>
          </a:ln>
        </p:spPr>
        <p:txBody>
          <a:bodyPr>
            <a:normAutofit/>
          </a:bodyPr>
          <a:lstStyle/>
          <a:p>
            <a:pPr algn="ctr"/>
            <a:r>
              <a:rPr lang="es-E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ÁRBOL DE PROBLEMAS</a:t>
            </a:r>
            <a:endParaRPr lang="es-MX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4661120" y="1817163"/>
            <a:ext cx="3762703" cy="3383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La población del Estado de Jalisco tiene bajo perfil laboral</a:t>
            </a:r>
            <a:endParaRPr lang="es-MX" sz="10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2290642" y="2320633"/>
            <a:ext cx="8496866" cy="33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El alumno deserta e inicia su etapa laboral</a:t>
            </a:r>
            <a:endParaRPr lang="es-MX" sz="10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2289483" y="2965519"/>
            <a:ext cx="3952281" cy="475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El alumno no adquiere </a:t>
            </a:r>
            <a:r>
              <a:rPr lang="es-ES" sz="1000" dirty="0">
                <a:solidFill>
                  <a:schemeClr val="tx1"/>
                </a:solidFill>
                <a:cs typeface="Times New Roman" panose="02020603050405020304" pitchFamily="18" charset="0"/>
              </a:rPr>
              <a:t>los conocimientos y habilidades requeridos para su trayectoria escolar</a:t>
            </a:r>
            <a:endParaRPr lang="es-MX" sz="10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6846071" y="2965518"/>
            <a:ext cx="3952281" cy="4746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Bajo rendimiento escolar en los alumnos</a:t>
            </a:r>
            <a:endParaRPr lang="es-MX" sz="10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2268933" y="3830107"/>
            <a:ext cx="8508871" cy="6802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>
                <a:solidFill>
                  <a:schemeClr val="tx1"/>
                </a:solidFill>
                <a:cs typeface="Times New Roman" panose="02020603050405020304" pitchFamily="18" charset="0"/>
              </a:rPr>
              <a:t>Modelos de formación de docentes con </a:t>
            </a:r>
            <a:r>
              <a:rPr lang="es-MX" sz="1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inadecuados y bajos </a:t>
            </a:r>
            <a:r>
              <a:rPr lang="es-MX" sz="1000" dirty="0">
                <a:solidFill>
                  <a:schemeClr val="tx1"/>
                </a:solidFill>
                <a:cs typeface="Times New Roman" panose="02020603050405020304" pitchFamily="18" charset="0"/>
              </a:rPr>
              <a:t>estándares de calidad</a:t>
            </a:r>
          </a:p>
        </p:txBody>
      </p:sp>
      <p:sp>
        <p:nvSpPr>
          <p:cNvPr id="19" name="Rectángulo 18"/>
          <p:cNvSpPr/>
          <p:nvPr/>
        </p:nvSpPr>
        <p:spPr>
          <a:xfrm rot="16200000">
            <a:off x="849835" y="5320360"/>
            <a:ext cx="1383843" cy="475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Causas</a:t>
            </a:r>
            <a:endParaRPr lang="es-MX" sz="10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20" name="Rectángulo 19"/>
          <p:cNvSpPr/>
          <p:nvPr/>
        </p:nvSpPr>
        <p:spPr>
          <a:xfrm rot="16200000">
            <a:off x="1201633" y="3932622"/>
            <a:ext cx="680247" cy="475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Problema</a:t>
            </a:r>
            <a:endParaRPr lang="es-MX" sz="10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21" name="Rectángulo 20"/>
          <p:cNvSpPr/>
          <p:nvPr/>
        </p:nvSpPr>
        <p:spPr>
          <a:xfrm rot="16200000">
            <a:off x="927420" y="2083024"/>
            <a:ext cx="1228675" cy="475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Efectos</a:t>
            </a:r>
            <a:endParaRPr lang="es-MX" sz="10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22" name="Rectángulo 21"/>
          <p:cNvSpPr/>
          <p:nvPr/>
        </p:nvSpPr>
        <p:spPr>
          <a:xfrm>
            <a:off x="2271099" y="1379482"/>
            <a:ext cx="2127218" cy="3545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altLang="es-MX" sz="1000" b="1" dirty="0">
                <a:solidFill>
                  <a:schemeClr val="tx1"/>
                </a:solidFill>
                <a:cs typeface="Times New Roman" panose="02020603050405020304" pitchFamily="18" charset="0"/>
              </a:rPr>
              <a:t>Estancamiento e</a:t>
            </a:r>
          </a:p>
          <a:p>
            <a:pPr algn="ctr"/>
            <a:r>
              <a:rPr lang="es-ES_tradnl" altLang="es-MX" sz="1000" b="1" dirty="0">
                <a:solidFill>
                  <a:schemeClr val="tx1"/>
                </a:solidFill>
                <a:cs typeface="Times New Roman" panose="02020603050405020304" pitchFamily="18" charset="0"/>
              </a:rPr>
              <a:t>Inamovilidad social</a:t>
            </a:r>
          </a:p>
        </p:txBody>
      </p:sp>
      <p:sp>
        <p:nvSpPr>
          <p:cNvPr id="23" name="Rectángulo 22"/>
          <p:cNvSpPr/>
          <p:nvPr/>
        </p:nvSpPr>
        <p:spPr>
          <a:xfrm>
            <a:off x="8640746" y="1379482"/>
            <a:ext cx="2127218" cy="3545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altLang="es-MX" sz="1000" b="1" dirty="0">
                <a:solidFill>
                  <a:schemeClr val="tx1"/>
                </a:solidFill>
                <a:cs typeface="Times New Roman" panose="02020603050405020304" pitchFamily="18" charset="0"/>
              </a:rPr>
              <a:t>Subdesarrollo</a:t>
            </a:r>
          </a:p>
          <a:p>
            <a:pPr algn="ctr"/>
            <a:r>
              <a:rPr lang="es-ES_tradnl" altLang="es-MX" sz="1000" b="1" dirty="0">
                <a:solidFill>
                  <a:schemeClr val="tx1"/>
                </a:solidFill>
                <a:cs typeface="Times New Roman" panose="02020603050405020304" pitchFamily="18" charset="0"/>
              </a:rPr>
              <a:t>Socio cultural</a:t>
            </a:r>
          </a:p>
        </p:txBody>
      </p:sp>
      <p:sp>
        <p:nvSpPr>
          <p:cNvPr id="24" name="Rectángulo 23"/>
          <p:cNvSpPr/>
          <p:nvPr/>
        </p:nvSpPr>
        <p:spPr>
          <a:xfrm>
            <a:off x="4661121" y="701653"/>
            <a:ext cx="3762703" cy="5335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altLang="es-MX" sz="1000" b="1" dirty="0">
                <a:solidFill>
                  <a:schemeClr val="tx1"/>
                </a:solidFill>
                <a:cs typeface="Times New Roman" panose="02020603050405020304" pitchFamily="18" charset="0"/>
              </a:rPr>
              <a:t>Atraso </a:t>
            </a:r>
            <a:r>
              <a:rPr lang="es-ES_tradnl" altLang="es-MX" sz="10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socioeconómico</a:t>
            </a:r>
            <a:endParaRPr lang="es-ES_tradnl" altLang="es-MX" sz="10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pic>
        <p:nvPicPr>
          <p:cNvPr id="33" name="1 Imagen" descr="Resultado de imagen para logo secretaria de educacion jalisc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6474" y="221950"/>
            <a:ext cx="1982256" cy="587816"/>
          </a:xfrm>
          <a:prstGeom prst="rect">
            <a:avLst/>
          </a:prstGeom>
          <a:noFill/>
          <a:extLst/>
        </p:spPr>
      </p:pic>
      <p:pic>
        <p:nvPicPr>
          <p:cNvPr id="34" name="Imagen 3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902" y="88818"/>
            <a:ext cx="1516945" cy="894406"/>
          </a:xfrm>
          <a:prstGeom prst="rect">
            <a:avLst/>
          </a:prstGeom>
        </p:spPr>
      </p:pic>
      <p:sp>
        <p:nvSpPr>
          <p:cNvPr id="25" name="Rectángulo 24"/>
          <p:cNvSpPr/>
          <p:nvPr/>
        </p:nvSpPr>
        <p:spPr>
          <a:xfrm>
            <a:off x="8249549" y="4870570"/>
            <a:ext cx="2530418" cy="5427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  <a:cs typeface="Times New Roman" panose="02020603050405020304" pitchFamily="18" charset="0"/>
              </a:rPr>
              <a:t>Desinterés de los docentes</a:t>
            </a:r>
          </a:p>
          <a:p>
            <a:pPr algn="ctr"/>
            <a:r>
              <a:rPr lang="es-ES" sz="1000" dirty="0">
                <a:solidFill>
                  <a:schemeClr val="tx1"/>
                </a:solidFill>
                <a:cs typeface="Times New Roman" panose="02020603050405020304" pitchFamily="18" charset="0"/>
              </a:rPr>
              <a:t>en servicio por </a:t>
            </a:r>
            <a:r>
              <a:rPr lang="es-ES" sz="1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la actualización </a:t>
            </a:r>
            <a:r>
              <a:rPr lang="es-ES" sz="1000" dirty="0">
                <a:solidFill>
                  <a:schemeClr val="tx1"/>
                </a:solidFill>
                <a:cs typeface="Times New Roman" panose="02020603050405020304" pitchFamily="18" charset="0"/>
              </a:rPr>
              <a:t>sistemática y</a:t>
            </a:r>
          </a:p>
          <a:p>
            <a:pPr algn="ctr"/>
            <a:r>
              <a:rPr lang="es-ES" sz="1000" dirty="0">
                <a:solidFill>
                  <a:schemeClr val="tx1"/>
                </a:solidFill>
                <a:cs typeface="Times New Roman" panose="02020603050405020304" pitchFamily="18" charset="0"/>
              </a:rPr>
              <a:t>regular.</a:t>
            </a:r>
            <a:endParaRPr lang="es-MX" sz="10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26" name="Rectángulo 25">
            <a:hlinkClick r:id="" action="ppaction://noaction"/>
          </p:cNvPr>
          <p:cNvSpPr/>
          <p:nvPr/>
        </p:nvSpPr>
        <p:spPr>
          <a:xfrm>
            <a:off x="2274497" y="4866048"/>
            <a:ext cx="2530418" cy="5695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Inadecuada oferta de servicios educativos en </a:t>
            </a:r>
            <a:r>
              <a:rPr lang="es-ES" sz="1000" dirty="0">
                <a:solidFill>
                  <a:schemeClr val="tx1"/>
                </a:solidFill>
                <a:cs typeface="Times New Roman" panose="02020603050405020304" pitchFamily="18" charset="0"/>
              </a:rPr>
              <a:t>las </a:t>
            </a:r>
            <a:r>
              <a:rPr lang="es-ES" sz="1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instituciones formadoras </a:t>
            </a:r>
            <a:r>
              <a:rPr lang="es-ES" sz="1000" dirty="0">
                <a:solidFill>
                  <a:schemeClr val="tx1"/>
                </a:solidFill>
                <a:cs typeface="Times New Roman" panose="02020603050405020304" pitchFamily="18" charset="0"/>
              </a:rPr>
              <a:t>de docentes.</a:t>
            </a:r>
            <a:endParaRPr lang="es-MX" sz="10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27" name="Rectángulo 26"/>
          <p:cNvSpPr/>
          <p:nvPr/>
        </p:nvSpPr>
        <p:spPr>
          <a:xfrm>
            <a:off x="2271099" y="5698416"/>
            <a:ext cx="2533816" cy="5514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solidFill>
                  <a:schemeClr val="tx1"/>
                </a:solidFill>
              </a:rPr>
              <a:t>Procesos para la oferta servicios educativos de formación docente anacrónicos </a:t>
            </a:r>
            <a:endParaRPr lang="es-MX" sz="1000" dirty="0">
              <a:solidFill>
                <a:schemeClr val="tx1"/>
              </a:solidFill>
            </a:endParaRPr>
          </a:p>
        </p:txBody>
      </p:sp>
      <p:sp>
        <p:nvSpPr>
          <p:cNvPr id="28" name="Rectángulo 27">
            <a:hlinkClick r:id="" action="ppaction://noaction"/>
          </p:cNvPr>
          <p:cNvSpPr/>
          <p:nvPr/>
        </p:nvSpPr>
        <p:spPr>
          <a:xfrm>
            <a:off x="5262023" y="4866048"/>
            <a:ext cx="2530418" cy="5695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  <a:cs typeface="Times New Roman" panose="02020603050405020304" pitchFamily="18" charset="0"/>
              </a:rPr>
              <a:t>Limitada oferta de alternativas</a:t>
            </a:r>
          </a:p>
          <a:p>
            <a:pPr algn="ctr"/>
            <a:r>
              <a:rPr lang="es-ES" sz="1000" dirty="0">
                <a:solidFill>
                  <a:schemeClr val="tx1"/>
                </a:solidFill>
                <a:cs typeface="Times New Roman" panose="02020603050405020304" pitchFamily="18" charset="0"/>
              </a:rPr>
              <a:t>de posgrado para los docentes</a:t>
            </a:r>
          </a:p>
          <a:p>
            <a:pPr algn="ctr"/>
            <a:r>
              <a:rPr lang="es-ES" sz="1000" dirty="0">
                <a:solidFill>
                  <a:schemeClr val="tx1"/>
                </a:solidFill>
                <a:cs typeface="Times New Roman" panose="02020603050405020304" pitchFamily="18" charset="0"/>
              </a:rPr>
              <a:t>en servicio.</a:t>
            </a:r>
            <a:endParaRPr lang="es-MX" sz="10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29" name="Rectángulo 28"/>
          <p:cNvSpPr/>
          <p:nvPr/>
        </p:nvSpPr>
        <p:spPr>
          <a:xfrm>
            <a:off x="8262962" y="5691939"/>
            <a:ext cx="2506731" cy="5579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Pobre difusión acerca de las</a:t>
            </a:r>
          </a:p>
          <a:p>
            <a:pPr algn="ctr"/>
            <a:r>
              <a:rPr lang="es-ES" sz="1000" dirty="0">
                <a:solidFill>
                  <a:schemeClr val="tx1"/>
                </a:solidFill>
              </a:rPr>
              <a:t>bondades de la superación</a:t>
            </a:r>
          </a:p>
          <a:p>
            <a:pPr algn="ctr"/>
            <a:r>
              <a:rPr lang="es-ES" sz="1000" dirty="0">
                <a:solidFill>
                  <a:schemeClr val="tx1"/>
                </a:solidFill>
              </a:rPr>
              <a:t>académica docente.</a:t>
            </a:r>
            <a:endParaRPr lang="es-MX" sz="10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30" name="Rectángulo 29"/>
          <p:cNvSpPr/>
          <p:nvPr/>
        </p:nvSpPr>
        <p:spPr>
          <a:xfrm>
            <a:off x="5275436" y="5719019"/>
            <a:ext cx="2506731" cy="5514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>
                <a:solidFill>
                  <a:schemeClr val="tx1"/>
                </a:solidFill>
                <a:cs typeface="Times New Roman" panose="02020603050405020304" pitchFamily="18" charset="0"/>
              </a:rPr>
              <a:t>Reducida cobertura de las</a:t>
            </a:r>
          </a:p>
          <a:p>
            <a:pPr algn="ctr"/>
            <a:r>
              <a:rPr lang="es-MX" sz="1000" dirty="0">
                <a:solidFill>
                  <a:schemeClr val="tx1"/>
                </a:solidFill>
                <a:cs typeface="Times New Roman" panose="02020603050405020304" pitchFamily="18" charset="0"/>
              </a:rPr>
              <a:t>instituciones especializadas en</a:t>
            </a:r>
          </a:p>
          <a:p>
            <a:pPr algn="ctr"/>
            <a:r>
              <a:rPr lang="es-MX" sz="1000" dirty="0">
                <a:solidFill>
                  <a:schemeClr val="tx1"/>
                </a:solidFill>
                <a:cs typeface="Times New Roman" panose="02020603050405020304" pitchFamily="18" charset="0"/>
              </a:rPr>
              <a:t>posgrados para docentes.</a:t>
            </a:r>
          </a:p>
        </p:txBody>
      </p:sp>
      <p:cxnSp>
        <p:nvCxnSpPr>
          <p:cNvPr id="31" name="Conector angular 30"/>
          <p:cNvCxnSpPr>
            <a:stCxn id="26" idx="0"/>
            <a:endCxn id="9" idx="2"/>
          </p:cNvCxnSpPr>
          <p:nvPr/>
        </p:nvCxnSpPr>
        <p:spPr>
          <a:xfrm rot="5400000" flipH="1" flipV="1">
            <a:off x="4853691" y="3196371"/>
            <a:ext cx="355693" cy="2983663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angular 31"/>
          <p:cNvCxnSpPr>
            <a:stCxn id="25" idx="0"/>
            <a:endCxn id="9" idx="2"/>
          </p:cNvCxnSpPr>
          <p:nvPr/>
        </p:nvCxnSpPr>
        <p:spPr>
          <a:xfrm rot="16200000" flipV="1">
            <a:off x="7838957" y="3194768"/>
            <a:ext cx="360215" cy="2991389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de flecha 34"/>
          <p:cNvCxnSpPr>
            <a:stCxn id="28" idx="0"/>
            <a:endCxn id="9" idx="2"/>
          </p:cNvCxnSpPr>
          <p:nvPr/>
        </p:nvCxnSpPr>
        <p:spPr>
          <a:xfrm flipH="1" flipV="1">
            <a:off x="6523369" y="4510355"/>
            <a:ext cx="3863" cy="3556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de flecha 35"/>
          <p:cNvCxnSpPr>
            <a:stCxn id="27" idx="0"/>
            <a:endCxn id="26" idx="2"/>
          </p:cNvCxnSpPr>
          <p:nvPr/>
        </p:nvCxnSpPr>
        <p:spPr>
          <a:xfrm flipV="1">
            <a:off x="3538007" y="5435582"/>
            <a:ext cx="1699" cy="2628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cto de flecha 36"/>
          <p:cNvCxnSpPr>
            <a:stCxn id="30" idx="0"/>
            <a:endCxn id="28" idx="2"/>
          </p:cNvCxnSpPr>
          <p:nvPr/>
        </p:nvCxnSpPr>
        <p:spPr>
          <a:xfrm flipH="1" flipV="1">
            <a:off x="6527232" y="5435582"/>
            <a:ext cx="1570" cy="2834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de flecha 37"/>
          <p:cNvCxnSpPr>
            <a:stCxn id="29" idx="0"/>
            <a:endCxn id="25" idx="2"/>
          </p:cNvCxnSpPr>
          <p:nvPr/>
        </p:nvCxnSpPr>
        <p:spPr>
          <a:xfrm flipH="1" flipV="1">
            <a:off x="9514758" y="5413318"/>
            <a:ext cx="1570" cy="2786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angular 38"/>
          <p:cNvCxnSpPr>
            <a:stCxn id="9" idx="0"/>
            <a:endCxn id="8" idx="2"/>
          </p:cNvCxnSpPr>
          <p:nvPr/>
        </p:nvCxnSpPr>
        <p:spPr>
          <a:xfrm rot="5400000" flipH="1" flipV="1">
            <a:off x="7477798" y="2485694"/>
            <a:ext cx="389984" cy="2298843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angular 39"/>
          <p:cNvCxnSpPr>
            <a:stCxn id="9" idx="0"/>
            <a:endCxn id="7" idx="2"/>
          </p:cNvCxnSpPr>
          <p:nvPr/>
        </p:nvCxnSpPr>
        <p:spPr>
          <a:xfrm rot="16200000" flipV="1">
            <a:off x="5199812" y="2506549"/>
            <a:ext cx="389370" cy="2257745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angular 40"/>
          <p:cNvCxnSpPr>
            <a:stCxn id="7" idx="0"/>
            <a:endCxn id="6" idx="2"/>
          </p:cNvCxnSpPr>
          <p:nvPr/>
        </p:nvCxnSpPr>
        <p:spPr>
          <a:xfrm rot="5400000" flipH="1" flipV="1">
            <a:off x="5248072" y="1674517"/>
            <a:ext cx="308555" cy="227345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angular 41"/>
          <p:cNvCxnSpPr>
            <a:stCxn id="8" idx="0"/>
            <a:endCxn id="6" idx="2"/>
          </p:cNvCxnSpPr>
          <p:nvPr/>
        </p:nvCxnSpPr>
        <p:spPr>
          <a:xfrm rot="16200000" flipV="1">
            <a:off x="7526367" y="1669672"/>
            <a:ext cx="308554" cy="228313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/>
          <p:cNvCxnSpPr>
            <a:stCxn id="6" idx="0"/>
            <a:endCxn id="5" idx="2"/>
          </p:cNvCxnSpPr>
          <p:nvPr/>
        </p:nvCxnSpPr>
        <p:spPr>
          <a:xfrm flipV="1">
            <a:off x="6539075" y="2155557"/>
            <a:ext cx="3397" cy="1650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angular 43"/>
          <p:cNvCxnSpPr>
            <a:stCxn id="5" idx="3"/>
            <a:endCxn id="23" idx="2"/>
          </p:cNvCxnSpPr>
          <p:nvPr/>
        </p:nvCxnSpPr>
        <p:spPr>
          <a:xfrm flipV="1">
            <a:off x="8423823" y="1734061"/>
            <a:ext cx="1280532" cy="25229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angular 44"/>
          <p:cNvCxnSpPr>
            <a:stCxn id="5" idx="1"/>
            <a:endCxn id="22" idx="2"/>
          </p:cNvCxnSpPr>
          <p:nvPr/>
        </p:nvCxnSpPr>
        <p:spPr>
          <a:xfrm rot="10800000">
            <a:off x="3334708" y="1734062"/>
            <a:ext cx="1326412" cy="25229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angular 45"/>
          <p:cNvCxnSpPr>
            <a:stCxn id="22" idx="3"/>
            <a:endCxn id="24" idx="2"/>
          </p:cNvCxnSpPr>
          <p:nvPr/>
        </p:nvCxnSpPr>
        <p:spPr>
          <a:xfrm flipV="1">
            <a:off x="4398317" y="1235171"/>
            <a:ext cx="2144156" cy="32160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angular 46"/>
          <p:cNvCxnSpPr>
            <a:stCxn id="23" idx="1"/>
            <a:endCxn id="24" idx="2"/>
          </p:cNvCxnSpPr>
          <p:nvPr/>
        </p:nvCxnSpPr>
        <p:spPr>
          <a:xfrm rot="10800000">
            <a:off x="6542474" y="1235172"/>
            <a:ext cx="2098273" cy="32160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de flecha 47"/>
          <p:cNvCxnSpPr>
            <a:stCxn id="5" idx="0"/>
            <a:endCxn id="24" idx="2"/>
          </p:cNvCxnSpPr>
          <p:nvPr/>
        </p:nvCxnSpPr>
        <p:spPr>
          <a:xfrm flipV="1">
            <a:off x="6542472" y="1235171"/>
            <a:ext cx="1" cy="5819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8312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745296" y="169183"/>
            <a:ext cx="10723179" cy="375102"/>
          </a:xfrm>
          <a:noFill/>
        </p:spPr>
        <p:txBody>
          <a:bodyPr>
            <a:normAutofit/>
          </a:bodyPr>
          <a:lstStyle/>
          <a:p>
            <a:pPr algn="ctr"/>
            <a:r>
              <a:rPr lang="es-E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ÁRBOL DE OBJETIVOS</a:t>
            </a:r>
            <a:endParaRPr lang="es-MX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4622776" y="1756592"/>
            <a:ext cx="3762703" cy="3178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Progreso educativo en la población del Estado de Jalisco</a:t>
            </a:r>
            <a:endParaRPr lang="es-MX" sz="10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2255695" y="2213430"/>
            <a:ext cx="8496866" cy="33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La población en edad escolar  adquiere las destrezas y habilidades que favorecen su desarrollo personal y académico</a:t>
            </a:r>
            <a:endParaRPr lang="es-MX" sz="10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2271098" y="2811443"/>
            <a:ext cx="3986827" cy="475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El alumno adquiere los conocimientos y habilidades requeridos para su trayectoria escolar</a:t>
            </a:r>
            <a:endParaRPr lang="es-MX" sz="10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6838950" y="2811328"/>
            <a:ext cx="3941019" cy="475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Adecuado rendimiento escolar en los alumnos</a:t>
            </a:r>
            <a:endParaRPr lang="es-MX" sz="10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2271098" y="3577575"/>
            <a:ext cx="8508871" cy="828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>
                <a:solidFill>
                  <a:schemeClr val="tx1"/>
                </a:solidFill>
                <a:cs typeface="Times New Roman" panose="02020603050405020304" pitchFamily="18" charset="0"/>
              </a:rPr>
              <a:t>Modelos de formación de </a:t>
            </a:r>
            <a:r>
              <a:rPr lang="es-MX" sz="1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docentes con altos estándares de calidad</a:t>
            </a:r>
            <a:endParaRPr lang="es-MX" sz="10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8245718" y="4713920"/>
            <a:ext cx="2514366" cy="6435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Estrategias </a:t>
            </a:r>
            <a:r>
              <a:rPr lang="es-MX" sz="1000" dirty="0">
                <a:solidFill>
                  <a:schemeClr val="tx1"/>
                </a:solidFill>
                <a:cs typeface="Times New Roman" panose="02020603050405020304" pitchFamily="18" charset="0"/>
              </a:rPr>
              <a:t>para </a:t>
            </a:r>
            <a:r>
              <a:rPr lang="es-MX" sz="1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la prestación de servicios educativos con enfoque de calidad</a:t>
            </a:r>
            <a:endParaRPr lang="es-MX" sz="10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2" name="Rectángulo 11">
            <a:hlinkClick r:id="" action="ppaction://noaction"/>
          </p:cNvPr>
          <p:cNvSpPr/>
          <p:nvPr/>
        </p:nvSpPr>
        <p:spPr>
          <a:xfrm>
            <a:off x="2263218" y="4713920"/>
            <a:ext cx="2586556" cy="6435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Oferta consolidada y pertinente de servicios educativos en </a:t>
            </a:r>
            <a:r>
              <a:rPr lang="es-ES" sz="1000" dirty="0">
                <a:solidFill>
                  <a:schemeClr val="tx1"/>
                </a:solidFill>
                <a:cs typeface="Times New Roman" panose="02020603050405020304" pitchFamily="18" charset="0"/>
              </a:rPr>
              <a:t>las instituciones</a:t>
            </a:r>
          </a:p>
          <a:p>
            <a:pPr algn="ctr"/>
            <a:r>
              <a:rPr lang="es-ES" sz="1000" dirty="0">
                <a:solidFill>
                  <a:schemeClr val="tx1"/>
                </a:solidFill>
                <a:cs typeface="Times New Roman" panose="02020603050405020304" pitchFamily="18" charset="0"/>
              </a:rPr>
              <a:t>formadoras de docentes.</a:t>
            </a:r>
            <a:endParaRPr lang="es-MX" sz="10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2271098" y="5594304"/>
            <a:ext cx="2578676" cy="6257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solidFill>
                  <a:schemeClr val="tx1"/>
                </a:solidFill>
              </a:rPr>
              <a:t>Acciones de fortalecimiento, actualización e innovación para la oferta servicios educativos de formación docente</a:t>
            </a:r>
            <a:endParaRPr lang="es-MX" sz="1000" dirty="0">
              <a:solidFill>
                <a:schemeClr val="tx1"/>
              </a:solidFill>
            </a:endParaRPr>
          </a:p>
        </p:txBody>
      </p:sp>
      <p:sp>
        <p:nvSpPr>
          <p:cNvPr id="19" name="Rectángulo 18"/>
          <p:cNvSpPr/>
          <p:nvPr/>
        </p:nvSpPr>
        <p:spPr>
          <a:xfrm rot="16200000">
            <a:off x="779212" y="5238855"/>
            <a:ext cx="1525089" cy="475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Medios</a:t>
            </a:r>
            <a:endParaRPr lang="es-MX" sz="10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20" name="Rectángulo 19"/>
          <p:cNvSpPr/>
          <p:nvPr/>
        </p:nvSpPr>
        <p:spPr>
          <a:xfrm rot="16200000">
            <a:off x="1127538" y="3754185"/>
            <a:ext cx="828439" cy="475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Solución al problema</a:t>
            </a:r>
            <a:endParaRPr lang="es-MX" sz="10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21" name="Rectángulo 20"/>
          <p:cNvSpPr/>
          <p:nvPr/>
        </p:nvSpPr>
        <p:spPr>
          <a:xfrm rot="16200000">
            <a:off x="927420" y="2083024"/>
            <a:ext cx="1228675" cy="475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Fines</a:t>
            </a:r>
            <a:endParaRPr lang="es-MX" sz="10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22" name="Rectángulo 21"/>
          <p:cNvSpPr/>
          <p:nvPr/>
        </p:nvSpPr>
        <p:spPr>
          <a:xfrm>
            <a:off x="2263218" y="1372723"/>
            <a:ext cx="2127218" cy="3545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altLang="es-MX" sz="10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Movilidad social ascendente</a:t>
            </a:r>
            <a:endParaRPr lang="es-ES_tradnl" altLang="es-MX" sz="10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23" name="Rectángulo 22"/>
          <p:cNvSpPr/>
          <p:nvPr/>
        </p:nvSpPr>
        <p:spPr>
          <a:xfrm>
            <a:off x="8652751" y="1372630"/>
            <a:ext cx="2127218" cy="3545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altLang="es-MX" sz="10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Desarrollo</a:t>
            </a:r>
            <a:endParaRPr lang="es-ES_tradnl" altLang="es-MX" sz="10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ctr"/>
            <a:r>
              <a:rPr lang="es-ES_tradnl" altLang="es-MX" sz="1000" b="1" dirty="0">
                <a:solidFill>
                  <a:schemeClr val="tx1"/>
                </a:solidFill>
                <a:cs typeface="Times New Roman" panose="02020603050405020304" pitchFamily="18" charset="0"/>
              </a:rPr>
              <a:t>Socio cultural</a:t>
            </a:r>
          </a:p>
        </p:txBody>
      </p:sp>
      <p:sp>
        <p:nvSpPr>
          <p:cNvPr id="24" name="Rectángulo 23"/>
          <p:cNvSpPr/>
          <p:nvPr/>
        </p:nvSpPr>
        <p:spPr>
          <a:xfrm>
            <a:off x="4630299" y="701653"/>
            <a:ext cx="3762703" cy="5335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altLang="es-MX" sz="10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Desarrollo socioeconómico</a:t>
            </a:r>
            <a:endParaRPr lang="es-ES_tradnl" altLang="es-MX" sz="10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25" name="Rectángulo 24">
            <a:hlinkClick r:id="" action="ppaction://noaction"/>
          </p:cNvPr>
          <p:cNvSpPr/>
          <p:nvPr/>
        </p:nvSpPr>
        <p:spPr>
          <a:xfrm>
            <a:off x="5248263" y="4713920"/>
            <a:ext cx="2554538" cy="6435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Adecuada oferta </a:t>
            </a:r>
            <a:r>
              <a:rPr lang="es-ES" sz="1000" dirty="0">
                <a:solidFill>
                  <a:schemeClr val="tx1"/>
                </a:solidFill>
                <a:cs typeface="Times New Roman" panose="02020603050405020304" pitchFamily="18" charset="0"/>
              </a:rPr>
              <a:t>de alternativas</a:t>
            </a:r>
          </a:p>
          <a:p>
            <a:pPr algn="ctr"/>
            <a:r>
              <a:rPr lang="es-ES" sz="1000" dirty="0">
                <a:solidFill>
                  <a:schemeClr val="tx1"/>
                </a:solidFill>
                <a:cs typeface="Times New Roman" panose="02020603050405020304" pitchFamily="18" charset="0"/>
              </a:rPr>
              <a:t>de posgrado para los docentes</a:t>
            </a:r>
          </a:p>
          <a:p>
            <a:pPr algn="ctr"/>
            <a:r>
              <a:rPr lang="es-ES" sz="1000" dirty="0">
                <a:solidFill>
                  <a:schemeClr val="tx1"/>
                </a:solidFill>
                <a:cs typeface="Times New Roman" panose="02020603050405020304" pitchFamily="18" charset="0"/>
              </a:rPr>
              <a:t>en servicio.</a:t>
            </a:r>
            <a:endParaRPr lang="es-MX" sz="10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28" name="Rectángulo 27"/>
          <p:cNvSpPr/>
          <p:nvPr/>
        </p:nvSpPr>
        <p:spPr>
          <a:xfrm>
            <a:off x="8236192" y="5594303"/>
            <a:ext cx="2554539" cy="6447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solidFill>
                  <a:schemeClr val="tx1"/>
                </a:solidFill>
              </a:rPr>
              <a:t>Implementación de acciones de cobertura con enfoque de calidad para atención de la demanda de formación docente</a:t>
            </a:r>
            <a:endParaRPr lang="es-MX" sz="10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26" name="Rectángulo 25"/>
          <p:cNvSpPr/>
          <p:nvPr/>
        </p:nvSpPr>
        <p:spPr>
          <a:xfrm>
            <a:off x="5248262" y="5594303"/>
            <a:ext cx="2554539" cy="6257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Consenso establecido en el Sistema Educativo para la </a:t>
            </a:r>
            <a:r>
              <a:rPr lang="es-MX" sz="1000" dirty="0">
                <a:solidFill>
                  <a:schemeClr val="tx1"/>
                </a:solidFill>
                <a:cs typeface="Times New Roman" panose="02020603050405020304" pitchFamily="18" charset="0"/>
              </a:rPr>
              <a:t>cobertura de </a:t>
            </a:r>
            <a:r>
              <a:rPr lang="es-MX" sz="1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las instituciones </a:t>
            </a:r>
            <a:r>
              <a:rPr lang="es-MX" sz="1000" dirty="0">
                <a:solidFill>
                  <a:schemeClr val="tx1"/>
                </a:solidFill>
                <a:cs typeface="Times New Roman" panose="02020603050405020304" pitchFamily="18" charset="0"/>
              </a:rPr>
              <a:t>especializadas </a:t>
            </a:r>
            <a:r>
              <a:rPr lang="es-MX" sz="1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en posgrados </a:t>
            </a:r>
            <a:r>
              <a:rPr lang="es-MX" sz="1000" dirty="0">
                <a:solidFill>
                  <a:schemeClr val="tx1"/>
                </a:solidFill>
                <a:cs typeface="Times New Roman" panose="02020603050405020304" pitchFamily="18" charset="0"/>
              </a:rPr>
              <a:t>para </a:t>
            </a:r>
            <a:r>
              <a:rPr lang="es-MX" sz="1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docentes</a:t>
            </a:r>
            <a:endParaRPr lang="es-MX" sz="10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pic>
        <p:nvPicPr>
          <p:cNvPr id="29" name="Imagen 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902" y="88818"/>
            <a:ext cx="1516945" cy="8944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1 Imagen" descr="Resultado de imagen para logo secretaria de educacion jalisc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6474" y="221950"/>
            <a:ext cx="1982256" cy="587816"/>
          </a:xfrm>
          <a:prstGeom prst="rect">
            <a:avLst/>
          </a:prstGeom>
          <a:noFill/>
          <a:extLst/>
        </p:spPr>
      </p:pic>
      <p:cxnSp>
        <p:nvCxnSpPr>
          <p:cNvPr id="27" name="Conector angular 26"/>
          <p:cNvCxnSpPr>
            <a:stCxn id="12" idx="0"/>
            <a:endCxn id="9" idx="2"/>
          </p:cNvCxnSpPr>
          <p:nvPr/>
        </p:nvCxnSpPr>
        <p:spPr>
          <a:xfrm rot="5400000" flipH="1" flipV="1">
            <a:off x="4887062" y="3075448"/>
            <a:ext cx="307906" cy="2969038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angular 30"/>
          <p:cNvCxnSpPr>
            <a:stCxn id="11" idx="0"/>
            <a:endCxn id="9" idx="2"/>
          </p:cNvCxnSpPr>
          <p:nvPr/>
        </p:nvCxnSpPr>
        <p:spPr>
          <a:xfrm rot="16200000" flipV="1">
            <a:off x="7860265" y="3071283"/>
            <a:ext cx="307906" cy="297736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de flecha 31"/>
          <p:cNvCxnSpPr>
            <a:stCxn id="25" idx="0"/>
            <a:endCxn id="9" idx="2"/>
          </p:cNvCxnSpPr>
          <p:nvPr/>
        </p:nvCxnSpPr>
        <p:spPr>
          <a:xfrm flipV="1">
            <a:off x="6525532" y="4406014"/>
            <a:ext cx="2" cy="3079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de flecha 32"/>
          <p:cNvCxnSpPr>
            <a:stCxn id="15" idx="0"/>
            <a:endCxn id="12" idx="2"/>
          </p:cNvCxnSpPr>
          <p:nvPr/>
        </p:nvCxnSpPr>
        <p:spPr>
          <a:xfrm flipH="1" flipV="1">
            <a:off x="3556496" y="5357492"/>
            <a:ext cx="3940" cy="2368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de flecha 33"/>
          <p:cNvCxnSpPr>
            <a:stCxn id="26" idx="0"/>
            <a:endCxn id="25" idx="2"/>
          </p:cNvCxnSpPr>
          <p:nvPr/>
        </p:nvCxnSpPr>
        <p:spPr>
          <a:xfrm flipV="1">
            <a:off x="6525532" y="5357492"/>
            <a:ext cx="0" cy="2368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de flecha 34"/>
          <p:cNvCxnSpPr>
            <a:stCxn id="28" idx="0"/>
            <a:endCxn id="11" idx="2"/>
          </p:cNvCxnSpPr>
          <p:nvPr/>
        </p:nvCxnSpPr>
        <p:spPr>
          <a:xfrm flipH="1" flipV="1">
            <a:off x="9502901" y="5357492"/>
            <a:ext cx="10561" cy="2368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angular 35"/>
          <p:cNvCxnSpPr>
            <a:stCxn id="9" idx="0"/>
            <a:endCxn id="8" idx="2"/>
          </p:cNvCxnSpPr>
          <p:nvPr/>
        </p:nvCxnSpPr>
        <p:spPr>
          <a:xfrm rot="5400000" flipH="1" flipV="1">
            <a:off x="7521983" y="2290098"/>
            <a:ext cx="291029" cy="228392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angular 36"/>
          <p:cNvCxnSpPr>
            <a:stCxn id="9" idx="0"/>
            <a:endCxn id="7" idx="2"/>
          </p:cNvCxnSpPr>
          <p:nvPr/>
        </p:nvCxnSpPr>
        <p:spPr>
          <a:xfrm rot="16200000" flipV="1">
            <a:off x="5249566" y="2301607"/>
            <a:ext cx="290914" cy="2261022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angular 37"/>
          <p:cNvCxnSpPr>
            <a:stCxn id="7" idx="0"/>
            <a:endCxn id="6" idx="2"/>
          </p:cNvCxnSpPr>
          <p:nvPr/>
        </p:nvCxnSpPr>
        <p:spPr>
          <a:xfrm rot="5400000" flipH="1" flipV="1">
            <a:off x="5253479" y="1560794"/>
            <a:ext cx="261682" cy="223961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angular 38"/>
          <p:cNvCxnSpPr>
            <a:stCxn id="8" idx="0"/>
            <a:endCxn id="6" idx="2"/>
          </p:cNvCxnSpPr>
          <p:nvPr/>
        </p:nvCxnSpPr>
        <p:spPr>
          <a:xfrm rot="16200000" flipV="1">
            <a:off x="7526011" y="1527879"/>
            <a:ext cx="261567" cy="2305332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de flecha 39"/>
          <p:cNvCxnSpPr>
            <a:stCxn id="6" idx="0"/>
            <a:endCxn id="5" idx="2"/>
          </p:cNvCxnSpPr>
          <p:nvPr/>
        </p:nvCxnSpPr>
        <p:spPr>
          <a:xfrm flipV="1">
            <a:off x="6504128" y="2074430"/>
            <a:ext cx="0" cy="139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angular 40"/>
          <p:cNvCxnSpPr>
            <a:stCxn id="5" idx="3"/>
            <a:endCxn id="23" idx="2"/>
          </p:cNvCxnSpPr>
          <p:nvPr/>
        </p:nvCxnSpPr>
        <p:spPr>
          <a:xfrm flipV="1">
            <a:off x="8385479" y="1727209"/>
            <a:ext cx="1330881" cy="18830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angular 41"/>
          <p:cNvCxnSpPr>
            <a:stCxn id="5" idx="1"/>
            <a:endCxn id="22" idx="2"/>
          </p:cNvCxnSpPr>
          <p:nvPr/>
        </p:nvCxnSpPr>
        <p:spPr>
          <a:xfrm rot="10800000">
            <a:off x="3326828" y="1727303"/>
            <a:ext cx="1295949" cy="18820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angular 42"/>
          <p:cNvCxnSpPr>
            <a:stCxn id="22" idx="3"/>
            <a:endCxn id="24" idx="2"/>
          </p:cNvCxnSpPr>
          <p:nvPr/>
        </p:nvCxnSpPr>
        <p:spPr>
          <a:xfrm flipV="1">
            <a:off x="4390436" y="1235171"/>
            <a:ext cx="2121215" cy="31484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angular 43"/>
          <p:cNvCxnSpPr>
            <a:stCxn id="23" idx="1"/>
            <a:endCxn id="24" idx="2"/>
          </p:cNvCxnSpPr>
          <p:nvPr/>
        </p:nvCxnSpPr>
        <p:spPr>
          <a:xfrm rot="10800000">
            <a:off x="6511651" y="1235172"/>
            <a:ext cx="2141100" cy="31474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de flecha 44"/>
          <p:cNvCxnSpPr>
            <a:stCxn id="5" idx="0"/>
            <a:endCxn id="24" idx="2"/>
          </p:cNvCxnSpPr>
          <p:nvPr/>
        </p:nvCxnSpPr>
        <p:spPr>
          <a:xfrm flipV="1">
            <a:off x="6504128" y="1235171"/>
            <a:ext cx="7523" cy="5214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4294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2111</TotalTime>
  <Words>330</Words>
  <Application>Microsoft Office PowerPoint</Application>
  <PresentationFormat>Panorámica</PresentationFormat>
  <Paragraphs>61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  <vt:lpstr>ÁRBOL DE PROBLEMAS</vt:lpstr>
      <vt:lpstr>ÁRBOL DE OBJETIVOS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Jorge Alberto JAGS. Garcia Sanchez</dc:creator>
  <cp:lastModifiedBy>Magali MZL. Zapata Landeros</cp:lastModifiedBy>
  <cp:revision>38</cp:revision>
  <dcterms:created xsi:type="dcterms:W3CDTF">2022-01-11T21:48:45Z</dcterms:created>
  <dcterms:modified xsi:type="dcterms:W3CDTF">2022-07-20T19:51:11Z</dcterms:modified>
</cp:coreProperties>
</file>