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09.jpg" ContentType="image/pn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79" r:id="rId2"/>
    <p:sldId id="257" r:id="rId3"/>
    <p:sldId id="258" r:id="rId4"/>
    <p:sldId id="259" r:id="rId5"/>
    <p:sldId id="260" r:id="rId6"/>
    <p:sldId id="261" r:id="rId7"/>
    <p:sldId id="262" r:id="rId8"/>
    <p:sldId id="263" r:id="rId9"/>
    <p:sldId id="264" r:id="rId10"/>
    <p:sldId id="281" r:id="rId11"/>
    <p:sldId id="266" r:id="rId12"/>
    <p:sldId id="267" r:id="rId13"/>
    <p:sldId id="268" r:id="rId14"/>
    <p:sldId id="269" r:id="rId15"/>
    <p:sldId id="270" r:id="rId16"/>
    <p:sldId id="271" r:id="rId17"/>
    <p:sldId id="272" r:id="rId18"/>
    <p:sldId id="273" r:id="rId19"/>
    <p:sldId id="280" r:id="rId20"/>
    <p:sldId id="274" r:id="rId21"/>
    <p:sldId id="275" r:id="rId22"/>
    <p:sldId id="276" r:id="rId23"/>
    <p:sldId id="277" r:id="rId24"/>
    <p:sldId id="278" r:id="rId25"/>
  </p:sldIdLst>
  <p:sldSz cx="7772400" cy="100584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4E8C"/>
    <a:srgbClr val="3864B2"/>
    <a:srgbClr val="678CCF"/>
    <a:srgbClr val="7093D2"/>
    <a:srgbClr val="EBA900"/>
    <a:srgbClr val="DD8787"/>
    <a:srgbClr val="C94343"/>
    <a:srgbClr val="C6D7A1"/>
    <a:srgbClr val="93B34D"/>
    <a:srgbClr val="4B8C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95602" autoAdjust="0"/>
  </p:normalViewPr>
  <p:slideViewPr>
    <p:cSldViewPr snapToGrid="0" snapToObjects="1">
      <p:cViewPr>
        <p:scale>
          <a:sx n="90" d="100"/>
          <a:sy n="90" d="100"/>
        </p:scale>
        <p:origin x="402" y="-654"/>
      </p:cViewPr>
      <p:guideLst>
        <p:guide orient="horz" pos="3168"/>
        <p:guide pos="24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104.jpg"/><Relationship Id="rId13" Type="http://schemas.openxmlformats.org/officeDocument/2006/relationships/image" Target="../media/image109.jpg"/><Relationship Id="rId3" Type="http://schemas.openxmlformats.org/officeDocument/2006/relationships/image" Target="../media/image99.jpg"/><Relationship Id="rId7" Type="http://schemas.openxmlformats.org/officeDocument/2006/relationships/image" Target="../media/image103.jpg"/><Relationship Id="rId12" Type="http://schemas.openxmlformats.org/officeDocument/2006/relationships/image" Target="../media/image108.jpg"/><Relationship Id="rId2" Type="http://schemas.openxmlformats.org/officeDocument/2006/relationships/image" Target="../media/image98.jpg"/><Relationship Id="rId16" Type="http://schemas.openxmlformats.org/officeDocument/2006/relationships/image" Target="../media/image112.jpg"/><Relationship Id="rId1" Type="http://schemas.openxmlformats.org/officeDocument/2006/relationships/image" Target="../media/image97.jpg"/><Relationship Id="rId6" Type="http://schemas.openxmlformats.org/officeDocument/2006/relationships/image" Target="../media/image102.jpg"/><Relationship Id="rId11" Type="http://schemas.openxmlformats.org/officeDocument/2006/relationships/image" Target="../media/image107.jpg"/><Relationship Id="rId5" Type="http://schemas.openxmlformats.org/officeDocument/2006/relationships/image" Target="../media/image101.jpg"/><Relationship Id="rId15" Type="http://schemas.openxmlformats.org/officeDocument/2006/relationships/image" Target="../media/image111.jpg"/><Relationship Id="rId10" Type="http://schemas.openxmlformats.org/officeDocument/2006/relationships/image" Target="../media/image106.jpg"/><Relationship Id="rId4" Type="http://schemas.openxmlformats.org/officeDocument/2006/relationships/image" Target="../media/image100.jpg"/><Relationship Id="rId9" Type="http://schemas.openxmlformats.org/officeDocument/2006/relationships/image" Target="../media/image105.jpg"/><Relationship Id="rId14" Type="http://schemas.openxmlformats.org/officeDocument/2006/relationships/image" Target="../media/image110.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9C2E4-88B5-524D-99BC-9A1966DC07E9}" type="doc">
      <dgm:prSet loTypeId="urn:microsoft.com/office/officeart/2005/8/layout/equation1" loCatId="" qsTypeId="urn:microsoft.com/office/officeart/2005/8/quickstyle/simple5" qsCatId="simple" csTypeId="urn:microsoft.com/office/officeart/2005/8/colors/colorful2" csCatId="colorful" phldr="1"/>
      <dgm:spPr/>
    </dgm:pt>
    <dgm:pt modelId="{CC902007-2658-8146-9060-F3DDAD70A921}">
      <dgm:prSet phldrT="[Texto]"/>
      <dgm:spPr>
        <a:solidFill>
          <a:srgbClr val="C94343"/>
        </a:solidFill>
      </dgm:spPr>
      <dgm:t>
        <a:bodyPr/>
        <a:lstStyle/>
        <a:p>
          <a:r>
            <a:rPr lang="es-MX" dirty="0" smtClean="0"/>
            <a:t>SOCIEDAD</a:t>
          </a:r>
          <a:endParaRPr lang="es-MX" dirty="0"/>
        </a:p>
      </dgm:t>
    </dgm:pt>
    <dgm:pt modelId="{82EE2E6A-8620-D142-8044-5990227B0FED}" type="parTrans" cxnId="{38DDD82C-2F09-954C-8D0E-761084884D1F}">
      <dgm:prSet/>
      <dgm:spPr/>
      <dgm:t>
        <a:bodyPr/>
        <a:lstStyle/>
        <a:p>
          <a:endParaRPr lang="es-MX"/>
        </a:p>
      </dgm:t>
    </dgm:pt>
    <dgm:pt modelId="{827788B0-E7C9-8646-A7ED-C2906723DDB4}" type="sibTrans" cxnId="{38DDD82C-2F09-954C-8D0E-761084884D1F}">
      <dgm:prSet/>
      <dgm:spPr>
        <a:solidFill>
          <a:srgbClr val="0070C0"/>
        </a:solidFill>
      </dgm:spPr>
      <dgm:t>
        <a:bodyPr/>
        <a:lstStyle/>
        <a:p>
          <a:endParaRPr lang="es-MX"/>
        </a:p>
      </dgm:t>
    </dgm:pt>
    <dgm:pt modelId="{1172BC3F-3D8B-EA4F-AC54-944B58465CB7}">
      <dgm:prSet phldrT="[Texto]"/>
      <dgm:spPr>
        <a:solidFill>
          <a:srgbClr val="F08F3E"/>
        </a:solidFill>
      </dgm:spPr>
      <dgm:t>
        <a:bodyPr/>
        <a:lstStyle/>
        <a:p>
          <a:r>
            <a:rPr lang="es-MX" dirty="0" smtClean="0"/>
            <a:t>GOBIERNO</a:t>
          </a:r>
          <a:endParaRPr lang="es-MX" dirty="0"/>
        </a:p>
      </dgm:t>
    </dgm:pt>
    <dgm:pt modelId="{302C2795-969C-324D-A2A1-77B2F5555DB8}" type="parTrans" cxnId="{45FF6E3D-D565-F248-BFAA-EF547B203905}">
      <dgm:prSet/>
      <dgm:spPr/>
      <dgm:t>
        <a:bodyPr/>
        <a:lstStyle/>
        <a:p>
          <a:endParaRPr lang="es-MX"/>
        </a:p>
      </dgm:t>
    </dgm:pt>
    <dgm:pt modelId="{0420723D-3D92-4A4A-A70C-E2EB89AC5B0E}" type="sibTrans" cxnId="{45FF6E3D-D565-F248-BFAA-EF547B203905}">
      <dgm:prSet/>
      <dgm:spPr>
        <a:solidFill>
          <a:srgbClr val="0070C0"/>
        </a:solidFill>
      </dgm:spPr>
      <dgm:t>
        <a:bodyPr/>
        <a:lstStyle/>
        <a:p>
          <a:endParaRPr lang="es-MX"/>
        </a:p>
      </dgm:t>
    </dgm:pt>
    <dgm:pt modelId="{95B28442-1F0A-2D4A-BD50-54DD6352F296}">
      <dgm:prSet phldrT="[Texto]"/>
      <dgm:spPr>
        <a:solidFill>
          <a:srgbClr val="00C491"/>
        </a:solidFill>
      </dgm:spPr>
      <dgm:t>
        <a:bodyPr/>
        <a:lstStyle/>
        <a:p>
          <a:r>
            <a:rPr lang="es-MX" dirty="0" smtClean="0"/>
            <a:t>TRANSPARENCIA Y RENDICIÓN DE CUENTAS</a:t>
          </a:r>
          <a:endParaRPr lang="es-MX" dirty="0"/>
        </a:p>
      </dgm:t>
    </dgm:pt>
    <dgm:pt modelId="{4BF0F887-7F88-E24C-B87B-97AF0DDC49D5}" type="sibTrans" cxnId="{4A0E4078-3ECA-C549-9F20-C6B9B056291B}">
      <dgm:prSet/>
      <dgm:spPr/>
      <dgm:t>
        <a:bodyPr/>
        <a:lstStyle/>
        <a:p>
          <a:endParaRPr lang="es-MX"/>
        </a:p>
      </dgm:t>
    </dgm:pt>
    <dgm:pt modelId="{1441B849-EA00-C748-9BDE-FA5DAE506C82}" type="parTrans" cxnId="{4A0E4078-3ECA-C549-9F20-C6B9B056291B}">
      <dgm:prSet/>
      <dgm:spPr/>
      <dgm:t>
        <a:bodyPr/>
        <a:lstStyle/>
        <a:p>
          <a:endParaRPr lang="es-MX"/>
        </a:p>
      </dgm:t>
    </dgm:pt>
    <dgm:pt modelId="{45CDAF67-E55C-7445-9B5E-F8B8BD3285DD}" type="pres">
      <dgm:prSet presAssocID="{B349C2E4-88B5-524D-99BC-9A1966DC07E9}" presName="linearFlow" presStyleCnt="0">
        <dgm:presLayoutVars>
          <dgm:dir/>
          <dgm:resizeHandles val="exact"/>
        </dgm:presLayoutVars>
      </dgm:prSet>
      <dgm:spPr/>
    </dgm:pt>
    <dgm:pt modelId="{22609C79-6553-7348-9CCE-E9123D76A700}" type="pres">
      <dgm:prSet presAssocID="{CC902007-2658-8146-9060-F3DDAD70A921}" presName="node" presStyleLbl="node1" presStyleIdx="0" presStyleCnt="3">
        <dgm:presLayoutVars>
          <dgm:bulletEnabled val="1"/>
        </dgm:presLayoutVars>
      </dgm:prSet>
      <dgm:spPr/>
      <dgm:t>
        <a:bodyPr/>
        <a:lstStyle/>
        <a:p>
          <a:endParaRPr lang="es-ES"/>
        </a:p>
      </dgm:t>
    </dgm:pt>
    <dgm:pt modelId="{BDF2B72E-017A-844E-AB52-4591F1D3EEE2}" type="pres">
      <dgm:prSet presAssocID="{827788B0-E7C9-8646-A7ED-C2906723DDB4}" presName="spacerL" presStyleCnt="0"/>
      <dgm:spPr/>
    </dgm:pt>
    <dgm:pt modelId="{09BC6BD8-D9D3-1B4F-B579-EAFBFC2C64E3}" type="pres">
      <dgm:prSet presAssocID="{827788B0-E7C9-8646-A7ED-C2906723DDB4}" presName="sibTrans" presStyleLbl="sibTrans2D1" presStyleIdx="0" presStyleCnt="2"/>
      <dgm:spPr/>
      <dgm:t>
        <a:bodyPr/>
        <a:lstStyle/>
        <a:p>
          <a:endParaRPr lang="es-ES"/>
        </a:p>
      </dgm:t>
    </dgm:pt>
    <dgm:pt modelId="{22EC53E5-F35A-AD44-82CD-1AD1559C466A}" type="pres">
      <dgm:prSet presAssocID="{827788B0-E7C9-8646-A7ED-C2906723DDB4}" presName="spacerR" presStyleCnt="0"/>
      <dgm:spPr/>
    </dgm:pt>
    <dgm:pt modelId="{A5BB707C-5D42-A645-8AAC-8C6E4EEA9B30}" type="pres">
      <dgm:prSet presAssocID="{1172BC3F-3D8B-EA4F-AC54-944B58465CB7}" presName="node" presStyleLbl="node1" presStyleIdx="1" presStyleCnt="3">
        <dgm:presLayoutVars>
          <dgm:bulletEnabled val="1"/>
        </dgm:presLayoutVars>
      </dgm:prSet>
      <dgm:spPr/>
      <dgm:t>
        <a:bodyPr/>
        <a:lstStyle/>
        <a:p>
          <a:endParaRPr lang="es-ES"/>
        </a:p>
      </dgm:t>
    </dgm:pt>
    <dgm:pt modelId="{CAAE298B-35DA-2E48-853A-6DBBBB74430F}" type="pres">
      <dgm:prSet presAssocID="{0420723D-3D92-4A4A-A70C-E2EB89AC5B0E}" presName="spacerL" presStyleCnt="0"/>
      <dgm:spPr/>
    </dgm:pt>
    <dgm:pt modelId="{844EC580-C574-B740-98BA-9859E553FECC}" type="pres">
      <dgm:prSet presAssocID="{0420723D-3D92-4A4A-A70C-E2EB89AC5B0E}" presName="sibTrans" presStyleLbl="sibTrans2D1" presStyleIdx="1" presStyleCnt="2"/>
      <dgm:spPr/>
      <dgm:t>
        <a:bodyPr/>
        <a:lstStyle/>
        <a:p>
          <a:endParaRPr lang="es-ES"/>
        </a:p>
      </dgm:t>
    </dgm:pt>
    <dgm:pt modelId="{52C279F2-00AF-F948-8D2F-A6462E4E976B}" type="pres">
      <dgm:prSet presAssocID="{0420723D-3D92-4A4A-A70C-E2EB89AC5B0E}" presName="spacerR" presStyleCnt="0"/>
      <dgm:spPr/>
    </dgm:pt>
    <dgm:pt modelId="{E28D1043-E87C-3040-9269-B71A196DAC1E}" type="pres">
      <dgm:prSet presAssocID="{95B28442-1F0A-2D4A-BD50-54DD6352F296}" presName="node" presStyleLbl="node1" presStyleIdx="2" presStyleCnt="3">
        <dgm:presLayoutVars>
          <dgm:bulletEnabled val="1"/>
        </dgm:presLayoutVars>
      </dgm:prSet>
      <dgm:spPr>
        <a:prstGeom prst="roundRect">
          <a:avLst/>
        </a:prstGeom>
      </dgm:spPr>
      <dgm:t>
        <a:bodyPr/>
        <a:lstStyle/>
        <a:p>
          <a:endParaRPr lang="es-ES"/>
        </a:p>
      </dgm:t>
    </dgm:pt>
  </dgm:ptLst>
  <dgm:cxnLst>
    <dgm:cxn modelId="{4A0E4078-3ECA-C549-9F20-C6B9B056291B}" srcId="{B349C2E4-88B5-524D-99BC-9A1966DC07E9}" destId="{95B28442-1F0A-2D4A-BD50-54DD6352F296}" srcOrd="2" destOrd="0" parTransId="{1441B849-EA00-C748-9BDE-FA5DAE506C82}" sibTransId="{4BF0F887-7F88-E24C-B87B-97AF0DDC49D5}"/>
    <dgm:cxn modelId="{3A8A335A-FEAD-9E4B-9954-FE195600A41D}" type="presOf" srcId="{CC902007-2658-8146-9060-F3DDAD70A921}" destId="{22609C79-6553-7348-9CCE-E9123D76A700}" srcOrd="0" destOrd="0" presId="urn:microsoft.com/office/officeart/2005/8/layout/equation1"/>
    <dgm:cxn modelId="{1960ED3F-B1DB-5049-B6A0-C7AC1B7D4E75}" type="presOf" srcId="{B349C2E4-88B5-524D-99BC-9A1966DC07E9}" destId="{45CDAF67-E55C-7445-9B5E-F8B8BD3285DD}" srcOrd="0" destOrd="0" presId="urn:microsoft.com/office/officeart/2005/8/layout/equation1"/>
    <dgm:cxn modelId="{38DDD82C-2F09-954C-8D0E-761084884D1F}" srcId="{B349C2E4-88B5-524D-99BC-9A1966DC07E9}" destId="{CC902007-2658-8146-9060-F3DDAD70A921}" srcOrd="0" destOrd="0" parTransId="{82EE2E6A-8620-D142-8044-5990227B0FED}" sibTransId="{827788B0-E7C9-8646-A7ED-C2906723DDB4}"/>
    <dgm:cxn modelId="{F520EBD9-4BE2-FE40-8D90-C837FB2068BE}" type="presOf" srcId="{1172BC3F-3D8B-EA4F-AC54-944B58465CB7}" destId="{A5BB707C-5D42-A645-8AAC-8C6E4EEA9B30}" srcOrd="0" destOrd="0" presId="urn:microsoft.com/office/officeart/2005/8/layout/equation1"/>
    <dgm:cxn modelId="{45FF6E3D-D565-F248-BFAA-EF547B203905}" srcId="{B349C2E4-88B5-524D-99BC-9A1966DC07E9}" destId="{1172BC3F-3D8B-EA4F-AC54-944B58465CB7}" srcOrd="1" destOrd="0" parTransId="{302C2795-969C-324D-A2A1-77B2F5555DB8}" sibTransId="{0420723D-3D92-4A4A-A70C-E2EB89AC5B0E}"/>
    <dgm:cxn modelId="{1E5CF090-C2EC-EE48-BBFE-CBD69E75D03C}" type="presOf" srcId="{0420723D-3D92-4A4A-A70C-E2EB89AC5B0E}" destId="{844EC580-C574-B740-98BA-9859E553FECC}" srcOrd="0" destOrd="0" presId="urn:microsoft.com/office/officeart/2005/8/layout/equation1"/>
    <dgm:cxn modelId="{8256AB80-FABB-0C43-BB34-855C7FC178C0}" type="presOf" srcId="{95B28442-1F0A-2D4A-BD50-54DD6352F296}" destId="{E28D1043-E87C-3040-9269-B71A196DAC1E}" srcOrd="0" destOrd="0" presId="urn:microsoft.com/office/officeart/2005/8/layout/equation1"/>
    <dgm:cxn modelId="{3F59DEE6-F408-8E45-90D7-B789D8DE76C6}" type="presOf" srcId="{827788B0-E7C9-8646-A7ED-C2906723DDB4}" destId="{09BC6BD8-D9D3-1B4F-B579-EAFBFC2C64E3}" srcOrd="0" destOrd="0" presId="urn:microsoft.com/office/officeart/2005/8/layout/equation1"/>
    <dgm:cxn modelId="{5487A1B7-3ED4-4C4C-84DF-F0DA0C1675F1}" type="presParOf" srcId="{45CDAF67-E55C-7445-9B5E-F8B8BD3285DD}" destId="{22609C79-6553-7348-9CCE-E9123D76A700}" srcOrd="0" destOrd="0" presId="urn:microsoft.com/office/officeart/2005/8/layout/equation1"/>
    <dgm:cxn modelId="{3E13FE8D-1D34-B741-8F6F-0468745ECD83}" type="presParOf" srcId="{45CDAF67-E55C-7445-9B5E-F8B8BD3285DD}" destId="{BDF2B72E-017A-844E-AB52-4591F1D3EEE2}" srcOrd="1" destOrd="0" presId="urn:microsoft.com/office/officeart/2005/8/layout/equation1"/>
    <dgm:cxn modelId="{AD0CFF98-CAB4-0648-95F9-3BC6B77C1AEC}" type="presParOf" srcId="{45CDAF67-E55C-7445-9B5E-F8B8BD3285DD}" destId="{09BC6BD8-D9D3-1B4F-B579-EAFBFC2C64E3}" srcOrd="2" destOrd="0" presId="urn:microsoft.com/office/officeart/2005/8/layout/equation1"/>
    <dgm:cxn modelId="{033A7666-DEF7-5A4C-8EDC-1665DFB8607F}" type="presParOf" srcId="{45CDAF67-E55C-7445-9B5E-F8B8BD3285DD}" destId="{22EC53E5-F35A-AD44-82CD-1AD1559C466A}" srcOrd="3" destOrd="0" presId="urn:microsoft.com/office/officeart/2005/8/layout/equation1"/>
    <dgm:cxn modelId="{5C4C5F44-BF90-304C-8F61-7334E2BE5F75}" type="presParOf" srcId="{45CDAF67-E55C-7445-9B5E-F8B8BD3285DD}" destId="{A5BB707C-5D42-A645-8AAC-8C6E4EEA9B30}" srcOrd="4" destOrd="0" presId="urn:microsoft.com/office/officeart/2005/8/layout/equation1"/>
    <dgm:cxn modelId="{42C116BE-0DDF-CC42-9B7C-633918CCD915}" type="presParOf" srcId="{45CDAF67-E55C-7445-9B5E-F8B8BD3285DD}" destId="{CAAE298B-35DA-2E48-853A-6DBBBB74430F}" srcOrd="5" destOrd="0" presId="urn:microsoft.com/office/officeart/2005/8/layout/equation1"/>
    <dgm:cxn modelId="{7C3F0E30-66B8-784A-B2EC-60FFBC81042E}" type="presParOf" srcId="{45CDAF67-E55C-7445-9B5E-F8B8BD3285DD}" destId="{844EC580-C574-B740-98BA-9859E553FECC}" srcOrd="6" destOrd="0" presId="urn:microsoft.com/office/officeart/2005/8/layout/equation1"/>
    <dgm:cxn modelId="{7E0FDEB3-8951-E745-9B04-0A2714B65E06}" type="presParOf" srcId="{45CDAF67-E55C-7445-9B5E-F8B8BD3285DD}" destId="{52C279F2-00AF-F948-8D2F-A6462E4E976B}" srcOrd="7" destOrd="0" presId="urn:microsoft.com/office/officeart/2005/8/layout/equation1"/>
    <dgm:cxn modelId="{A0C738AC-67C2-3F49-A6A2-07ECD3648581}" type="presParOf" srcId="{45CDAF67-E55C-7445-9B5E-F8B8BD3285DD}" destId="{E28D1043-E87C-3040-9269-B71A196DAC1E}"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B9D4FB-7338-4848-80F3-45E165F826A2}" type="doc">
      <dgm:prSet loTypeId="urn:microsoft.com/office/officeart/2008/layout/PictureStrips" loCatId="list" qsTypeId="urn:microsoft.com/office/officeart/2005/8/quickstyle/simple1" qsCatId="simple" csTypeId="urn:microsoft.com/office/officeart/2005/8/colors/colorful4" csCatId="colorful" phldr="1"/>
      <dgm:spPr/>
      <dgm:t>
        <a:bodyPr/>
        <a:lstStyle/>
        <a:p>
          <a:endParaRPr lang="es-MX"/>
        </a:p>
      </dgm:t>
    </dgm:pt>
    <dgm:pt modelId="{9B91BCA6-BD9C-4DBA-8DE0-BB54E96CBE04}">
      <dgm:prSet phldrT="[Texto]"/>
      <dgm:spPr/>
      <dgm:t>
        <a:bodyPr/>
        <a:lstStyle/>
        <a:p>
          <a:r>
            <a:rPr lang="es-MX" b="1" dirty="0" smtClean="0">
              <a:latin typeface="Avenir Next" panose="020B0503020202020204"/>
            </a:rPr>
            <a:t>Plebiscito</a:t>
          </a:r>
          <a:endParaRPr lang="es-MX" b="1" dirty="0">
            <a:latin typeface="Avenir Next" panose="020B0503020202020204"/>
          </a:endParaRPr>
        </a:p>
      </dgm:t>
    </dgm:pt>
    <dgm:pt modelId="{796BC1D6-1A74-429D-A8CE-FEE180A4C83A}" type="parTrans" cxnId="{4DC41B6E-A9A7-4D25-BE75-B428ABD33C26}">
      <dgm:prSet/>
      <dgm:spPr/>
      <dgm:t>
        <a:bodyPr/>
        <a:lstStyle/>
        <a:p>
          <a:endParaRPr lang="es-MX"/>
        </a:p>
      </dgm:t>
    </dgm:pt>
    <dgm:pt modelId="{82247FD3-F1BE-432D-9E29-92C52C4A8978}" type="sibTrans" cxnId="{4DC41B6E-A9A7-4D25-BE75-B428ABD33C26}">
      <dgm:prSet/>
      <dgm:spPr/>
      <dgm:t>
        <a:bodyPr/>
        <a:lstStyle/>
        <a:p>
          <a:endParaRPr lang="es-MX"/>
        </a:p>
      </dgm:t>
    </dgm:pt>
    <dgm:pt modelId="{96F043DE-3B72-4298-9497-E4B4A40D05C6}">
      <dgm:prSet phldrT="[Texto]"/>
      <dgm:spPr/>
      <dgm:t>
        <a:bodyPr/>
        <a:lstStyle/>
        <a:p>
          <a:r>
            <a:rPr lang="es-MX" b="1" dirty="0" smtClean="0">
              <a:latin typeface="Avenir Next" panose="020B0503020202020204" pitchFamily="34" charset="0"/>
            </a:rPr>
            <a:t>Referéndum</a:t>
          </a:r>
          <a:endParaRPr lang="es-MX" dirty="0"/>
        </a:p>
      </dgm:t>
    </dgm:pt>
    <dgm:pt modelId="{4F3AF0BE-FCD5-4116-B53E-360901D00E93}" type="parTrans" cxnId="{95206E90-6354-433B-BE6F-1B0CBE6C13EE}">
      <dgm:prSet/>
      <dgm:spPr/>
      <dgm:t>
        <a:bodyPr/>
        <a:lstStyle/>
        <a:p>
          <a:endParaRPr lang="es-MX"/>
        </a:p>
      </dgm:t>
    </dgm:pt>
    <dgm:pt modelId="{628FFF1E-A75A-4B6C-9F67-1CE70A8AC9FE}" type="sibTrans" cxnId="{95206E90-6354-433B-BE6F-1B0CBE6C13EE}">
      <dgm:prSet/>
      <dgm:spPr/>
      <dgm:t>
        <a:bodyPr/>
        <a:lstStyle/>
        <a:p>
          <a:endParaRPr lang="es-MX"/>
        </a:p>
      </dgm:t>
    </dgm:pt>
    <dgm:pt modelId="{D760F0B0-3A8F-4676-A49E-7FB6AD8CF78D}">
      <dgm:prSet phldrT="[Texto]"/>
      <dgm:spPr/>
      <dgm:t>
        <a:bodyPr/>
        <a:lstStyle/>
        <a:p>
          <a:r>
            <a:rPr lang="es-MX" b="1" dirty="0" smtClean="0">
              <a:latin typeface="Avenir Next" panose="020B0503020202020204" pitchFamily="34" charset="0"/>
            </a:rPr>
            <a:t>Ratificación Constitucional</a:t>
          </a:r>
        </a:p>
      </dgm:t>
    </dgm:pt>
    <dgm:pt modelId="{C870DC02-F139-462D-86DC-F4686709048F}" type="parTrans" cxnId="{867CE779-0011-4FD6-A722-991659A6EC17}">
      <dgm:prSet/>
      <dgm:spPr/>
      <dgm:t>
        <a:bodyPr/>
        <a:lstStyle/>
        <a:p>
          <a:endParaRPr lang="es-MX"/>
        </a:p>
      </dgm:t>
    </dgm:pt>
    <dgm:pt modelId="{A958B5B9-CE9B-4BF4-969B-28F8F468C81E}" type="sibTrans" cxnId="{867CE779-0011-4FD6-A722-991659A6EC17}">
      <dgm:prSet/>
      <dgm:spPr/>
      <dgm:t>
        <a:bodyPr/>
        <a:lstStyle/>
        <a:p>
          <a:endParaRPr lang="es-MX"/>
        </a:p>
      </dgm:t>
    </dgm:pt>
    <dgm:pt modelId="{94307673-18C6-49AD-9D39-84A618354BA7}">
      <dgm:prSet phldrT="[Texto]"/>
      <dgm:spPr/>
      <dgm:t>
        <a:bodyPr/>
        <a:lstStyle/>
        <a:p>
          <a:r>
            <a:rPr lang="es-MX" b="1" dirty="0" smtClean="0">
              <a:latin typeface="Avenir Next" panose="020B0503020202020204" pitchFamily="34" charset="0"/>
            </a:rPr>
            <a:t>Planeación Participativa</a:t>
          </a:r>
        </a:p>
      </dgm:t>
    </dgm:pt>
    <dgm:pt modelId="{F7469314-8D34-425D-9F30-A41F5E82129A}" type="parTrans" cxnId="{42B6455F-B948-4135-8FE0-848841C205B1}">
      <dgm:prSet/>
      <dgm:spPr/>
      <dgm:t>
        <a:bodyPr/>
        <a:lstStyle/>
        <a:p>
          <a:endParaRPr lang="es-MX"/>
        </a:p>
      </dgm:t>
    </dgm:pt>
    <dgm:pt modelId="{8D130C17-ACFB-4A79-8265-7184508938C7}" type="sibTrans" cxnId="{42B6455F-B948-4135-8FE0-848841C205B1}">
      <dgm:prSet/>
      <dgm:spPr/>
      <dgm:t>
        <a:bodyPr/>
        <a:lstStyle/>
        <a:p>
          <a:endParaRPr lang="es-MX"/>
        </a:p>
      </dgm:t>
    </dgm:pt>
    <dgm:pt modelId="{6C102D6D-CBEC-4852-9E05-0472627208FF}">
      <dgm:prSet phldrT="[Texto]"/>
      <dgm:spPr/>
      <dgm:t>
        <a:bodyPr/>
        <a:lstStyle/>
        <a:p>
          <a:r>
            <a:rPr lang="es-MX" b="1" smtClean="0">
              <a:latin typeface="Avenir Next" panose="020B0503020202020204" pitchFamily="34" charset="0"/>
            </a:rPr>
            <a:t>Iniciativa Ciudadana</a:t>
          </a:r>
          <a:endParaRPr lang="es-MX" b="1" dirty="0" smtClean="0">
            <a:latin typeface="Avenir Next" panose="020B0503020202020204" pitchFamily="34" charset="0"/>
          </a:endParaRPr>
        </a:p>
      </dgm:t>
    </dgm:pt>
    <dgm:pt modelId="{12ABC3A9-CA33-4D9F-A1E8-FB288D8F478F}" type="parTrans" cxnId="{4FC04E5B-3153-4460-972D-AC13DEEBF0CD}">
      <dgm:prSet/>
      <dgm:spPr/>
      <dgm:t>
        <a:bodyPr/>
        <a:lstStyle/>
        <a:p>
          <a:endParaRPr lang="es-MX"/>
        </a:p>
      </dgm:t>
    </dgm:pt>
    <dgm:pt modelId="{9D8A145E-3A99-4367-8EA2-F90073011863}" type="sibTrans" cxnId="{4FC04E5B-3153-4460-972D-AC13DEEBF0CD}">
      <dgm:prSet/>
      <dgm:spPr/>
      <dgm:t>
        <a:bodyPr/>
        <a:lstStyle/>
        <a:p>
          <a:endParaRPr lang="es-MX"/>
        </a:p>
      </dgm:t>
    </dgm:pt>
    <dgm:pt modelId="{0E402266-2280-4B20-AE96-650CC20E3192}">
      <dgm:prSet phldrT="[Texto]"/>
      <dgm:spPr/>
      <dgm:t>
        <a:bodyPr/>
        <a:lstStyle/>
        <a:p>
          <a:r>
            <a:rPr lang="es-MX" b="1" smtClean="0">
              <a:latin typeface="Avenir Next" panose="020B0503020202020204" pitchFamily="34" charset="0"/>
            </a:rPr>
            <a:t>Ratificación de Mandato</a:t>
          </a:r>
          <a:endParaRPr lang="es-MX" b="1" dirty="0" smtClean="0">
            <a:latin typeface="Avenir Next" panose="020B0503020202020204" pitchFamily="34" charset="0"/>
          </a:endParaRPr>
        </a:p>
      </dgm:t>
    </dgm:pt>
    <dgm:pt modelId="{E6AEB6A4-B6DD-4CEF-9A2E-714000373E68}" type="parTrans" cxnId="{9923FE7F-7B01-4AFF-A4BB-9869707D0B89}">
      <dgm:prSet/>
      <dgm:spPr/>
      <dgm:t>
        <a:bodyPr/>
        <a:lstStyle/>
        <a:p>
          <a:endParaRPr lang="es-MX"/>
        </a:p>
      </dgm:t>
    </dgm:pt>
    <dgm:pt modelId="{1DD191A3-E451-4D98-B274-4A6B710310DB}" type="sibTrans" cxnId="{9923FE7F-7B01-4AFF-A4BB-9869707D0B89}">
      <dgm:prSet/>
      <dgm:spPr/>
      <dgm:t>
        <a:bodyPr/>
        <a:lstStyle/>
        <a:p>
          <a:endParaRPr lang="es-MX"/>
        </a:p>
      </dgm:t>
    </dgm:pt>
    <dgm:pt modelId="{A93D4C31-6D50-4487-8175-DE7548CD30A4}">
      <dgm:prSet phldrT="[Texto]"/>
      <dgm:spPr/>
      <dgm:t>
        <a:bodyPr/>
        <a:lstStyle/>
        <a:p>
          <a:r>
            <a:rPr lang="es-MX" b="1" dirty="0" smtClean="0">
              <a:latin typeface="Avenir Next" panose="020B0503020202020204" pitchFamily="34" charset="0"/>
            </a:rPr>
            <a:t>Revocación de Mandato</a:t>
          </a:r>
        </a:p>
      </dgm:t>
    </dgm:pt>
    <dgm:pt modelId="{C9B5FB64-6B49-4238-9D33-03A77577CA38}" type="parTrans" cxnId="{4A6EC7B5-2C94-4A3B-8939-4DBEC1077360}">
      <dgm:prSet/>
      <dgm:spPr/>
      <dgm:t>
        <a:bodyPr/>
        <a:lstStyle/>
        <a:p>
          <a:endParaRPr lang="es-MX"/>
        </a:p>
      </dgm:t>
    </dgm:pt>
    <dgm:pt modelId="{D43B7E76-B892-4A1B-8159-9176AE76F271}" type="sibTrans" cxnId="{4A6EC7B5-2C94-4A3B-8939-4DBEC1077360}">
      <dgm:prSet/>
      <dgm:spPr/>
      <dgm:t>
        <a:bodyPr/>
        <a:lstStyle/>
        <a:p>
          <a:endParaRPr lang="es-MX"/>
        </a:p>
      </dgm:t>
    </dgm:pt>
    <dgm:pt modelId="{DB737F9F-1113-4AAC-9A78-2E9696C230CD}">
      <dgm:prSet phldrT="[Texto]"/>
      <dgm:spPr/>
      <dgm:t>
        <a:bodyPr/>
        <a:lstStyle/>
        <a:p>
          <a:r>
            <a:rPr lang="es-MX" b="1" dirty="0" smtClean="0">
              <a:latin typeface="Avenir Next" panose="020B0503020202020204" pitchFamily="34" charset="0"/>
            </a:rPr>
            <a:t>Consulta Popular</a:t>
          </a:r>
        </a:p>
      </dgm:t>
    </dgm:pt>
    <dgm:pt modelId="{18036B1A-6838-4252-94D3-2F4DE205655A}" type="parTrans" cxnId="{02D989B7-9CDD-4D46-B436-59B6EDCF8695}">
      <dgm:prSet/>
      <dgm:spPr/>
      <dgm:t>
        <a:bodyPr/>
        <a:lstStyle/>
        <a:p>
          <a:endParaRPr lang="es-MX"/>
        </a:p>
      </dgm:t>
    </dgm:pt>
    <dgm:pt modelId="{84B5E68E-614D-460F-8CA1-C88C32277872}" type="sibTrans" cxnId="{02D989B7-9CDD-4D46-B436-59B6EDCF8695}">
      <dgm:prSet/>
      <dgm:spPr/>
      <dgm:t>
        <a:bodyPr/>
        <a:lstStyle/>
        <a:p>
          <a:endParaRPr lang="es-MX"/>
        </a:p>
      </dgm:t>
    </dgm:pt>
    <dgm:pt modelId="{B4741901-3981-4ED7-8BA8-7EA6E62006BB}">
      <dgm:prSet phldrT="[Texto]"/>
      <dgm:spPr/>
      <dgm:t>
        <a:bodyPr/>
        <a:lstStyle/>
        <a:p>
          <a:r>
            <a:rPr lang="es-MX" b="1" dirty="0" smtClean="0">
              <a:latin typeface="Avenir Next" panose="020B0503020202020204" pitchFamily="34" charset="0"/>
            </a:rPr>
            <a:t>Presupuesto Participativo</a:t>
          </a:r>
        </a:p>
      </dgm:t>
    </dgm:pt>
    <dgm:pt modelId="{85BE5457-1998-4C0C-A3AE-891B65D89EF8}" type="parTrans" cxnId="{3BA85EE0-3759-4007-87D3-300DACD27E5E}">
      <dgm:prSet/>
      <dgm:spPr/>
      <dgm:t>
        <a:bodyPr/>
        <a:lstStyle/>
        <a:p>
          <a:endParaRPr lang="es-MX"/>
        </a:p>
      </dgm:t>
    </dgm:pt>
    <dgm:pt modelId="{CCA53522-06C6-4277-84E4-7810F196E086}" type="sibTrans" cxnId="{3BA85EE0-3759-4007-87D3-300DACD27E5E}">
      <dgm:prSet/>
      <dgm:spPr/>
      <dgm:t>
        <a:bodyPr/>
        <a:lstStyle/>
        <a:p>
          <a:endParaRPr lang="es-MX"/>
        </a:p>
      </dgm:t>
    </dgm:pt>
    <dgm:pt modelId="{9CD993A2-75AB-43D6-8AA1-4261CF05061B}">
      <dgm:prSet phldrT="[Texto]"/>
      <dgm:spPr/>
      <dgm:t>
        <a:bodyPr/>
        <a:lstStyle/>
        <a:p>
          <a:r>
            <a:rPr lang="es-MX" b="1" smtClean="0">
              <a:latin typeface="Avenir Next" panose="020B0503020202020204" pitchFamily="34" charset="0"/>
            </a:rPr>
            <a:t>Comparecencia Pública</a:t>
          </a:r>
          <a:endParaRPr lang="es-MX" b="1" dirty="0" smtClean="0">
            <a:latin typeface="Avenir Next" panose="020B0503020202020204" pitchFamily="34" charset="0"/>
          </a:endParaRPr>
        </a:p>
      </dgm:t>
    </dgm:pt>
    <dgm:pt modelId="{DC0EDE9C-157E-4BE7-AB62-F1DE388F36B3}" type="parTrans" cxnId="{C48E15B3-FC06-4DB6-8A7D-B0C46545D508}">
      <dgm:prSet/>
      <dgm:spPr/>
      <dgm:t>
        <a:bodyPr/>
        <a:lstStyle/>
        <a:p>
          <a:endParaRPr lang="es-MX"/>
        </a:p>
      </dgm:t>
    </dgm:pt>
    <dgm:pt modelId="{8A84CAFA-5ED7-4A24-AE0D-A8F5B485F18A}" type="sibTrans" cxnId="{C48E15B3-FC06-4DB6-8A7D-B0C46545D508}">
      <dgm:prSet/>
      <dgm:spPr/>
      <dgm:t>
        <a:bodyPr/>
        <a:lstStyle/>
        <a:p>
          <a:endParaRPr lang="es-MX"/>
        </a:p>
      </dgm:t>
    </dgm:pt>
    <dgm:pt modelId="{DDD617BE-569D-44B8-9193-BA20B01F1B6C}">
      <dgm:prSet phldrT="[Texto]"/>
      <dgm:spPr/>
      <dgm:t>
        <a:bodyPr/>
        <a:lstStyle/>
        <a:p>
          <a:r>
            <a:rPr lang="es-MX" b="1" smtClean="0">
              <a:latin typeface="Avenir Next" panose="020B0503020202020204" pitchFamily="34" charset="0"/>
            </a:rPr>
            <a:t>Ayuntamiento Abierto</a:t>
          </a:r>
          <a:endParaRPr lang="es-MX" b="1" dirty="0" smtClean="0">
            <a:latin typeface="Avenir Next" panose="020B0503020202020204" pitchFamily="34" charset="0"/>
          </a:endParaRPr>
        </a:p>
      </dgm:t>
    </dgm:pt>
    <dgm:pt modelId="{7AE856A4-E8C6-40C3-8127-CD7E7D394633}" type="parTrans" cxnId="{4151D35D-28F5-4665-886E-1871420397AF}">
      <dgm:prSet/>
      <dgm:spPr/>
      <dgm:t>
        <a:bodyPr/>
        <a:lstStyle/>
        <a:p>
          <a:endParaRPr lang="es-MX"/>
        </a:p>
      </dgm:t>
    </dgm:pt>
    <dgm:pt modelId="{F7FBC08C-BA9E-4B73-B302-B63E12F4C67B}" type="sibTrans" cxnId="{4151D35D-28F5-4665-886E-1871420397AF}">
      <dgm:prSet/>
      <dgm:spPr/>
      <dgm:t>
        <a:bodyPr/>
        <a:lstStyle/>
        <a:p>
          <a:endParaRPr lang="es-MX"/>
        </a:p>
      </dgm:t>
    </dgm:pt>
    <dgm:pt modelId="{B5E8FB41-BBBD-4768-8EC1-2E6F3EC8AFEC}">
      <dgm:prSet phldrT="[Texto]"/>
      <dgm:spPr/>
      <dgm:t>
        <a:bodyPr/>
        <a:lstStyle/>
        <a:p>
          <a:r>
            <a:rPr lang="es-MX" b="1" smtClean="0">
              <a:latin typeface="Avenir Next" panose="020B0503020202020204" pitchFamily="34" charset="0"/>
            </a:rPr>
            <a:t>Proyecto Social</a:t>
          </a:r>
          <a:endParaRPr lang="es-MX" b="1" dirty="0" smtClean="0">
            <a:latin typeface="Avenir Next" panose="020B0503020202020204" pitchFamily="34" charset="0"/>
          </a:endParaRPr>
        </a:p>
      </dgm:t>
    </dgm:pt>
    <dgm:pt modelId="{CFAE9423-BA70-49E5-B090-336640680597}" type="parTrans" cxnId="{97152DBA-E0EB-41B8-BD6C-8565F455CD22}">
      <dgm:prSet/>
      <dgm:spPr/>
      <dgm:t>
        <a:bodyPr/>
        <a:lstStyle/>
        <a:p>
          <a:endParaRPr lang="es-MX"/>
        </a:p>
      </dgm:t>
    </dgm:pt>
    <dgm:pt modelId="{311DBD0B-851F-4089-842A-2853ACBB672F}" type="sibTrans" cxnId="{97152DBA-E0EB-41B8-BD6C-8565F455CD22}">
      <dgm:prSet/>
      <dgm:spPr/>
      <dgm:t>
        <a:bodyPr/>
        <a:lstStyle/>
        <a:p>
          <a:endParaRPr lang="es-MX"/>
        </a:p>
      </dgm:t>
    </dgm:pt>
    <dgm:pt modelId="{C7FEEAA6-0BC7-4C8E-A559-79F75FEF36F1}">
      <dgm:prSet phldrT="[Texto]"/>
      <dgm:spPr/>
      <dgm:t>
        <a:bodyPr/>
        <a:lstStyle/>
        <a:p>
          <a:r>
            <a:rPr lang="es-MX" b="1" smtClean="0">
              <a:latin typeface="Avenir Next" panose="020B0503020202020204" pitchFamily="34" charset="0"/>
            </a:rPr>
            <a:t>Colaboración Popular</a:t>
          </a:r>
          <a:endParaRPr lang="es-MX" b="1" dirty="0" smtClean="0">
            <a:latin typeface="Avenir Next" panose="020B0503020202020204" pitchFamily="34" charset="0"/>
          </a:endParaRPr>
        </a:p>
      </dgm:t>
    </dgm:pt>
    <dgm:pt modelId="{DB1CBADB-429A-4785-A520-E137A2363E1B}" type="parTrans" cxnId="{F5C7243F-E5AC-4578-8AAC-D9B3E25F7874}">
      <dgm:prSet/>
      <dgm:spPr/>
      <dgm:t>
        <a:bodyPr/>
        <a:lstStyle/>
        <a:p>
          <a:endParaRPr lang="es-MX"/>
        </a:p>
      </dgm:t>
    </dgm:pt>
    <dgm:pt modelId="{5E9D5197-F0E6-4919-9E1A-E95CF55D6B79}" type="sibTrans" cxnId="{F5C7243F-E5AC-4578-8AAC-D9B3E25F7874}">
      <dgm:prSet/>
      <dgm:spPr/>
      <dgm:t>
        <a:bodyPr/>
        <a:lstStyle/>
        <a:p>
          <a:endParaRPr lang="es-MX"/>
        </a:p>
      </dgm:t>
    </dgm:pt>
    <dgm:pt modelId="{4524F936-6D49-4A70-8F63-A416E0E880DB}">
      <dgm:prSet phldrT="[Texto]"/>
      <dgm:spPr/>
      <dgm:t>
        <a:bodyPr/>
        <a:lstStyle/>
        <a:p>
          <a:r>
            <a:rPr lang="es-MX" b="1" dirty="0" smtClean="0">
              <a:latin typeface="Avenir Next" panose="020B0503020202020204" pitchFamily="34" charset="0"/>
            </a:rPr>
            <a:t>Asamblea Popular</a:t>
          </a:r>
        </a:p>
      </dgm:t>
    </dgm:pt>
    <dgm:pt modelId="{B347754C-4E22-4F92-AB7A-5F8BDAECF5DA}" type="parTrans" cxnId="{FA3D9CE8-04CD-4CFE-BD84-86EFEB6117F2}">
      <dgm:prSet/>
      <dgm:spPr/>
      <dgm:t>
        <a:bodyPr/>
        <a:lstStyle/>
        <a:p>
          <a:endParaRPr lang="es-MX"/>
        </a:p>
      </dgm:t>
    </dgm:pt>
    <dgm:pt modelId="{590B5B87-0B41-4876-9A58-56E08EA83EAD}" type="sibTrans" cxnId="{FA3D9CE8-04CD-4CFE-BD84-86EFEB6117F2}">
      <dgm:prSet/>
      <dgm:spPr/>
      <dgm:t>
        <a:bodyPr/>
        <a:lstStyle/>
        <a:p>
          <a:endParaRPr lang="es-MX"/>
        </a:p>
      </dgm:t>
    </dgm:pt>
    <dgm:pt modelId="{49DA5407-C6E2-47F8-AB2B-1AE4F25E8B79}">
      <dgm:prSet phldrT="[Texto]"/>
      <dgm:spPr/>
      <dgm:t>
        <a:bodyPr/>
        <a:lstStyle/>
        <a:p>
          <a:r>
            <a:rPr lang="es-MX" b="1" smtClean="0">
              <a:latin typeface="Avenir Next" panose="020B0503020202020204" pitchFamily="34" charset="0"/>
            </a:rPr>
            <a:t>Contraloría Social</a:t>
          </a:r>
          <a:endParaRPr lang="es-MX" b="1" dirty="0" smtClean="0">
            <a:latin typeface="Avenir Next" panose="020B0503020202020204" pitchFamily="34" charset="0"/>
          </a:endParaRPr>
        </a:p>
      </dgm:t>
    </dgm:pt>
    <dgm:pt modelId="{4EF86A72-B02D-43BF-9093-C110154D4913}" type="parTrans" cxnId="{96294205-C21A-409B-B7EB-4788FD26214C}">
      <dgm:prSet/>
      <dgm:spPr/>
      <dgm:t>
        <a:bodyPr/>
        <a:lstStyle/>
        <a:p>
          <a:endParaRPr lang="es-MX"/>
        </a:p>
      </dgm:t>
    </dgm:pt>
    <dgm:pt modelId="{EB5163EE-5E46-4EA0-9150-8A68D416A8D4}" type="sibTrans" cxnId="{96294205-C21A-409B-B7EB-4788FD26214C}">
      <dgm:prSet/>
      <dgm:spPr/>
      <dgm:t>
        <a:bodyPr/>
        <a:lstStyle/>
        <a:p>
          <a:endParaRPr lang="es-MX"/>
        </a:p>
      </dgm:t>
    </dgm:pt>
    <dgm:pt modelId="{CFE8FAD1-A2F5-4BD5-BC8B-514DC88AA612}">
      <dgm:prSet phldrT="[Texto]"/>
      <dgm:spPr/>
      <dgm:t>
        <a:bodyPr/>
        <a:lstStyle/>
        <a:p>
          <a:r>
            <a:rPr lang="es-MX" b="1" smtClean="0">
              <a:latin typeface="Avenir Next" panose="020B0503020202020204" pitchFamily="34" charset="0"/>
            </a:rPr>
            <a:t>Diálogo Colaborativo</a:t>
          </a:r>
          <a:endParaRPr lang="es-MX" b="1" dirty="0" smtClean="0">
            <a:latin typeface="Avenir Next" panose="020B0503020202020204" pitchFamily="34" charset="0"/>
          </a:endParaRPr>
        </a:p>
      </dgm:t>
    </dgm:pt>
    <dgm:pt modelId="{BDDDA18F-2703-4E1E-A3AF-71F62BD597D4}" type="parTrans" cxnId="{937673C5-9737-4254-809C-66EA2ADC9EF6}">
      <dgm:prSet/>
      <dgm:spPr/>
      <dgm:t>
        <a:bodyPr/>
        <a:lstStyle/>
        <a:p>
          <a:endParaRPr lang="es-MX"/>
        </a:p>
      </dgm:t>
    </dgm:pt>
    <dgm:pt modelId="{EEC52B32-198B-4ABB-A00A-B1180AAE81AE}" type="sibTrans" cxnId="{937673C5-9737-4254-809C-66EA2ADC9EF6}">
      <dgm:prSet/>
      <dgm:spPr/>
      <dgm:t>
        <a:bodyPr/>
        <a:lstStyle/>
        <a:p>
          <a:endParaRPr lang="es-MX"/>
        </a:p>
      </dgm:t>
    </dgm:pt>
    <dgm:pt modelId="{964A395E-E6EE-467C-9122-9E53FB3195B9}" type="pres">
      <dgm:prSet presAssocID="{D8B9D4FB-7338-4848-80F3-45E165F826A2}" presName="Name0" presStyleCnt="0">
        <dgm:presLayoutVars>
          <dgm:dir/>
          <dgm:resizeHandles val="exact"/>
        </dgm:presLayoutVars>
      </dgm:prSet>
      <dgm:spPr/>
      <dgm:t>
        <a:bodyPr/>
        <a:lstStyle/>
        <a:p>
          <a:endParaRPr lang="es-MX"/>
        </a:p>
      </dgm:t>
    </dgm:pt>
    <dgm:pt modelId="{33A71301-C811-4BF2-9C18-B2BCCA5D1942}" type="pres">
      <dgm:prSet presAssocID="{9B91BCA6-BD9C-4DBA-8DE0-BB54E96CBE04}" presName="composite" presStyleCnt="0"/>
      <dgm:spPr/>
    </dgm:pt>
    <dgm:pt modelId="{6B98579A-BBCF-4101-A54C-A914355CDCBD}" type="pres">
      <dgm:prSet presAssocID="{9B91BCA6-BD9C-4DBA-8DE0-BB54E96CBE04}" presName="rect1" presStyleLbl="trAlignAcc1" presStyleIdx="0" presStyleCnt="16">
        <dgm:presLayoutVars>
          <dgm:bulletEnabled val="1"/>
        </dgm:presLayoutVars>
      </dgm:prSet>
      <dgm:spPr/>
      <dgm:t>
        <a:bodyPr/>
        <a:lstStyle/>
        <a:p>
          <a:endParaRPr lang="es-MX"/>
        </a:p>
      </dgm:t>
    </dgm:pt>
    <dgm:pt modelId="{F45ADACD-137F-4B01-8DCF-A4E4531AEFF9}" type="pres">
      <dgm:prSet presAssocID="{9B91BCA6-BD9C-4DBA-8DE0-BB54E96CBE04}" presName="rect2" presStyleLbl="fgImgPlace1" presStyleIdx="0" presStyleCnt="16"/>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s-MX"/>
        </a:p>
      </dgm:t>
    </dgm:pt>
    <dgm:pt modelId="{A4D994E8-DDE6-4090-AE5A-4F74969B7C67}" type="pres">
      <dgm:prSet presAssocID="{82247FD3-F1BE-432D-9E29-92C52C4A8978}" presName="sibTrans" presStyleCnt="0"/>
      <dgm:spPr/>
    </dgm:pt>
    <dgm:pt modelId="{15AFA948-4DEE-45D1-A33C-7B884684F4DB}" type="pres">
      <dgm:prSet presAssocID="{96F043DE-3B72-4298-9497-E4B4A40D05C6}" presName="composite" presStyleCnt="0"/>
      <dgm:spPr/>
    </dgm:pt>
    <dgm:pt modelId="{7A6D34CF-0505-48C2-9CD6-4A5C6CA1945D}" type="pres">
      <dgm:prSet presAssocID="{96F043DE-3B72-4298-9497-E4B4A40D05C6}" presName="rect1" presStyleLbl="trAlignAcc1" presStyleIdx="1" presStyleCnt="16">
        <dgm:presLayoutVars>
          <dgm:bulletEnabled val="1"/>
        </dgm:presLayoutVars>
      </dgm:prSet>
      <dgm:spPr/>
      <dgm:t>
        <a:bodyPr/>
        <a:lstStyle/>
        <a:p>
          <a:endParaRPr lang="es-MX"/>
        </a:p>
      </dgm:t>
    </dgm:pt>
    <dgm:pt modelId="{A0B154AD-D3A2-4C7B-900E-998B0DD327F0}" type="pres">
      <dgm:prSet presAssocID="{96F043DE-3B72-4298-9497-E4B4A40D05C6}" presName="rect2" presStyleLbl="fgImgPlace1" presStyleIdx="1" presStyleCnt="16"/>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s-MX"/>
        </a:p>
      </dgm:t>
    </dgm:pt>
    <dgm:pt modelId="{364ACB61-125D-4905-9E27-725B49FC5A61}" type="pres">
      <dgm:prSet presAssocID="{628FFF1E-A75A-4B6C-9F67-1CE70A8AC9FE}" presName="sibTrans" presStyleCnt="0"/>
      <dgm:spPr/>
    </dgm:pt>
    <dgm:pt modelId="{E53620D9-A99B-4235-B96A-16FB82EAA998}" type="pres">
      <dgm:prSet presAssocID="{D760F0B0-3A8F-4676-A49E-7FB6AD8CF78D}" presName="composite" presStyleCnt="0"/>
      <dgm:spPr/>
    </dgm:pt>
    <dgm:pt modelId="{10C88A1F-8E60-47A9-ACFA-406037CF28FF}" type="pres">
      <dgm:prSet presAssocID="{D760F0B0-3A8F-4676-A49E-7FB6AD8CF78D}" presName="rect1" presStyleLbl="trAlignAcc1" presStyleIdx="2" presStyleCnt="16">
        <dgm:presLayoutVars>
          <dgm:bulletEnabled val="1"/>
        </dgm:presLayoutVars>
      </dgm:prSet>
      <dgm:spPr/>
      <dgm:t>
        <a:bodyPr/>
        <a:lstStyle/>
        <a:p>
          <a:endParaRPr lang="es-MX"/>
        </a:p>
      </dgm:t>
    </dgm:pt>
    <dgm:pt modelId="{08BE897E-EB55-4B06-AAAB-35ACCDE28BE1}" type="pres">
      <dgm:prSet presAssocID="{D760F0B0-3A8F-4676-A49E-7FB6AD8CF78D}" presName="rect2" presStyleLbl="fgImgPlace1" presStyleIdx="2" presStyleCnt="16"/>
      <dgm:spPr>
        <a:blipFill>
          <a:blip xmlns:r="http://schemas.openxmlformats.org/officeDocument/2006/relationships" r:embed="rId3">
            <a:extLst>
              <a:ext uri="{28A0092B-C50C-407E-A947-70E740481C1C}">
                <a14:useLocalDpi xmlns:a14="http://schemas.microsoft.com/office/drawing/2010/main" val="0"/>
              </a:ext>
            </a:extLst>
          </a:blip>
          <a:srcRect/>
          <a:stretch>
            <a:fillRect l="-46000" r="-46000"/>
          </a:stretch>
        </a:blipFill>
      </dgm:spPr>
      <dgm:t>
        <a:bodyPr/>
        <a:lstStyle/>
        <a:p>
          <a:endParaRPr lang="es-MX"/>
        </a:p>
      </dgm:t>
    </dgm:pt>
    <dgm:pt modelId="{8A0C55F3-7783-4B6A-8723-FC9DA1E4B1F4}" type="pres">
      <dgm:prSet presAssocID="{A958B5B9-CE9B-4BF4-969B-28F8F468C81E}" presName="sibTrans" presStyleCnt="0"/>
      <dgm:spPr/>
    </dgm:pt>
    <dgm:pt modelId="{B8CB2EAB-85AD-4F94-BAB8-9E137D25102D}" type="pres">
      <dgm:prSet presAssocID="{6C102D6D-CBEC-4852-9E05-0472627208FF}" presName="composite" presStyleCnt="0"/>
      <dgm:spPr/>
    </dgm:pt>
    <dgm:pt modelId="{C7CDC25B-D6F8-45B8-80BB-BFDF50ED5215}" type="pres">
      <dgm:prSet presAssocID="{6C102D6D-CBEC-4852-9E05-0472627208FF}" presName="rect1" presStyleLbl="trAlignAcc1" presStyleIdx="3" presStyleCnt="16">
        <dgm:presLayoutVars>
          <dgm:bulletEnabled val="1"/>
        </dgm:presLayoutVars>
      </dgm:prSet>
      <dgm:spPr/>
      <dgm:t>
        <a:bodyPr/>
        <a:lstStyle/>
        <a:p>
          <a:endParaRPr lang="es-MX"/>
        </a:p>
      </dgm:t>
    </dgm:pt>
    <dgm:pt modelId="{1402124A-65FC-441C-BE19-5482F820E9DA}" type="pres">
      <dgm:prSet presAssocID="{6C102D6D-CBEC-4852-9E05-0472627208FF}" presName="rect2" presStyleLbl="fgImgPlace1" presStyleIdx="3" presStyleCnt="16"/>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0000" r="-25000"/>
          </a:stretch>
        </a:blipFill>
      </dgm:spPr>
      <dgm:t>
        <a:bodyPr/>
        <a:lstStyle/>
        <a:p>
          <a:endParaRPr lang="es-MX"/>
        </a:p>
      </dgm:t>
    </dgm:pt>
    <dgm:pt modelId="{4C787259-DE8B-4417-B3D8-A9B05F4E7940}" type="pres">
      <dgm:prSet presAssocID="{9D8A145E-3A99-4367-8EA2-F90073011863}" presName="sibTrans" presStyleCnt="0"/>
      <dgm:spPr/>
    </dgm:pt>
    <dgm:pt modelId="{D80C1171-4829-4249-8F35-9D451D53A507}" type="pres">
      <dgm:prSet presAssocID="{0E402266-2280-4B20-AE96-650CC20E3192}" presName="composite" presStyleCnt="0"/>
      <dgm:spPr/>
    </dgm:pt>
    <dgm:pt modelId="{F3B7D98C-6F87-4737-9193-15D56FD7C171}" type="pres">
      <dgm:prSet presAssocID="{0E402266-2280-4B20-AE96-650CC20E3192}" presName="rect1" presStyleLbl="trAlignAcc1" presStyleIdx="4" presStyleCnt="16">
        <dgm:presLayoutVars>
          <dgm:bulletEnabled val="1"/>
        </dgm:presLayoutVars>
      </dgm:prSet>
      <dgm:spPr/>
      <dgm:t>
        <a:bodyPr/>
        <a:lstStyle/>
        <a:p>
          <a:endParaRPr lang="es-MX"/>
        </a:p>
      </dgm:t>
    </dgm:pt>
    <dgm:pt modelId="{7D271440-5BE9-4240-8910-B3395AB73581}" type="pres">
      <dgm:prSet presAssocID="{0E402266-2280-4B20-AE96-650CC20E3192}" presName="rect2" presStyleLbl="fgImgPlace1" presStyleIdx="4" presStyleCnt="16"/>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t>
        <a:bodyPr/>
        <a:lstStyle/>
        <a:p>
          <a:endParaRPr lang="es-MX"/>
        </a:p>
      </dgm:t>
    </dgm:pt>
    <dgm:pt modelId="{19A5BE6B-76B7-4A38-91D8-CF44F9BDEE7B}" type="pres">
      <dgm:prSet presAssocID="{1DD191A3-E451-4D98-B274-4A6B710310DB}" presName="sibTrans" presStyleCnt="0"/>
      <dgm:spPr/>
    </dgm:pt>
    <dgm:pt modelId="{E3B5E6DF-ECE8-408E-89DE-E515CAB12D76}" type="pres">
      <dgm:prSet presAssocID="{A93D4C31-6D50-4487-8175-DE7548CD30A4}" presName="composite" presStyleCnt="0"/>
      <dgm:spPr/>
    </dgm:pt>
    <dgm:pt modelId="{B29A4846-6B43-413A-AC0B-DE2E52642725}" type="pres">
      <dgm:prSet presAssocID="{A93D4C31-6D50-4487-8175-DE7548CD30A4}" presName="rect1" presStyleLbl="trAlignAcc1" presStyleIdx="5" presStyleCnt="16">
        <dgm:presLayoutVars>
          <dgm:bulletEnabled val="1"/>
        </dgm:presLayoutVars>
      </dgm:prSet>
      <dgm:spPr/>
      <dgm:t>
        <a:bodyPr/>
        <a:lstStyle/>
        <a:p>
          <a:endParaRPr lang="es-MX"/>
        </a:p>
      </dgm:t>
    </dgm:pt>
    <dgm:pt modelId="{C3D9A1CD-1043-4DED-BB4E-67DEB2311D61}" type="pres">
      <dgm:prSet presAssocID="{A93D4C31-6D50-4487-8175-DE7548CD30A4}" presName="rect2" presStyleLbl="fgImgPlace1" presStyleIdx="5" presStyleCnt="16"/>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t>
        <a:bodyPr/>
        <a:lstStyle/>
        <a:p>
          <a:endParaRPr lang="es-MX"/>
        </a:p>
      </dgm:t>
    </dgm:pt>
    <dgm:pt modelId="{6F2A8D65-00DA-47A3-BD17-00E7D17DDCEC}" type="pres">
      <dgm:prSet presAssocID="{D43B7E76-B892-4A1B-8159-9176AE76F271}" presName="sibTrans" presStyleCnt="0"/>
      <dgm:spPr/>
    </dgm:pt>
    <dgm:pt modelId="{3E3C877A-95A7-49AF-B6B6-CE86600C8C0C}" type="pres">
      <dgm:prSet presAssocID="{DB737F9F-1113-4AAC-9A78-2E9696C230CD}" presName="composite" presStyleCnt="0"/>
      <dgm:spPr/>
    </dgm:pt>
    <dgm:pt modelId="{BEE2896D-BED9-4769-83B7-912DDF47948F}" type="pres">
      <dgm:prSet presAssocID="{DB737F9F-1113-4AAC-9A78-2E9696C230CD}" presName="rect1" presStyleLbl="trAlignAcc1" presStyleIdx="6" presStyleCnt="16">
        <dgm:presLayoutVars>
          <dgm:bulletEnabled val="1"/>
        </dgm:presLayoutVars>
      </dgm:prSet>
      <dgm:spPr/>
      <dgm:t>
        <a:bodyPr/>
        <a:lstStyle/>
        <a:p>
          <a:endParaRPr lang="es-MX"/>
        </a:p>
      </dgm:t>
    </dgm:pt>
    <dgm:pt modelId="{A31D073D-A196-4032-B3B2-A309A5EFEFEF}" type="pres">
      <dgm:prSet presAssocID="{DB737F9F-1113-4AAC-9A78-2E9696C230CD}" presName="rect2" presStyleLbl="fgImgPlace1" presStyleIdx="6" presStyleCnt="16"/>
      <dgm:spPr>
        <a:blipFill>
          <a:blip xmlns:r="http://schemas.openxmlformats.org/officeDocument/2006/relationships" r:embed="rId7">
            <a:extLst>
              <a:ext uri="{28A0092B-C50C-407E-A947-70E740481C1C}">
                <a14:useLocalDpi xmlns:a14="http://schemas.microsoft.com/office/drawing/2010/main" val="0"/>
              </a:ext>
            </a:extLst>
          </a:blip>
          <a:srcRect/>
          <a:stretch>
            <a:fillRect l="-44000" r="-44000"/>
          </a:stretch>
        </a:blipFill>
      </dgm:spPr>
      <dgm:t>
        <a:bodyPr/>
        <a:lstStyle/>
        <a:p>
          <a:endParaRPr lang="es-MX"/>
        </a:p>
      </dgm:t>
    </dgm:pt>
    <dgm:pt modelId="{9FFCBFA6-0783-40ED-98C7-1A03A3FCAA5C}" type="pres">
      <dgm:prSet presAssocID="{84B5E68E-614D-460F-8CA1-C88C32277872}" presName="sibTrans" presStyleCnt="0"/>
      <dgm:spPr/>
    </dgm:pt>
    <dgm:pt modelId="{6A6B159F-9FA0-418C-A075-8F5BB4C87BC4}" type="pres">
      <dgm:prSet presAssocID="{B4741901-3981-4ED7-8BA8-7EA6E62006BB}" presName="composite" presStyleCnt="0"/>
      <dgm:spPr/>
    </dgm:pt>
    <dgm:pt modelId="{412A6AA8-7668-44E6-B7C9-4641D59ECB9C}" type="pres">
      <dgm:prSet presAssocID="{B4741901-3981-4ED7-8BA8-7EA6E62006BB}" presName="rect1" presStyleLbl="trAlignAcc1" presStyleIdx="7" presStyleCnt="16">
        <dgm:presLayoutVars>
          <dgm:bulletEnabled val="1"/>
        </dgm:presLayoutVars>
      </dgm:prSet>
      <dgm:spPr/>
      <dgm:t>
        <a:bodyPr/>
        <a:lstStyle/>
        <a:p>
          <a:endParaRPr lang="es-MX"/>
        </a:p>
      </dgm:t>
    </dgm:pt>
    <dgm:pt modelId="{71FBE7B3-3539-44D7-B65A-B93F1CC88CEC}" type="pres">
      <dgm:prSet presAssocID="{B4741901-3981-4ED7-8BA8-7EA6E62006BB}" presName="rect2" presStyleLbl="fgImgPlace1" presStyleIdx="7" presStyleCnt="16"/>
      <dgm:spPr>
        <a:blipFill>
          <a:blip xmlns:r="http://schemas.openxmlformats.org/officeDocument/2006/relationships" r:embed="rId8">
            <a:extLst>
              <a:ext uri="{28A0092B-C50C-407E-A947-70E740481C1C}">
                <a14:useLocalDpi xmlns:a14="http://schemas.microsoft.com/office/drawing/2010/main" val="0"/>
              </a:ext>
            </a:extLst>
          </a:blip>
          <a:srcRect/>
          <a:stretch>
            <a:fillRect l="-25000" r="-25000"/>
          </a:stretch>
        </a:blipFill>
      </dgm:spPr>
      <dgm:t>
        <a:bodyPr/>
        <a:lstStyle/>
        <a:p>
          <a:endParaRPr lang="es-MX"/>
        </a:p>
      </dgm:t>
    </dgm:pt>
    <dgm:pt modelId="{9AC77DED-1B39-4B21-BFCE-3B6071412359}" type="pres">
      <dgm:prSet presAssocID="{CCA53522-06C6-4277-84E4-7810F196E086}" presName="sibTrans" presStyleCnt="0"/>
      <dgm:spPr/>
    </dgm:pt>
    <dgm:pt modelId="{49FA5F95-5489-4745-A482-C6B443B47AFE}" type="pres">
      <dgm:prSet presAssocID="{9CD993A2-75AB-43D6-8AA1-4261CF05061B}" presName="composite" presStyleCnt="0"/>
      <dgm:spPr/>
    </dgm:pt>
    <dgm:pt modelId="{18D4F5A2-E048-439A-AD47-B2E56DFE1BFB}" type="pres">
      <dgm:prSet presAssocID="{9CD993A2-75AB-43D6-8AA1-4261CF05061B}" presName="rect1" presStyleLbl="trAlignAcc1" presStyleIdx="8" presStyleCnt="16">
        <dgm:presLayoutVars>
          <dgm:bulletEnabled val="1"/>
        </dgm:presLayoutVars>
      </dgm:prSet>
      <dgm:spPr/>
      <dgm:t>
        <a:bodyPr/>
        <a:lstStyle/>
        <a:p>
          <a:endParaRPr lang="es-MX"/>
        </a:p>
      </dgm:t>
    </dgm:pt>
    <dgm:pt modelId="{531C882A-21FE-4E85-A87F-158BC20FEB3E}" type="pres">
      <dgm:prSet presAssocID="{9CD993A2-75AB-43D6-8AA1-4261CF05061B}" presName="rect2" presStyleLbl="fgImgPlace1" presStyleIdx="8" presStyleCnt="16"/>
      <dgm:spPr>
        <a:blipFill>
          <a:blip xmlns:r="http://schemas.openxmlformats.org/officeDocument/2006/relationships" r:embed="rId9">
            <a:extLst>
              <a:ext uri="{28A0092B-C50C-407E-A947-70E740481C1C}">
                <a14:useLocalDpi xmlns:a14="http://schemas.microsoft.com/office/drawing/2010/main" val="0"/>
              </a:ext>
            </a:extLst>
          </a:blip>
          <a:srcRect/>
          <a:stretch>
            <a:fillRect l="-25000" r="-25000"/>
          </a:stretch>
        </a:blipFill>
      </dgm:spPr>
      <dgm:t>
        <a:bodyPr/>
        <a:lstStyle/>
        <a:p>
          <a:endParaRPr lang="es-MX"/>
        </a:p>
      </dgm:t>
    </dgm:pt>
    <dgm:pt modelId="{A1672A69-7B39-40A0-932E-2304163DDB81}" type="pres">
      <dgm:prSet presAssocID="{8A84CAFA-5ED7-4A24-AE0D-A8F5B485F18A}" presName="sibTrans" presStyleCnt="0"/>
      <dgm:spPr/>
    </dgm:pt>
    <dgm:pt modelId="{82D7F9BF-14BE-4D2A-AC3B-CAB195A99B6C}" type="pres">
      <dgm:prSet presAssocID="{DDD617BE-569D-44B8-9193-BA20B01F1B6C}" presName="composite" presStyleCnt="0"/>
      <dgm:spPr/>
    </dgm:pt>
    <dgm:pt modelId="{8B9E40D3-5856-4B11-8902-1DDBCEC9E254}" type="pres">
      <dgm:prSet presAssocID="{DDD617BE-569D-44B8-9193-BA20B01F1B6C}" presName="rect1" presStyleLbl="trAlignAcc1" presStyleIdx="9" presStyleCnt="16">
        <dgm:presLayoutVars>
          <dgm:bulletEnabled val="1"/>
        </dgm:presLayoutVars>
      </dgm:prSet>
      <dgm:spPr/>
      <dgm:t>
        <a:bodyPr/>
        <a:lstStyle/>
        <a:p>
          <a:endParaRPr lang="es-MX"/>
        </a:p>
      </dgm:t>
    </dgm:pt>
    <dgm:pt modelId="{63F58D3E-CB0F-4A50-A3D0-C612F5EB3A48}" type="pres">
      <dgm:prSet presAssocID="{DDD617BE-569D-44B8-9193-BA20B01F1B6C}" presName="rect2" presStyleLbl="fgImgPlace1" presStyleIdx="9" presStyleCnt="16"/>
      <dgm:spPr>
        <a:blipFill dpi="0" rotWithShape="1">
          <a:blip xmlns:r="http://schemas.openxmlformats.org/officeDocument/2006/relationships" r:embed="rId10">
            <a:extLst>
              <a:ext uri="{28A0092B-C50C-407E-A947-70E740481C1C}">
                <a14:useLocalDpi xmlns:a14="http://schemas.microsoft.com/office/drawing/2010/main" val="0"/>
              </a:ext>
            </a:extLst>
          </a:blip>
          <a:srcRect/>
          <a:stretch>
            <a:fillRect l="-11000" r="-39000"/>
          </a:stretch>
        </a:blipFill>
      </dgm:spPr>
      <dgm:t>
        <a:bodyPr/>
        <a:lstStyle/>
        <a:p>
          <a:endParaRPr lang="es-MX"/>
        </a:p>
      </dgm:t>
    </dgm:pt>
    <dgm:pt modelId="{DBDA49B4-37C0-43AE-A9AA-EFA5BE2603AC}" type="pres">
      <dgm:prSet presAssocID="{F7FBC08C-BA9E-4B73-B302-B63E12F4C67B}" presName="sibTrans" presStyleCnt="0"/>
      <dgm:spPr/>
    </dgm:pt>
    <dgm:pt modelId="{C1D2C93C-B68A-4C1F-BA99-BC00D3B86E62}" type="pres">
      <dgm:prSet presAssocID="{B5E8FB41-BBBD-4768-8EC1-2E6F3EC8AFEC}" presName="composite" presStyleCnt="0"/>
      <dgm:spPr/>
    </dgm:pt>
    <dgm:pt modelId="{FA76D1E0-0F55-4048-BFDE-124EA16A1C7C}" type="pres">
      <dgm:prSet presAssocID="{B5E8FB41-BBBD-4768-8EC1-2E6F3EC8AFEC}" presName="rect1" presStyleLbl="trAlignAcc1" presStyleIdx="10" presStyleCnt="16">
        <dgm:presLayoutVars>
          <dgm:bulletEnabled val="1"/>
        </dgm:presLayoutVars>
      </dgm:prSet>
      <dgm:spPr/>
      <dgm:t>
        <a:bodyPr/>
        <a:lstStyle/>
        <a:p>
          <a:endParaRPr lang="es-MX"/>
        </a:p>
      </dgm:t>
    </dgm:pt>
    <dgm:pt modelId="{67613EFB-CFE2-4D80-B2D0-35402E8171C3}" type="pres">
      <dgm:prSet presAssocID="{B5E8FB41-BBBD-4768-8EC1-2E6F3EC8AFEC}" presName="rect2" presStyleLbl="fgImgPlace1" presStyleIdx="10" presStyleCnt="16"/>
      <dgm:spPr>
        <a:blipFill>
          <a:blip xmlns:r="http://schemas.openxmlformats.org/officeDocument/2006/relationships" r:embed="rId11">
            <a:extLst>
              <a:ext uri="{28A0092B-C50C-407E-A947-70E740481C1C}">
                <a14:useLocalDpi xmlns:a14="http://schemas.microsoft.com/office/drawing/2010/main" val="0"/>
              </a:ext>
            </a:extLst>
          </a:blip>
          <a:srcRect/>
          <a:stretch>
            <a:fillRect l="-50000" r="-50000"/>
          </a:stretch>
        </a:blipFill>
      </dgm:spPr>
      <dgm:t>
        <a:bodyPr/>
        <a:lstStyle/>
        <a:p>
          <a:endParaRPr lang="es-MX"/>
        </a:p>
      </dgm:t>
    </dgm:pt>
    <dgm:pt modelId="{83366994-3C38-4817-B60C-206E42937757}" type="pres">
      <dgm:prSet presAssocID="{311DBD0B-851F-4089-842A-2853ACBB672F}" presName="sibTrans" presStyleCnt="0"/>
      <dgm:spPr/>
    </dgm:pt>
    <dgm:pt modelId="{8DB0BEAF-575B-4686-8C81-5E5A5732D7FB}" type="pres">
      <dgm:prSet presAssocID="{C7FEEAA6-0BC7-4C8E-A559-79F75FEF36F1}" presName="composite" presStyleCnt="0"/>
      <dgm:spPr/>
    </dgm:pt>
    <dgm:pt modelId="{C7CCA178-8847-4862-AC2F-F43BA7506979}" type="pres">
      <dgm:prSet presAssocID="{C7FEEAA6-0BC7-4C8E-A559-79F75FEF36F1}" presName="rect1" presStyleLbl="trAlignAcc1" presStyleIdx="11" presStyleCnt="16">
        <dgm:presLayoutVars>
          <dgm:bulletEnabled val="1"/>
        </dgm:presLayoutVars>
      </dgm:prSet>
      <dgm:spPr/>
      <dgm:t>
        <a:bodyPr/>
        <a:lstStyle/>
        <a:p>
          <a:endParaRPr lang="es-MX"/>
        </a:p>
      </dgm:t>
    </dgm:pt>
    <dgm:pt modelId="{BFFB1539-2426-4200-B21C-9BE715A02EEB}" type="pres">
      <dgm:prSet presAssocID="{C7FEEAA6-0BC7-4C8E-A559-79F75FEF36F1}" presName="rect2" presStyleLbl="fgImgPlace1" presStyleIdx="11" presStyleCnt="16"/>
      <dgm:spPr>
        <a:blipFill>
          <a:blip xmlns:r="http://schemas.openxmlformats.org/officeDocument/2006/relationships" r:embed="rId12">
            <a:extLst>
              <a:ext uri="{28A0092B-C50C-407E-A947-70E740481C1C}">
                <a14:useLocalDpi xmlns:a14="http://schemas.microsoft.com/office/drawing/2010/main" val="0"/>
              </a:ext>
            </a:extLst>
          </a:blip>
          <a:srcRect/>
          <a:stretch>
            <a:fillRect l="-25000" r="-25000"/>
          </a:stretch>
        </a:blipFill>
      </dgm:spPr>
      <dgm:t>
        <a:bodyPr/>
        <a:lstStyle/>
        <a:p>
          <a:endParaRPr lang="es-MX"/>
        </a:p>
      </dgm:t>
    </dgm:pt>
    <dgm:pt modelId="{1B0BA81A-2B5F-497C-8EE0-1FC4325ECEAA}" type="pres">
      <dgm:prSet presAssocID="{5E9D5197-F0E6-4919-9E1A-E95CF55D6B79}" presName="sibTrans" presStyleCnt="0"/>
      <dgm:spPr/>
    </dgm:pt>
    <dgm:pt modelId="{358476EA-B213-47AA-BB0C-5F44126F4B40}" type="pres">
      <dgm:prSet presAssocID="{4524F936-6D49-4A70-8F63-A416E0E880DB}" presName="composite" presStyleCnt="0"/>
      <dgm:spPr/>
    </dgm:pt>
    <dgm:pt modelId="{9EE3B3C8-C36E-48C9-8BBE-CEE6724D74A9}" type="pres">
      <dgm:prSet presAssocID="{4524F936-6D49-4A70-8F63-A416E0E880DB}" presName="rect1" presStyleLbl="trAlignAcc1" presStyleIdx="12" presStyleCnt="16">
        <dgm:presLayoutVars>
          <dgm:bulletEnabled val="1"/>
        </dgm:presLayoutVars>
      </dgm:prSet>
      <dgm:spPr/>
      <dgm:t>
        <a:bodyPr/>
        <a:lstStyle/>
        <a:p>
          <a:endParaRPr lang="es-MX"/>
        </a:p>
      </dgm:t>
    </dgm:pt>
    <dgm:pt modelId="{AA5E0110-5786-4C76-B1C9-C3CD3D0B28A6}" type="pres">
      <dgm:prSet presAssocID="{4524F936-6D49-4A70-8F63-A416E0E880DB}" presName="rect2" presStyleLbl="fgImgPlace1" presStyleIdx="12" presStyleCnt="16"/>
      <dgm:spPr>
        <a:blipFill>
          <a:blip xmlns:r="http://schemas.openxmlformats.org/officeDocument/2006/relationships" r:embed="rId13">
            <a:extLst>
              <a:ext uri="{28A0092B-C50C-407E-A947-70E740481C1C}">
                <a14:useLocalDpi xmlns:a14="http://schemas.microsoft.com/office/drawing/2010/main" val="0"/>
              </a:ext>
            </a:extLst>
          </a:blip>
          <a:srcRect/>
          <a:stretch>
            <a:fillRect l="-45000" r="-45000"/>
          </a:stretch>
        </a:blipFill>
      </dgm:spPr>
      <dgm:t>
        <a:bodyPr/>
        <a:lstStyle/>
        <a:p>
          <a:endParaRPr lang="es-MX"/>
        </a:p>
      </dgm:t>
    </dgm:pt>
    <dgm:pt modelId="{EC839C13-49E3-4A47-A212-16E4CA8F21E1}" type="pres">
      <dgm:prSet presAssocID="{590B5B87-0B41-4876-9A58-56E08EA83EAD}" presName="sibTrans" presStyleCnt="0"/>
      <dgm:spPr/>
    </dgm:pt>
    <dgm:pt modelId="{1737CB1F-EFF9-4C41-8722-A3AD059E6EDA}" type="pres">
      <dgm:prSet presAssocID="{94307673-18C6-49AD-9D39-84A618354BA7}" presName="composite" presStyleCnt="0"/>
      <dgm:spPr/>
    </dgm:pt>
    <dgm:pt modelId="{55290864-ECC3-4BE1-9041-5F30D1D4F9E8}" type="pres">
      <dgm:prSet presAssocID="{94307673-18C6-49AD-9D39-84A618354BA7}" presName="rect1" presStyleLbl="trAlignAcc1" presStyleIdx="13" presStyleCnt="16">
        <dgm:presLayoutVars>
          <dgm:bulletEnabled val="1"/>
        </dgm:presLayoutVars>
      </dgm:prSet>
      <dgm:spPr/>
      <dgm:t>
        <a:bodyPr/>
        <a:lstStyle/>
        <a:p>
          <a:endParaRPr lang="es-MX"/>
        </a:p>
      </dgm:t>
    </dgm:pt>
    <dgm:pt modelId="{8EE9C04B-AC9F-4F97-90A0-B3ED144398B2}" type="pres">
      <dgm:prSet presAssocID="{94307673-18C6-49AD-9D39-84A618354BA7}" presName="rect2" presStyleLbl="fgImgPlace1" presStyleIdx="13" presStyleCnt="16"/>
      <dgm:spPr>
        <a:blipFill dpi="0" rotWithShape="1">
          <a:blip xmlns:r="http://schemas.openxmlformats.org/officeDocument/2006/relationships" r:embed="rId14">
            <a:extLst>
              <a:ext uri="{28A0092B-C50C-407E-A947-70E740481C1C}">
                <a14:useLocalDpi xmlns:a14="http://schemas.microsoft.com/office/drawing/2010/main" val="0"/>
              </a:ext>
            </a:extLst>
          </a:blip>
          <a:srcRect/>
          <a:stretch>
            <a:fillRect l="-7000" r="-33000"/>
          </a:stretch>
        </a:blipFill>
      </dgm:spPr>
      <dgm:t>
        <a:bodyPr/>
        <a:lstStyle/>
        <a:p>
          <a:endParaRPr lang="es-MX"/>
        </a:p>
      </dgm:t>
    </dgm:pt>
    <dgm:pt modelId="{F7BF29E0-B132-46E5-B366-D85E6E66476B}" type="pres">
      <dgm:prSet presAssocID="{8D130C17-ACFB-4A79-8265-7184508938C7}" presName="sibTrans" presStyleCnt="0"/>
      <dgm:spPr/>
    </dgm:pt>
    <dgm:pt modelId="{08B67768-719C-44A0-9237-2617041CC3EE}" type="pres">
      <dgm:prSet presAssocID="{CFE8FAD1-A2F5-4BD5-BC8B-514DC88AA612}" presName="composite" presStyleCnt="0"/>
      <dgm:spPr/>
    </dgm:pt>
    <dgm:pt modelId="{7C903BBD-2DE7-44D3-9819-059400506F98}" type="pres">
      <dgm:prSet presAssocID="{CFE8FAD1-A2F5-4BD5-BC8B-514DC88AA612}" presName="rect1" presStyleLbl="trAlignAcc1" presStyleIdx="14" presStyleCnt="16">
        <dgm:presLayoutVars>
          <dgm:bulletEnabled val="1"/>
        </dgm:presLayoutVars>
      </dgm:prSet>
      <dgm:spPr/>
      <dgm:t>
        <a:bodyPr/>
        <a:lstStyle/>
        <a:p>
          <a:endParaRPr lang="es-MX"/>
        </a:p>
      </dgm:t>
    </dgm:pt>
    <dgm:pt modelId="{B3DB3699-477F-4929-A935-F7F875093404}" type="pres">
      <dgm:prSet presAssocID="{CFE8FAD1-A2F5-4BD5-BC8B-514DC88AA612}" presName="rect2" presStyleLbl="fgImgPlace1" presStyleIdx="14" presStyleCnt="16"/>
      <dgm:spPr>
        <a:blipFill dpi="0" rotWithShape="1">
          <a:blip xmlns:r="http://schemas.openxmlformats.org/officeDocument/2006/relationships" r:embed="rId15">
            <a:extLst>
              <a:ext uri="{28A0092B-C50C-407E-A947-70E740481C1C}">
                <a14:useLocalDpi xmlns:a14="http://schemas.microsoft.com/office/drawing/2010/main" val="0"/>
              </a:ext>
            </a:extLst>
          </a:blip>
          <a:srcRect/>
          <a:stretch>
            <a:fillRect l="-66000" r="-66000"/>
          </a:stretch>
        </a:blipFill>
      </dgm:spPr>
      <dgm:t>
        <a:bodyPr/>
        <a:lstStyle/>
        <a:p>
          <a:endParaRPr lang="es-MX"/>
        </a:p>
      </dgm:t>
    </dgm:pt>
    <dgm:pt modelId="{F0A1492A-B479-4983-809F-569E14A62EFC}" type="pres">
      <dgm:prSet presAssocID="{EEC52B32-198B-4ABB-A00A-B1180AAE81AE}" presName="sibTrans" presStyleCnt="0"/>
      <dgm:spPr/>
    </dgm:pt>
    <dgm:pt modelId="{7FF4A5E5-1CC2-44E0-BEE0-32445E409D6D}" type="pres">
      <dgm:prSet presAssocID="{49DA5407-C6E2-47F8-AB2B-1AE4F25E8B79}" presName="composite" presStyleCnt="0"/>
      <dgm:spPr/>
    </dgm:pt>
    <dgm:pt modelId="{22AC4E32-209F-4CDF-B3F2-59E6F4C6B825}" type="pres">
      <dgm:prSet presAssocID="{49DA5407-C6E2-47F8-AB2B-1AE4F25E8B79}" presName="rect1" presStyleLbl="trAlignAcc1" presStyleIdx="15" presStyleCnt="16">
        <dgm:presLayoutVars>
          <dgm:bulletEnabled val="1"/>
        </dgm:presLayoutVars>
      </dgm:prSet>
      <dgm:spPr/>
      <dgm:t>
        <a:bodyPr/>
        <a:lstStyle/>
        <a:p>
          <a:endParaRPr lang="es-MX"/>
        </a:p>
      </dgm:t>
    </dgm:pt>
    <dgm:pt modelId="{E45D7A8F-41F1-4DF4-8B41-59E4D25C2F35}" type="pres">
      <dgm:prSet presAssocID="{49DA5407-C6E2-47F8-AB2B-1AE4F25E8B79}" presName="rect2" presStyleLbl="fgImgPlace1" presStyleIdx="15" presStyleCnt="16"/>
      <dgm:spPr>
        <a:blipFill dpi="0" rotWithShape="1">
          <a:blip xmlns:r="http://schemas.openxmlformats.org/officeDocument/2006/relationships" r:embed="rId16">
            <a:extLst>
              <a:ext uri="{28A0092B-C50C-407E-A947-70E740481C1C}">
                <a14:useLocalDpi xmlns:a14="http://schemas.microsoft.com/office/drawing/2010/main" val="0"/>
              </a:ext>
            </a:extLst>
          </a:blip>
          <a:srcRect/>
          <a:stretch>
            <a:fillRect l="-30000" r="-52000"/>
          </a:stretch>
        </a:blipFill>
      </dgm:spPr>
      <dgm:t>
        <a:bodyPr/>
        <a:lstStyle/>
        <a:p>
          <a:endParaRPr lang="es-MX"/>
        </a:p>
      </dgm:t>
    </dgm:pt>
  </dgm:ptLst>
  <dgm:cxnLst>
    <dgm:cxn modelId="{379A59F2-ECB8-4543-9C35-CAB63B0BC5D6}" type="presOf" srcId="{D8B9D4FB-7338-4848-80F3-45E165F826A2}" destId="{964A395E-E6EE-467C-9122-9E53FB3195B9}" srcOrd="0" destOrd="0" presId="urn:microsoft.com/office/officeart/2008/layout/PictureStrips"/>
    <dgm:cxn modelId="{E76E45CB-E04F-4067-99C7-4F84DA55D0BF}" type="presOf" srcId="{49DA5407-C6E2-47F8-AB2B-1AE4F25E8B79}" destId="{22AC4E32-209F-4CDF-B3F2-59E6F4C6B825}" srcOrd="0" destOrd="0" presId="urn:microsoft.com/office/officeart/2008/layout/PictureStrips"/>
    <dgm:cxn modelId="{96294205-C21A-409B-B7EB-4788FD26214C}" srcId="{D8B9D4FB-7338-4848-80F3-45E165F826A2}" destId="{49DA5407-C6E2-47F8-AB2B-1AE4F25E8B79}" srcOrd="15" destOrd="0" parTransId="{4EF86A72-B02D-43BF-9093-C110154D4913}" sibTransId="{EB5163EE-5E46-4EA0-9150-8A68D416A8D4}"/>
    <dgm:cxn modelId="{95206E90-6354-433B-BE6F-1B0CBE6C13EE}" srcId="{D8B9D4FB-7338-4848-80F3-45E165F826A2}" destId="{96F043DE-3B72-4298-9497-E4B4A40D05C6}" srcOrd="1" destOrd="0" parTransId="{4F3AF0BE-FCD5-4116-B53E-360901D00E93}" sibTransId="{628FFF1E-A75A-4B6C-9F67-1CE70A8AC9FE}"/>
    <dgm:cxn modelId="{5DD61FCE-9094-449D-9F53-6B4E61944784}" type="presOf" srcId="{4524F936-6D49-4A70-8F63-A416E0E880DB}" destId="{9EE3B3C8-C36E-48C9-8BBE-CEE6724D74A9}" srcOrd="0" destOrd="0" presId="urn:microsoft.com/office/officeart/2008/layout/PictureStrips"/>
    <dgm:cxn modelId="{2920E5D6-40DD-471F-ACAD-F2AFB2A92CD3}" type="presOf" srcId="{94307673-18C6-49AD-9D39-84A618354BA7}" destId="{55290864-ECC3-4BE1-9041-5F30D1D4F9E8}" srcOrd="0" destOrd="0" presId="urn:microsoft.com/office/officeart/2008/layout/PictureStrips"/>
    <dgm:cxn modelId="{3BA85EE0-3759-4007-87D3-300DACD27E5E}" srcId="{D8B9D4FB-7338-4848-80F3-45E165F826A2}" destId="{B4741901-3981-4ED7-8BA8-7EA6E62006BB}" srcOrd="7" destOrd="0" parTransId="{85BE5457-1998-4C0C-A3AE-891B65D89EF8}" sibTransId="{CCA53522-06C6-4277-84E4-7810F196E086}"/>
    <dgm:cxn modelId="{02D989B7-9CDD-4D46-B436-59B6EDCF8695}" srcId="{D8B9D4FB-7338-4848-80F3-45E165F826A2}" destId="{DB737F9F-1113-4AAC-9A78-2E9696C230CD}" srcOrd="6" destOrd="0" parTransId="{18036B1A-6838-4252-94D3-2F4DE205655A}" sibTransId="{84B5E68E-614D-460F-8CA1-C88C32277872}"/>
    <dgm:cxn modelId="{236025DD-BF9B-479A-8041-88A369FEE282}" type="presOf" srcId="{B5E8FB41-BBBD-4768-8EC1-2E6F3EC8AFEC}" destId="{FA76D1E0-0F55-4048-BFDE-124EA16A1C7C}" srcOrd="0" destOrd="0" presId="urn:microsoft.com/office/officeart/2008/layout/PictureStrips"/>
    <dgm:cxn modelId="{4DC41B6E-A9A7-4D25-BE75-B428ABD33C26}" srcId="{D8B9D4FB-7338-4848-80F3-45E165F826A2}" destId="{9B91BCA6-BD9C-4DBA-8DE0-BB54E96CBE04}" srcOrd="0" destOrd="0" parTransId="{796BC1D6-1A74-429D-A8CE-FEE180A4C83A}" sibTransId="{82247FD3-F1BE-432D-9E29-92C52C4A8978}"/>
    <dgm:cxn modelId="{CC655636-F3C4-4FAA-93AB-C04ABBC1AD12}" type="presOf" srcId="{C7FEEAA6-0BC7-4C8E-A559-79F75FEF36F1}" destId="{C7CCA178-8847-4862-AC2F-F43BA7506979}" srcOrd="0" destOrd="0" presId="urn:microsoft.com/office/officeart/2008/layout/PictureStrips"/>
    <dgm:cxn modelId="{BBDFC359-178A-4AB7-AC9E-C9A150A95ACF}" type="presOf" srcId="{DDD617BE-569D-44B8-9193-BA20B01F1B6C}" destId="{8B9E40D3-5856-4B11-8902-1DDBCEC9E254}" srcOrd="0" destOrd="0" presId="urn:microsoft.com/office/officeart/2008/layout/PictureStrips"/>
    <dgm:cxn modelId="{4FC04E5B-3153-4460-972D-AC13DEEBF0CD}" srcId="{D8B9D4FB-7338-4848-80F3-45E165F826A2}" destId="{6C102D6D-CBEC-4852-9E05-0472627208FF}" srcOrd="3" destOrd="0" parTransId="{12ABC3A9-CA33-4D9F-A1E8-FB288D8F478F}" sibTransId="{9D8A145E-3A99-4367-8EA2-F90073011863}"/>
    <dgm:cxn modelId="{C48E15B3-FC06-4DB6-8A7D-B0C46545D508}" srcId="{D8B9D4FB-7338-4848-80F3-45E165F826A2}" destId="{9CD993A2-75AB-43D6-8AA1-4261CF05061B}" srcOrd="8" destOrd="0" parTransId="{DC0EDE9C-157E-4BE7-AB62-F1DE388F36B3}" sibTransId="{8A84CAFA-5ED7-4A24-AE0D-A8F5B485F18A}"/>
    <dgm:cxn modelId="{937673C5-9737-4254-809C-66EA2ADC9EF6}" srcId="{D8B9D4FB-7338-4848-80F3-45E165F826A2}" destId="{CFE8FAD1-A2F5-4BD5-BC8B-514DC88AA612}" srcOrd="14" destOrd="0" parTransId="{BDDDA18F-2703-4E1E-A3AF-71F62BD597D4}" sibTransId="{EEC52B32-198B-4ABB-A00A-B1180AAE81AE}"/>
    <dgm:cxn modelId="{0A768F3F-6DB7-478E-BDB8-D59CB53723EA}" type="presOf" srcId="{DB737F9F-1113-4AAC-9A78-2E9696C230CD}" destId="{BEE2896D-BED9-4769-83B7-912DDF47948F}" srcOrd="0" destOrd="0" presId="urn:microsoft.com/office/officeart/2008/layout/PictureStrips"/>
    <dgm:cxn modelId="{69D8511F-C18C-4A9E-B0C6-9118C7DE9AD4}" type="presOf" srcId="{96F043DE-3B72-4298-9497-E4B4A40D05C6}" destId="{7A6D34CF-0505-48C2-9CD6-4A5C6CA1945D}" srcOrd="0" destOrd="0" presId="urn:microsoft.com/office/officeart/2008/layout/PictureStrips"/>
    <dgm:cxn modelId="{867CE779-0011-4FD6-A722-991659A6EC17}" srcId="{D8B9D4FB-7338-4848-80F3-45E165F826A2}" destId="{D760F0B0-3A8F-4676-A49E-7FB6AD8CF78D}" srcOrd="2" destOrd="0" parTransId="{C870DC02-F139-462D-86DC-F4686709048F}" sibTransId="{A958B5B9-CE9B-4BF4-969B-28F8F468C81E}"/>
    <dgm:cxn modelId="{3405097D-44E9-49F0-9DF0-90C8F328DF60}" type="presOf" srcId="{6C102D6D-CBEC-4852-9E05-0472627208FF}" destId="{C7CDC25B-D6F8-45B8-80BB-BFDF50ED5215}" srcOrd="0" destOrd="0" presId="urn:microsoft.com/office/officeart/2008/layout/PictureStrips"/>
    <dgm:cxn modelId="{54B2478E-AB43-4BEF-B741-25B54840D9DA}" type="presOf" srcId="{D760F0B0-3A8F-4676-A49E-7FB6AD8CF78D}" destId="{10C88A1F-8E60-47A9-ACFA-406037CF28FF}" srcOrd="0" destOrd="0" presId="urn:microsoft.com/office/officeart/2008/layout/PictureStrips"/>
    <dgm:cxn modelId="{FA3D9CE8-04CD-4CFE-BD84-86EFEB6117F2}" srcId="{D8B9D4FB-7338-4848-80F3-45E165F826A2}" destId="{4524F936-6D49-4A70-8F63-A416E0E880DB}" srcOrd="12" destOrd="0" parTransId="{B347754C-4E22-4F92-AB7A-5F8BDAECF5DA}" sibTransId="{590B5B87-0B41-4876-9A58-56E08EA83EAD}"/>
    <dgm:cxn modelId="{7C7DEE90-3158-4810-808F-F8CCFC087FA3}" type="presOf" srcId="{9B91BCA6-BD9C-4DBA-8DE0-BB54E96CBE04}" destId="{6B98579A-BBCF-4101-A54C-A914355CDCBD}" srcOrd="0" destOrd="0" presId="urn:microsoft.com/office/officeart/2008/layout/PictureStrips"/>
    <dgm:cxn modelId="{DA267136-97A4-4CBA-BEA9-724451F781A6}" type="presOf" srcId="{0E402266-2280-4B20-AE96-650CC20E3192}" destId="{F3B7D98C-6F87-4737-9193-15D56FD7C171}" srcOrd="0" destOrd="0" presId="urn:microsoft.com/office/officeart/2008/layout/PictureStrips"/>
    <dgm:cxn modelId="{9923FE7F-7B01-4AFF-A4BB-9869707D0B89}" srcId="{D8B9D4FB-7338-4848-80F3-45E165F826A2}" destId="{0E402266-2280-4B20-AE96-650CC20E3192}" srcOrd="4" destOrd="0" parTransId="{E6AEB6A4-B6DD-4CEF-9A2E-714000373E68}" sibTransId="{1DD191A3-E451-4D98-B274-4A6B710310DB}"/>
    <dgm:cxn modelId="{36619733-884B-42E9-A1A6-CA6791FA2595}" type="presOf" srcId="{B4741901-3981-4ED7-8BA8-7EA6E62006BB}" destId="{412A6AA8-7668-44E6-B7C9-4641D59ECB9C}" srcOrd="0" destOrd="0" presId="urn:microsoft.com/office/officeart/2008/layout/PictureStrips"/>
    <dgm:cxn modelId="{B7CDBEDC-D986-46AF-B68D-A54C936770C4}" type="presOf" srcId="{9CD993A2-75AB-43D6-8AA1-4261CF05061B}" destId="{18D4F5A2-E048-439A-AD47-B2E56DFE1BFB}" srcOrd="0" destOrd="0" presId="urn:microsoft.com/office/officeart/2008/layout/PictureStrips"/>
    <dgm:cxn modelId="{97152DBA-E0EB-41B8-BD6C-8565F455CD22}" srcId="{D8B9D4FB-7338-4848-80F3-45E165F826A2}" destId="{B5E8FB41-BBBD-4768-8EC1-2E6F3EC8AFEC}" srcOrd="10" destOrd="0" parTransId="{CFAE9423-BA70-49E5-B090-336640680597}" sibTransId="{311DBD0B-851F-4089-842A-2853ACBB672F}"/>
    <dgm:cxn modelId="{42B6455F-B948-4135-8FE0-848841C205B1}" srcId="{D8B9D4FB-7338-4848-80F3-45E165F826A2}" destId="{94307673-18C6-49AD-9D39-84A618354BA7}" srcOrd="13" destOrd="0" parTransId="{F7469314-8D34-425D-9F30-A41F5E82129A}" sibTransId="{8D130C17-ACFB-4A79-8265-7184508938C7}"/>
    <dgm:cxn modelId="{4151D35D-28F5-4665-886E-1871420397AF}" srcId="{D8B9D4FB-7338-4848-80F3-45E165F826A2}" destId="{DDD617BE-569D-44B8-9193-BA20B01F1B6C}" srcOrd="9" destOrd="0" parTransId="{7AE856A4-E8C6-40C3-8127-CD7E7D394633}" sibTransId="{F7FBC08C-BA9E-4B73-B302-B63E12F4C67B}"/>
    <dgm:cxn modelId="{F5C7243F-E5AC-4578-8AAC-D9B3E25F7874}" srcId="{D8B9D4FB-7338-4848-80F3-45E165F826A2}" destId="{C7FEEAA6-0BC7-4C8E-A559-79F75FEF36F1}" srcOrd="11" destOrd="0" parTransId="{DB1CBADB-429A-4785-A520-E137A2363E1B}" sibTransId="{5E9D5197-F0E6-4919-9E1A-E95CF55D6B79}"/>
    <dgm:cxn modelId="{0CE1C5AF-28EE-406E-9860-5EFC7BBCFC7D}" type="presOf" srcId="{A93D4C31-6D50-4487-8175-DE7548CD30A4}" destId="{B29A4846-6B43-413A-AC0B-DE2E52642725}" srcOrd="0" destOrd="0" presId="urn:microsoft.com/office/officeart/2008/layout/PictureStrips"/>
    <dgm:cxn modelId="{0EF21852-0C77-4AF3-95C6-1CED5825E833}" type="presOf" srcId="{CFE8FAD1-A2F5-4BD5-BC8B-514DC88AA612}" destId="{7C903BBD-2DE7-44D3-9819-059400506F98}" srcOrd="0" destOrd="0" presId="urn:microsoft.com/office/officeart/2008/layout/PictureStrips"/>
    <dgm:cxn modelId="{4A6EC7B5-2C94-4A3B-8939-4DBEC1077360}" srcId="{D8B9D4FB-7338-4848-80F3-45E165F826A2}" destId="{A93D4C31-6D50-4487-8175-DE7548CD30A4}" srcOrd="5" destOrd="0" parTransId="{C9B5FB64-6B49-4238-9D33-03A77577CA38}" sibTransId="{D43B7E76-B892-4A1B-8159-9176AE76F271}"/>
    <dgm:cxn modelId="{8468D4B3-708F-4C89-ACB4-B136739893CF}" type="presParOf" srcId="{964A395E-E6EE-467C-9122-9E53FB3195B9}" destId="{33A71301-C811-4BF2-9C18-B2BCCA5D1942}" srcOrd="0" destOrd="0" presId="urn:microsoft.com/office/officeart/2008/layout/PictureStrips"/>
    <dgm:cxn modelId="{AF12BF27-F300-4E6E-834B-9FA673F47F30}" type="presParOf" srcId="{33A71301-C811-4BF2-9C18-B2BCCA5D1942}" destId="{6B98579A-BBCF-4101-A54C-A914355CDCBD}" srcOrd="0" destOrd="0" presId="urn:microsoft.com/office/officeart/2008/layout/PictureStrips"/>
    <dgm:cxn modelId="{21900336-FD47-4A5E-8E27-74C45A722E56}" type="presParOf" srcId="{33A71301-C811-4BF2-9C18-B2BCCA5D1942}" destId="{F45ADACD-137F-4B01-8DCF-A4E4531AEFF9}" srcOrd="1" destOrd="0" presId="urn:microsoft.com/office/officeart/2008/layout/PictureStrips"/>
    <dgm:cxn modelId="{F25818E3-5846-4062-AF99-F79EDB0A40B0}" type="presParOf" srcId="{964A395E-E6EE-467C-9122-9E53FB3195B9}" destId="{A4D994E8-DDE6-4090-AE5A-4F74969B7C67}" srcOrd="1" destOrd="0" presId="urn:microsoft.com/office/officeart/2008/layout/PictureStrips"/>
    <dgm:cxn modelId="{715AFCCA-5AF0-41AB-B95E-4073A9D2FBD2}" type="presParOf" srcId="{964A395E-E6EE-467C-9122-9E53FB3195B9}" destId="{15AFA948-4DEE-45D1-A33C-7B884684F4DB}" srcOrd="2" destOrd="0" presId="urn:microsoft.com/office/officeart/2008/layout/PictureStrips"/>
    <dgm:cxn modelId="{6642DE07-6339-4574-A832-E804D394AB96}" type="presParOf" srcId="{15AFA948-4DEE-45D1-A33C-7B884684F4DB}" destId="{7A6D34CF-0505-48C2-9CD6-4A5C6CA1945D}" srcOrd="0" destOrd="0" presId="urn:microsoft.com/office/officeart/2008/layout/PictureStrips"/>
    <dgm:cxn modelId="{72DFBC79-7F24-46CA-A05A-10C8E4D591CD}" type="presParOf" srcId="{15AFA948-4DEE-45D1-A33C-7B884684F4DB}" destId="{A0B154AD-D3A2-4C7B-900E-998B0DD327F0}" srcOrd="1" destOrd="0" presId="urn:microsoft.com/office/officeart/2008/layout/PictureStrips"/>
    <dgm:cxn modelId="{B6DA1457-357C-43FF-A33E-1C3B10DCB1DD}" type="presParOf" srcId="{964A395E-E6EE-467C-9122-9E53FB3195B9}" destId="{364ACB61-125D-4905-9E27-725B49FC5A61}" srcOrd="3" destOrd="0" presId="urn:microsoft.com/office/officeart/2008/layout/PictureStrips"/>
    <dgm:cxn modelId="{3CED9EDE-4EDC-4B3A-BF70-008A2BA2EA09}" type="presParOf" srcId="{964A395E-E6EE-467C-9122-9E53FB3195B9}" destId="{E53620D9-A99B-4235-B96A-16FB82EAA998}" srcOrd="4" destOrd="0" presId="urn:microsoft.com/office/officeart/2008/layout/PictureStrips"/>
    <dgm:cxn modelId="{30765E17-F98D-481B-8810-0FF13AAD4435}" type="presParOf" srcId="{E53620D9-A99B-4235-B96A-16FB82EAA998}" destId="{10C88A1F-8E60-47A9-ACFA-406037CF28FF}" srcOrd="0" destOrd="0" presId="urn:microsoft.com/office/officeart/2008/layout/PictureStrips"/>
    <dgm:cxn modelId="{8BFE6F11-CD00-4EC7-A270-36CBA728B30F}" type="presParOf" srcId="{E53620D9-A99B-4235-B96A-16FB82EAA998}" destId="{08BE897E-EB55-4B06-AAAB-35ACCDE28BE1}" srcOrd="1" destOrd="0" presId="urn:microsoft.com/office/officeart/2008/layout/PictureStrips"/>
    <dgm:cxn modelId="{B9A23D1B-1826-4C58-8F71-FDF7F3254A33}" type="presParOf" srcId="{964A395E-E6EE-467C-9122-9E53FB3195B9}" destId="{8A0C55F3-7783-4B6A-8723-FC9DA1E4B1F4}" srcOrd="5" destOrd="0" presId="urn:microsoft.com/office/officeart/2008/layout/PictureStrips"/>
    <dgm:cxn modelId="{1C09BFD3-2734-4CED-A031-6E6F63381C15}" type="presParOf" srcId="{964A395E-E6EE-467C-9122-9E53FB3195B9}" destId="{B8CB2EAB-85AD-4F94-BAB8-9E137D25102D}" srcOrd="6" destOrd="0" presId="urn:microsoft.com/office/officeart/2008/layout/PictureStrips"/>
    <dgm:cxn modelId="{5F0D1ACF-E6EA-4E35-852B-A3B6F4D1DB18}" type="presParOf" srcId="{B8CB2EAB-85AD-4F94-BAB8-9E137D25102D}" destId="{C7CDC25B-D6F8-45B8-80BB-BFDF50ED5215}" srcOrd="0" destOrd="0" presId="urn:microsoft.com/office/officeart/2008/layout/PictureStrips"/>
    <dgm:cxn modelId="{260413CE-4FB1-461F-8AF9-2DDF0AB2F040}" type="presParOf" srcId="{B8CB2EAB-85AD-4F94-BAB8-9E137D25102D}" destId="{1402124A-65FC-441C-BE19-5482F820E9DA}" srcOrd="1" destOrd="0" presId="urn:microsoft.com/office/officeart/2008/layout/PictureStrips"/>
    <dgm:cxn modelId="{2E505BDC-8F09-4FAF-B4FB-AA860A923C34}" type="presParOf" srcId="{964A395E-E6EE-467C-9122-9E53FB3195B9}" destId="{4C787259-DE8B-4417-B3D8-A9B05F4E7940}" srcOrd="7" destOrd="0" presId="urn:microsoft.com/office/officeart/2008/layout/PictureStrips"/>
    <dgm:cxn modelId="{BB00CE66-71DA-4F20-82BF-28C549F99300}" type="presParOf" srcId="{964A395E-E6EE-467C-9122-9E53FB3195B9}" destId="{D80C1171-4829-4249-8F35-9D451D53A507}" srcOrd="8" destOrd="0" presId="urn:microsoft.com/office/officeart/2008/layout/PictureStrips"/>
    <dgm:cxn modelId="{D8649EDD-9DBB-4504-B144-7B1F4CE4E8F1}" type="presParOf" srcId="{D80C1171-4829-4249-8F35-9D451D53A507}" destId="{F3B7D98C-6F87-4737-9193-15D56FD7C171}" srcOrd="0" destOrd="0" presId="urn:microsoft.com/office/officeart/2008/layout/PictureStrips"/>
    <dgm:cxn modelId="{C2FACB26-BE6A-480B-BE15-3836379B232D}" type="presParOf" srcId="{D80C1171-4829-4249-8F35-9D451D53A507}" destId="{7D271440-5BE9-4240-8910-B3395AB73581}" srcOrd="1" destOrd="0" presId="urn:microsoft.com/office/officeart/2008/layout/PictureStrips"/>
    <dgm:cxn modelId="{FF360BAE-B1DF-4948-8E24-194B0619BD62}" type="presParOf" srcId="{964A395E-E6EE-467C-9122-9E53FB3195B9}" destId="{19A5BE6B-76B7-4A38-91D8-CF44F9BDEE7B}" srcOrd="9" destOrd="0" presId="urn:microsoft.com/office/officeart/2008/layout/PictureStrips"/>
    <dgm:cxn modelId="{37A20410-87D0-4177-8FAA-84165CE20644}" type="presParOf" srcId="{964A395E-E6EE-467C-9122-9E53FB3195B9}" destId="{E3B5E6DF-ECE8-408E-89DE-E515CAB12D76}" srcOrd="10" destOrd="0" presId="urn:microsoft.com/office/officeart/2008/layout/PictureStrips"/>
    <dgm:cxn modelId="{86F0C665-9BB7-4434-9361-3D8D0B43E744}" type="presParOf" srcId="{E3B5E6DF-ECE8-408E-89DE-E515CAB12D76}" destId="{B29A4846-6B43-413A-AC0B-DE2E52642725}" srcOrd="0" destOrd="0" presId="urn:microsoft.com/office/officeart/2008/layout/PictureStrips"/>
    <dgm:cxn modelId="{9D6E5299-60FC-4CB5-AC59-B73C49181EB6}" type="presParOf" srcId="{E3B5E6DF-ECE8-408E-89DE-E515CAB12D76}" destId="{C3D9A1CD-1043-4DED-BB4E-67DEB2311D61}" srcOrd="1" destOrd="0" presId="urn:microsoft.com/office/officeart/2008/layout/PictureStrips"/>
    <dgm:cxn modelId="{85A33142-73D7-43EC-ADEC-D0CA04BD971E}" type="presParOf" srcId="{964A395E-E6EE-467C-9122-9E53FB3195B9}" destId="{6F2A8D65-00DA-47A3-BD17-00E7D17DDCEC}" srcOrd="11" destOrd="0" presId="urn:microsoft.com/office/officeart/2008/layout/PictureStrips"/>
    <dgm:cxn modelId="{292BB4EE-91D1-42C1-9597-EBA4DD5294A8}" type="presParOf" srcId="{964A395E-E6EE-467C-9122-9E53FB3195B9}" destId="{3E3C877A-95A7-49AF-B6B6-CE86600C8C0C}" srcOrd="12" destOrd="0" presId="urn:microsoft.com/office/officeart/2008/layout/PictureStrips"/>
    <dgm:cxn modelId="{E56E7E60-5B4C-43A1-83C1-81326EAAABF5}" type="presParOf" srcId="{3E3C877A-95A7-49AF-B6B6-CE86600C8C0C}" destId="{BEE2896D-BED9-4769-83B7-912DDF47948F}" srcOrd="0" destOrd="0" presId="urn:microsoft.com/office/officeart/2008/layout/PictureStrips"/>
    <dgm:cxn modelId="{C2D7B043-E0F9-45D9-B3A0-808E64AD3537}" type="presParOf" srcId="{3E3C877A-95A7-49AF-B6B6-CE86600C8C0C}" destId="{A31D073D-A196-4032-B3B2-A309A5EFEFEF}" srcOrd="1" destOrd="0" presId="urn:microsoft.com/office/officeart/2008/layout/PictureStrips"/>
    <dgm:cxn modelId="{A9DCB209-42FB-40F6-A2DC-8D73F7DC5D56}" type="presParOf" srcId="{964A395E-E6EE-467C-9122-9E53FB3195B9}" destId="{9FFCBFA6-0783-40ED-98C7-1A03A3FCAA5C}" srcOrd="13" destOrd="0" presId="urn:microsoft.com/office/officeart/2008/layout/PictureStrips"/>
    <dgm:cxn modelId="{1C6E5B6B-4BE8-4FF6-AC8A-68D5420C5C4A}" type="presParOf" srcId="{964A395E-E6EE-467C-9122-9E53FB3195B9}" destId="{6A6B159F-9FA0-418C-A075-8F5BB4C87BC4}" srcOrd="14" destOrd="0" presId="urn:microsoft.com/office/officeart/2008/layout/PictureStrips"/>
    <dgm:cxn modelId="{1D8F9955-4112-412E-9BF5-33FD8D520275}" type="presParOf" srcId="{6A6B159F-9FA0-418C-A075-8F5BB4C87BC4}" destId="{412A6AA8-7668-44E6-B7C9-4641D59ECB9C}" srcOrd="0" destOrd="0" presId="urn:microsoft.com/office/officeart/2008/layout/PictureStrips"/>
    <dgm:cxn modelId="{2A346F8D-AA7B-4527-B21B-EFB74BCE2360}" type="presParOf" srcId="{6A6B159F-9FA0-418C-A075-8F5BB4C87BC4}" destId="{71FBE7B3-3539-44D7-B65A-B93F1CC88CEC}" srcOrd="1" destOrd="0" presId="urn:microsoft.com/office/officeart/2008/layout/PictureStrips"/>
    <dgm:cxn modelId="{5EEB26B2-A227-4B48-A664-7BE07F4D3872}" type="presParOf" srcId="{964A395E-E6EE-467C-9122-9E53FB3195B9}" destId="{9AC77DED-1B39-4B21-BFCE-3B6071412359}" srcOrd="15" destOrd="0" presId="urn:microsoft.com/office/officeart/2008/layout/PictureStrips"/>
    <dgm:cxn modelId="{AF6CDF8E-4CD1-42B1-B1BB-31BD5DC21A30}" type="presParOf" srcId="{964A395E-E6EE-467C-9122-9E53FB3195B9}" destId="{49FA5F95-5489-4745-A482-C6B443B47AFE}" srcOrd="16" destOrd="0" presId="urn:microsoft.com/office/officeart/2008/layout/PictureStrips"/>
    <dgm:cxn modelId="{C2BFB8C1-2210-4AED-90F4-CD8203611728}" type="presParOf" srcId="{49FA5F95-5489-4745-A482-C6B443B47AFE}" destId="{18D4F5A2-E048-439A-AD47-B2E56DFE1BFB}" srcOrd="0" destOrd="0" presId="urn:microsoft.com/office/officeart/2008/layout/PictureStrips"/>
    <dgm:cxn modelId="{5EE0D2F6-5033-44BF-9A7A-F0AF6EFF65C1}" type="presParOf" srcId="{49FA5F95-5489-4745-A482-C6B443B47AFE}" destId="{531C882A-21FE-4E85-A87F-158BC20FEB3E}" srcOrd="1" destOrd="0" presId="urn:microsoft.com/office/officeart/2008/layout/PictureStrips"/>
    <dgm:cxn modelId="{2C674B86-A92B-408D-B3EF-385CA3E2DD50}" type="presParOf" srcId="{964A395E-E6EE-467C-9122-9E53FB3195B9}" destId="{A1672A69-7B39-40A0-932E-2304163DDB81}" srcOrd="17" destOrd="0" presId="urn:microsoft.com/office/officeart/2008/layout/PictureStrips"/>
    <dgm:cxn modelId="{3D5DE21E-C31B-4C7B-A009-8C8822EBD140}" type="presParOf" srcId="{964A395E-E6EE-467C-9122-9E53FB3195B9}" destId="{82D7F9BF-14BE-4D2A-AC3B-CAB195A99B6C}" srcOrd="18" destOrd="0" presId="urn:microsoft.com/office/officeart/2008/layout/PictureStrips"/>
    <dgm:cxn modelId="{149D0BD6-D2B8-4B75-9D2C-E4D2B04A102D}" type="presParOf" srcId="{82D7F9BF-14BE-4D2A-AC3B-CAB195A99B6C}" destId="{8B9E40D3-5856-4B11-8902-1DDBCEC9E254}" srcOrd="0" destOrd="0" presId="urn:microsoft.com/office/officeart/2008/layout/PictureStrips"/>
    <dgm:cxn modelId="{D44FFA59-16BF-4DCE-A5E8-F9846539D6B5}" type="presParOf" srcId="{82D7F9BF-14BE-4D2A-AC3B-CAB195A99B6C}" destId="{63F58D3E-CB0F-4A50-A3D0-C612F5EB3A48}" srcOrd="1" destOrd="0" presId="urn:microsoft.com/office/officeart/2008/layout/PictureStrips"/>
    <dgm:cxn modelId="{1CEA6741-5550-4E52-9EB9-2EB1C48DBF65}" type="presParOf" srcId="{964A395E-E6EE-467C-9122-9E53FB3195B9}" destId="{DBDA49B4-37C0-43AE-A9AA-EFA5BE2603AC}" srcOrd="19" destOrd="0" presId="urn:microsoft.com/office/officeart/2008/layout/PictureStrips"/>
    <dgm:cxn modelId="{A10E8177-F5ED-4431-BAA0-F75E1BA1006D}" type="presParOf" srcId="{964A395E-E6EE-467C-9122-9E53FB3195B9}" destId="{C1D2C93C-B68A-4C1F-BA99-BC00D3B86E62}" srcOrd="20" destOrd="0" presId="urn:microsoft.com/office/officeart/2008/layout/PictureStrips"/>
    <dgm:cxn modelId="{06610DD7-DE68-4EC3-BE47-9171357D3805}" type="presParOf" srcId="{C1D2C93C-B68A-4C1F-BA99-BC00D3B86E62}" destId="{FA76D1E0-0F55-4048-BFDE-124EA16A1C7C}" srcOrd="0" destOrd="0" presId="urn:microsoft.com/office/officeart/2008/layout/PictureStrips"/>
    <dgm:cxn modelId="{21133157-DE22-4E79-893D-F7059CE8D2D3}" type="presParOf" srcId="{C1D2C93C-B68A-4C1F-BA99-BC00D3B86E62}" destId="{67613EFB-CFE2-4D80-B2D0-35402E8171C3}" srcOrd="1" destOrd="0" presId="urn:microsoft.com/office/officeart/2008/layout/PictureStrips"/>
    <dgm:cxn modelId="{61605631-DAF3-4C65-B7F4-0808598F578D}" type="presParOf" srcId="{964A395E-E6EE-467C-9122-9E53FB3195B9}" destId="{83366994-3C38-4817-B60C-206E42937757}" srcOrd="21" destOrd="0" presId="urn:microsoft.com/office/officeart/2008/layout/PictureStrips"/>
    <dgm:cxn modelId="{B6FFE597-D9C5-49D1-AC14-99DF2BC64AD4}" type="presParOf" srcId="{964A395E-E6EE-467C-9122-9E53FB3195B9}" destId="{8DB0BEAF-575B-4686-8C81-5E5A5732D7FB}" srcOrd="22" destOrd="0" presId="urn:microsoft.com/office/officeart/2008/layout/PictureStrips"/>
    <dgm:cxn modelId="{4D648F61-8FEA-494F-9AA0-AF8ECC431070}" type="presParOf" srcId="{8DB0BEAF-575B-4686-8C81-5E5A5732D7FB}" destId="{C7CCA178-8847-4862-AC2F-F43BA7506979}" srcOrd="0" destOrd="0" presId="urn:microsoft.com/office/officeart/2008/layout/PictureStrips"/>
    <dgm:cxn modelId="{6B09555A-5A73-48A0-ADE0-2B845BF6F78F}" type="presParOf" srcId="{8DB0BEAF-575B-4686-8C81-5E5A5732D7FB}" destId="{BFFB1539-2426-4200-B21C-9BE715A02EEB}" srcOrd="1" destOrd="0" presId="urn:microsoft.com/office/officeart/2008/layout/PictureStrips"/>
    <dgm:cxn modelId="{E3B80EC8-2510-4EE2-9A92-61DC79108ADC}" type="presParOf" srcId="{964A395E-E6EE-467C-9122-9E53FB3195B9}" destId="{1B0BA81A-2B5F-497C-8EE0-1FC4325ECEAA}" srcOrd="23" destOrd="0" presId="urn:microsoft.com/office/officeart/2008/layout/PictureStrips"/>
    <dgm:cxn modelId="{A0B80B05-859C-47D6-A7C2-0ACE2F9D0D56}" type="presParOf" srcId="{964A395E-E6EE-467C-9122-9E53FB3195B9}" destId="{358476EA-B213-47AA-BB0C-5F44126F4B40}" srcOrd="24" destOrd="0" presId="urn:microsoft.com/office/officeart/2008/layout/PictureStrips"/>
    <dgm:cxn modelId="{B0CF493F-603E-4C0A-A052-04968512ABF7}" type="presParOf" srcId="{358476EA-B213-47AA-BB0C-5F44126F4B40}" destId="{9EE3B3C8-C36E-48C9-8BBE-CEE6724D74A9}" srcOrd="0" destOrd="0" presId="urn:microsoft.com/office/officeart/2008/layout/PictureStrips"/>
    <dgm:cxn modelId="{0CA84E67-F9BA-46C9-BA66-5BA7151ACD67}" type="presParOf" srcId="{358476EA-B213-47AA-BB0C-5F44126F4B40}" destId="{AA5E0110-5786-4C76-B1C9-C3CD3D0B28A6}" srcOrd="1" destOrd="0" presId="urn:microsoft.com/office/officeart/2008/layout/PictureStrips"/>
    <dgm:cxn modelId="{D732EABE-DFAE-4D15-A70F-D1A8BF71D1DA}" type="presParOf" srcId="{964A395E-E6EE-467C-9122-9E53FB3195B9}" destId="{EC839C13-49E3-4A47-A212-16E4CA8F21E1}" srcOrd="25" destOrd="0" presId="urn:microsoft.com/office/officeart/2008/layout/PictureStrips"/>
    <dgm:cxn modelId="{2134F835-CB4E-4975-8624-7BC94973B171}" type="presParOf" srcId="{964A395E-E6EE-467C-9122-9E53FB3195B9}" destId="{1737CB1F-EFF9-4C41-8722-A3AD059E6EDA}" srcOrd="26" destOrd="0" presId="urn:microsoft.com/office/officeart/2008/layout/PictureStrips"/>
    <dgm:cxn modelId="{237B6BB1-F010-4133-823D-94D2F2389BE8}" type="presParOf" srcId="{1737CB1F-EFF9-4C41-8722-A3AD059E6EDA}" destId="{55290864-ECC3-4BE1-9041-5F30D1D4F9E8}" srcOrd="0" destOrd="0" presId="urn:microsoft.com/office/officeart/2008/layout/PictureStrips"/>
    <dgm:cxn modelId="{3EA75F49-F122-4EE0-9FC6-B7F29ACE6471}" type="presParOf" srcId="{1737CB1F-EFF9-4C41-8722-A3AD059E6EDA}" destId="{8EE9C04B-AC9F-4F97-90A0-B3ED144398B2}" srcOrd="1" destOrd="0" presId="urn:microsoft.com/office/officeart/2008/layout/PictureStrips"/>
    <dgm:cxn modelId="{C990195F-8406-4FE8-8BBC-264728F3E746}" type="presParOf" srcId="{964A395E-E6EE-467C-9122-9E53FB3195B9}" destId="{F7BF29E0-B132-46E5-B366-D85E6E66476B}" srcOrd="27" destOrd="0" presId="urn:microsoft.com/office/officeart/2008/layout/PictureStrips"/>
    <dgm:cxn modelId="{93A17847-6EB7-41EB-977B-4E2AD536AA7C}" type="presParOf" srcId="{964A395E-E6EE-467C-9122-9E53FB3195B9}" destId="{08B67768-719C-44A0-9237-2617041CC3EE}" srcOrd="28" destOrd="0" presId="urn:microsoft.com/office/officeart/2008/layout/PictureStrips"/>
    <dgm:cxn modelId="{00AF8F55-FF04-4B19-8A54-20F68E57F9EB}" type="presParOf" srcId="{08B67768-719C-44A0-9237-2617041CC3EE}" destId="{7C903BBD-2DE7-44D3-9819-059400506F98}" srcOrd="0" destOrd="0" presId="urn:microsoft.com/office/officeart/2008/layout/PictureStrips"/>
    <dgm:cxn modelId="{A2C60686-7D59-4C4B-B9E3-CD6F096FDDF5}" type="presParOf" srcId="{08B67768-719C-44A0-9237-2617041CC3EE}" destId="{B3DB3699-477F-4929-A935-F7F875093404}" srcOrd="1" destOrd="0" presId="urn:microsoft.com/office/officeart/2008/layout/PictureStrips"/>
    <dgm:cxn modelId="{3419B2C2-07D4-45EA-80D1-CD11B3A16DD5}" type="presParOf" srcId="{964A395E-E6EE-467C-9122-9E53FB3195B9}" destId="{F0A1492A-B479-4983-809F-569E14A62EFC}" srcOrd="29" destOrd="0" presId="urn:microsoft.com/office/officeart/2008/layout/PictureStrips"/>
    <dgm:cxn modelId="{9FE5C613-994E-4D64-BBE5-9BCD33E04494}" type="presParOf" srcId="{964A395E-E6EE-467C-9122-9E53FB3195B9}" destId="{7FF4A5E5-1CC2-44E0-BEE0-32445E409D6D}" srcOrd="30" destOrd="0" presId="urn:microsoft.com/office/officeart/2008/layout/PictureStrips"/>
    <dgm:cxn modelId="{7B206168-CAB6-4C79-8A65-9E20AAED1EDD}" type="presParOf" srcId="{7FF4A5E5-1CC2-44E0-BEE0-32445E409D6D}" destId="{22AC4E32-209F-4CDF-B3F2-59E6F4C6B825}" srcOrd="0" destOrd="0" presId="urn:microsoft.com/office/officeart/2008/layout/PictureStrips"/>
    <dgm:cxn modelId="{415518BA-13EF-4BC0-9DA5-4ED7D01752C1}" type="presParOf" srcId="{7FF4A5E5-1CC2-44E0-BEE0-32445E409D6D}" destId="{E45D7A8F-41F1-4DF4-8B41-59E4D25C2F35}"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09C79-6553-7348-9CCE-E9123D76A700}">
      <dsp:nvSpPr>
        <dsp:cNvPr id="0" name=""/>
        <dsp:cNvSpPr/>
      </dsp:nvSpPr>
      <dsp:spPr>
        <a:xfrm>
          <a:off x="871" y="1149709"/>
          <a:ext cx="1154980" cy="1154980"/>
        </a:xfrm>
        <a:prstGeom prst="ellipse">
          <a:avLst/>
        </a:prstGeom>
        <a:solidFill>
          <a:srgbClr val="C9434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MX" sz="1100" kern="1200" dirty="0" smtClean="0"/>
            <a:t>SOCIEDAD</a:t>
          </a:r>
          <a:endParaRPr lang="es-MX" sz="1100" kern="1200" dirty="0"/>
        </a:p>
      </dsp:txBody>
      <dsp:txXfrm>
        <a:off x="170014" y="1318852"/>
        <a:ext cx="816694" cy="816694"/>
      </dsp:txXfrm>
    </dsp:sp>
    <dsp:sp modelId="{09BC6BD8-D9D3-1B4F-B579-EAFBFC2C64E3}">
      <dsp:nvSpPr>
        <dsp:cNvPr id="0" name=""/>
        <dsp:cNvSpPr/>
      </dsp:nvSpPr>
      <dsp:spPr>
        <a:xfrm>
          <a:off x="1249636" y="1392255"/>
          <a:ext cx="669888" cy="669888"/>
        </a:xfrm>
        <a:prstGeom prst="mathPlus">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MX" sz="900" kern="1200"/>
        </a:p>
      </dsp:txBody>
      <dsp:txXfrm>
        <a:off x="1338430" y="1648420"/>
        <a:ext cx="492300" cy="157558"/>
      </dsp:txXfrm>
    </dsp:sp>
    <dsp:sp modelId="{A5BB707C-5D42-A645-8AAC-8C6E4EEA9B30}">
      <dsp:nvSpPr>
        <dsp:cNvPr id="0" name=""/>
        <dsp:cNvSpPr/>
      </dsp:nvSpPr>
      <dsp:spPr>
        <a:xfrm>
          <a:off x="2013309" y="1149709"/>
          <a:ext cx="1154980" cy="1154980"/>
        </a:xfrm>
        <a:prstGeom prst="ellipse">
          <a:avLst/>
        </a:prstGeom>
        <a:solidFill>
          <a:srgbClr val="F08F3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MX" sz="1100" kern="1200" dirty="0" smtClean="0"/>
            <a:t>GOBIERNO</a:t>
          </a:r>
          <a:endParaRPr lang="es-MX" sz="1100" kern="1200" dirty="0"/>
        </a:p>
      </dsp:txBody>
      <dsp:txXfrm>
        <a:off x="2182452" y="1318852"/>
        <a:ext cx="816694" cy="816694"/>
      </dsp:txXfrm>
    </dsp:sp>
    <dsp:sp modelId="{844EC580-C574-B740-98BA-9859E553FECC}">
      <dsp:nvSpPr>
        <dsp:cNvPr id="0" name=""/>
        <dsp:cNvSpPr/>
      </dsp:nvSpPr>
      <dsp:spPr>
        <a:xfrm>
          <a:off x="3262074" y="1392255"/>
          <a:ext cx="669888" cy="669888"/>
        </a:xfrm>
        <a:prstGeom prst="mathEqual">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MX" sz="900" kern="1200"/>
        </a:p>
      </dsp:txBody>
      <dsp:txXfrm>
        <a:off x="3350868" y="1530252"/>
        <a:ext cx="492300" cy="393894"/>
      </dsp:txXfrm>
    </dsp:sp>
    <dsp:sp modelId="{E28D1043-E87C-3040-9269-B71A196DAC1E}">
      <dsp:nvSpPr>
        <dsp:cNvPr id="0" name=""/>
        <dsp:cNvSpPr/>
      </dsp:nvSpPr>
      <dsp:spPr>
        <a:xfrm>
          <a:off x="4025747" y="1149709"/>
          <a:ext cx="1154980" cy="1154980"/>
        </a:xfrm>
        <a:prstGeom prst="roundRect">
          <a:avLst/>
        </a:prstGeom>
        <a:solidFill>
          <a:srgbClr val="00C4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MX" sz="1100" kern="1200" dirty="0" smtClean="0"/>
            <a:t>TRANSPARENCIA Y RENDICIÓN DE CUENTAS</a:t>
          </a:r>
          <a:endParaRPr lang="es-MX" sz="1100" kern="1200" dirty="0"/>
        </a:p>
      </dsp:txBody>
      <dsp:txXfrm>
        <a:off x="4082128" y="1206090"/>
        <a:ext cx="1042218" cy="1042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3DD269E-17DD-A143-9340-584189155932}" type="datetimeFigureOut">
              <a:rPr lang="es-MX" smtClean="0"/>
              <a:t>23/12/2020</a:t>
            </a:fld>
            <a:endParaRPr lang="es-MX"/>
          </a:p>
        </p:txBody>
      </p:sp>
      <p:sp>
        <p:nvSpPr>
          <p:cNvPr id="4" name="Marcador de imagen de diapositiva 3"/>
          <p:cNvSpPr>
            <a:spLocks noGrp="1" noRot="1" noChangeAspect="1"/>
          </p:cNvSpPr>
          <p:nvPr>
            <p:ph type="sldImg" idx="2"/>
          </p:nvPr>
        </p:nvSpPr>
        <p:spPr>
          <a:xfrm>
            <a:off x="2105025" y="1241425"/>
            <a:ext cx="2587625" cy="3349625"/>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B409577-20CA-E847-A47F-9D0D77EEF607}" type="slidenum">
              <a:rPr lang="es-MX" smtClean="0"/>
              <a:t>‹Nº›</a:t>
            </a:fld>
            <a:endParaRPr lang="es-MX"/>
          </a:p>
        </p:txBody>
      </p:sp>
    </p:spTree>
    <p:extLst>
      <p:ext uri="{BB962C8B-B14F-4D97-AF65-F5344CB8AC3E}">
        <p14:creationId xmlns:p14="http://schemas.microsoft.com/office/powerpoint/2010/main" val="158219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AB409577-20CA-E847-A47F-9D0D77EEF607}" type="slidenum">
              <a:rPr lang="es-MX" smtClean="0"/>
              <a:t>7</a:t>
            </a:fld>
            <a:endParaRPr lang="es-MX"/>
          </a:p>
        </p:txBody>
      </p:sp>
    </p:spTree>
    <p:extLst>
      <p:ext uri="{BB962C8B-B14F-4D97-AF65-F5344CB8AC3E}">
        <p14:creationId xmlns:p14="http://schemas.microsoft.com/office/powerpoint/2010/main" val="2956069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AB409577-20CA-E847-A47F-9D0D77EEF607}" type="slidenum">
              <a:rPr lang="es-MX" smtClean="0"/>
              <a:t>20</a:t>
            </a:fld>
            <a:endParaRPr lang="es-MX"/>
          </a:p>
        </p:txBody>
      </p:sp>
    </p:spTree>
    <p:extLst>
      <p:ext uri="{BB962C8B-B14F-4D97-AF65-F5344CB8AC3E}">
        <p14:creationId xmlns:p14="http://schemas.microsoft.com/office/powerpoint/2010/main" val="143497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96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23/12/2020</a:t>
            </a:fld>
            <a:endParaRPr lang="es-MX"/>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s-MX"/>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3635736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23/12/2020</a:t>
            </a:fld>
            <a:endParaRPr lang="es-MX"/>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s-MX"/>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241217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62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23/12/2020</a:t>
            </a:fld>
            <a:endParaRPr lang="es-MX"/>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s-MX"/>
          </a:p>
        </p:txBody>
      </p:sp>
      <p:sp>
        <p:nvSpPr>
          <p:cNvPr id="6" name="Slide Number Placeholder 5"/>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3150109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23/12/2020</a:t>
            </a:fld>
            <a:endParaRPr lang="es-MX"/>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s-MX"/>
          </a:p>
        </p:txBody>
      </p:sp>
      <p:sp>
        <p:nvSpPr>
          <p:cNvPr id="7" name="Slide Number Placeholder 6"/>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8384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s-MX"/>
              <a:t>Haga clic para modificar los estilos de texto del patrón</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s-MX"/>
              <a:t>Haga clic para modificar los estilos de texto del patrón</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23/12/2020</a:t>
            </a:fld>
            <a:endParaRPr lang="es-MX"/>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s-MX"/>
          </a:p>
        </p:txBody>
      </p:sp>
      <p:sp>
        <p:nvSpPr>
          <p:cNvPr id="9" name="Slide Number Placeholder 8"/>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22191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23/12/2020</a:t>
            </a:fld>
            <a:endParaRPr lang="es-MX"/>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s-MX"/>
          </a:p>
        </p:txBody>
      </p:sp>
      <p:sp>
        <p:nvSpPr>
          <p:cNvPr id="5" name="Slide Number Placeholder 4"/>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3723663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23/12/2020</a:t>
            </a:fld>
            <a:endParaRPr lang="es-MX"/>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s-MX"/>
          </a:p>
        </p:txBody>
      </p:sp>
      <p:sp>
        <p:nvSpPr>
          <p:cNvPr id="4" name="Slide Number Placeholder 3"/>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2081391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s-MX"/>
              <a:t>Haz clic para modificar el estilo de título del patrón</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s-MX"/>
              <a:t>Haga clic para modificar los estilos de texto del patrón</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23/12/2020</a:t>
            </a:fld>
            <a:endParaRPr lang="es-MX"/>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s-MX"/>
          </a:p>
        </p:txBody>
      </p:sp>
      <p:sp>
        <p:nvSpPr>
          <p:cNvPr id="7" name="Slide Number Placeholder 6"/>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313058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s-MX"/>
              <a:t>Haga clic para modificar los estilos de texto del patrón</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fld id="{6398A9D9-B8CE-9D47-B224-43CF832644FD}" type="datetimeFigureOut">
              <a:rPr lang="es-MX" smtClean="0"/>
              <a:t>23/12/2020</a:t>
            </a:fld>
            <a:endParaRPr lang="es-MX"/>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s-MX"/>
          </a:p>
        </p:txBody>
      </p:sp>
      <p:sp>
        <p:nvSpPr>
          <p:cNvPr id="7" name="Slide Number Placeholder 6"/>
          <p:cNvSpPr>
            <a:spLocks noGrp="1"/>
          </p:cNvSpPr>
          <p:nvPr>
            <p:ph type="sldNum" sz="quarter" idx="12"/>
          </p:nvPr>
        </p:nvSpPr>
        <p:spPr>
          <a:xfrm>
            <a:off x="5489258" y="9322649"/>
            <a:ext cx="1748790" cy="535517"/>
          </a:xfrm>
          <a:prstGeom prst="rect">
            <a:avLst/>
          </a:prstGeom>
        </p:spPr>
        <p:txBody>
          <a:bodyPr/>
          <a:lstStyle/>
          <a:p>
            <a:fld id="{061699EE-DA22-D144-8118-44D47770FF4E}" type="slidenum">
              <a:rPr lang="es-MX" smtClean="0"/>
              <a:t>‹Nº›</a:t>
            </a:fld>
            <a:endParaRPr lang="es-MX"/>
          </a:p>
        </p:txBody>
      </p:sp>
    </p:spTree>
    <p:extLst>
      <p:ext uri="{BB962C8B-B14F-4D97-AF65-F5344CB8AC3E}">
        <p14:creationId xmlns:p14="http://schemas.microsoft.com/office/powerpoint/2010/main" val="140962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8A4AC08E-FC1C-2947-897C-CD9133431B09}"/>
              </a:ext>
            </a:extLst>
          </p:cNvPr>
          <p:cNvPicPr>
            <a:picLocks noChangeAspect="1"/>
          </p:cNvPicPr>
          <p:nvPr userDrawn="1"/>
        </p:nvPicPr>
        <p:blipFill>
          <a:blip r:embed="rId13"/>
          <a:stretch>
            <a:fillRect/>
          </a:stretch>
        </p:blipFill>
        <p:spPr>
          <a:xfrm>
            <a:off x="-17709" y="0"/>
            <a:ext cx="7807817" cy="10058400"/>
          </a:xfrm>
          <a:prstGeom prst="rect">
            <a:avLst/>
          </a:prstGeom>
        </p:spPr>
      </p:pic>
    </p:spTree>
    <p:extLst>
      <p:ext uri="{BB962C8B-B14F-4D97-AF65-F5344CB8AC3E}">
        <p14:creationId xmlns:p14="http://schemas.microsoft.com/office/powerpoint/2010/main" val="31623041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5.emf"/><Relationship Id="rId18" Type="http://schemas.openxmlformats.org/officeDocument/2006/relationships/image" Target="../media/image50.png"/><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emf"/><Relationship Id="rId17" Type="http://schemas.openxmlformats.org/officeDocument/2006/relationships/image" Target="../media/image49.png"/><Relationship Id="rId2" Type="http://schemas.openxmlformats.org/officeDocument/2006/relationships/image" Target="../media/image34.emf"/><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emf"/><Relationship Id="rId15" Type="http://schemas.openxmlformats.org/officeDocument/2006/relationships/image" Target="../media/image47.jpg"/><Relationship Id="rId10" Type="http://schemas.openxmlformats.org/officeDocument/2006/relationships/image" Target="../media/image42.emf"/><Relationship Id="rId19" Type="http://schemas.openxmlformats.org/officeDocument/2006/relationships/image" Target="../media/image51.png"/><Relationship Id="rId4" Type="http://schemas.openxmlformats.org/officeDocument/2006/relationships/image" Target="../media/image36.emf"/><Relationship Id="rId9" Type="http://schemas.openxmlformats.org/officeDocument/2006/relationships/image" Target="../media/image41.emf"/><Relationship Id="rId14" Type="http://schemas.openxmlformats.org/officeDocument/2006/relationships/image" Target="../media/image46.emf"/></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emf"/></Relationships>
</file>

<file path=ppt/slides/_rels/slide1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emf"/><Relationship Id="rId7" Type="http://schemas.openxmlformats.org/officeDocument/2006/relationships/image" Target="../media/image63.jpeg"/><Relationship Id="rId2"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emf"/><Relationship Id="rId12" Type="http://schemas.openxmlformats.org/officeDocument/2006/relationships/image" Target="../media/image75.emf"/><Relationship Id="rId2" Type="http://schemas.openxmlformats.org/officeDocument/2006/relationships/image" Target="../media/image65.emf"/><Relationship Id="rId1" Type="http://schemas.openxmlformats.org/officeDocument/2006/relationships/slideLayout" Target="../slideLayouts/slideLayout2.xml"/><Relationship Id="rId6" Type="http://schemas.openxmlformats.org/officeDocument/2006/relationships/image" Target="../media/image69.emf"/><Relationship Id="rId11" Type="http://schemas.openxmlformats.org/officeDocument/2006/relationships/image" Target="../media/image74.emf"/><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emf"/><Relationship Id="rId9" Type="http://schemas.openxmlformats.org/officeDocument/2006/relationships/image" Target="../media/image72.emf"/></Relationships>
</file>

<file path=ppt/slides/_rels/slide1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emf"/><Relationship Id="rId4" Type="http://schemas.openxmlformats.org/officeDocument/2006/relationships/image" Target="../media/image78.jpe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13" Type="http://schemas.microsoft.com/office/2007/relationships/hdphoto" Target="../media/hdphoto1.wdp"/><Relationship Id="rId3" Type="http://schemas.openxmlformats.org/officeDocument/2006/relationships/image" Target="../media/image82.emf"/><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emf"/><Relationship Id="rId7" Type="http://schemas.openxmlformats.org/officeDocument/2006/relationships/diagramColors" Target="../diagrams/colors1.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emf"/><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6"/>
            <a:ext cx="7772400" cy="10056608"/>
          </a:xfrm>
          <a:prstGeom prst="rect">
            <a:avLst/>
          </a:prstGeom>
        </p:spPr>
      </p:pic>
    </p:spTree>
    <p:extLst>
      <p:ext uri="{BB962C8B-B14F-4D97-AF65-F5344CB8AC3E}">
        <p14:creationId xmlns:p14="http://schemas.microsoft.com/office/powerpoint/2010/main" val="717400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F2894ED4-2A76-BD48-9A43-D95BE79A12A0}"/>
              </a:ext>
            </a:extLst>
          </p:cNvPr>
          <p:cNvSpPr/>
          <p:nvPr/>
        </p:nvSpPr>
        <p:spPr>
          <a:xfrm>
            <a:off x="7951" y="174041"/>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D8BEA666-29A8-854B-8890-0D852D7FDF90}"/>
              </a:ext>
            </a:extLst>
          </p:cNvPr>
          <p:cNvSpPr txBox="1"/>
          <p:nvPr/>
        </p:nvSpPr>
        <p:spPr>
          <a:xfrm>
            <a:off x="444466" y="1134821"/>
            <a:ext cx="6736652" cy="584775"/>
          </a:xfrm>
          <a:prstGeom prst="rect">
            <a:avLst/>
          </a:prstGeom>
          <a:noFill/>
        </p:spPr>
        <p:txBody>
          <a:bodyPr wrap="none" rtlCol="0">
            <a:spAutoFit/>
          </a:bodyPr>
          <a:lstStyle/>
          <a:p>
            <a:r>
              <a:rPr lang="es-MX" sz="2800" b="1" dirty="0">
                <a:solidFill>
                  <a:srgbClr val="5A3F00"/>
                </a:solidFill>
                <a:latin typeface="Avenir Next Demi Bold" panose="020B0503020202020204" pitchFamily="34" charset="0"/>
              </a:rPr>
              <a:t>INGRESO TOTAL: </a:t>
            </a:r>
            <a:r>
              <a:rPr lang="es-MX" sz="3200" b="1" dirty="0">
                <a:solidFill>
                  <a:srgbClr val="5A3F00"/>
                </a:solidFill>
                <a:latin typeface="Avenir Next" panose="020B0503020202020204" pitchFamily="34" charset="0"/>
              </a:rPr>
              <a:t>$ </a:t>
            </a:r>
            <a:r>
              <a:rPr lang="es-MX" sz="3200" b="1" dirty="0" smtClean="0">
                <a:solidFill>
                  <a:srgbClr val="5A3F00"/>
                </a:solidFill>
                <a:latin typeface="Avenir Next" panose="020B0503020202020204" pitchFamily="34" charset="0"/>
              </a:rPr>
              <a:t>123,500,573,090</a:t>
            </a:r>
            <a:endParaRPr lang="es-MX" sz="3200" b="1" dirty="0">
              <a:solidFill>
                <a:srgbClr val="5A3F00"/>
              </a:solidFill>
              <a:latin typeface="Avenir Next" panose="020B0503020202020204" pitchFamily="34" charset="0"/>
            </a:endParaRPr>
          </a:p>
        </p:txBody>
      </p:sp>
      <p:sp>
        <p:nvSpPr>
          <p:cNvPr id="10" name="Rectángulo 9">
            <a:extLst>
              <a:ext uri="{FF2B5EF4-FFF2-40B4-BE49-F238E27FC236}">
                <a16:creationId xmlns:a16="http://schemas.microsoft.com/office/drawing/2014/main" xmlns="" id="{23B58742-57C4-9946-A42F-E59C8988A539}"/>
              </a:ext>
            </a:extLst>
          </p:cNvPr>
          <p:cNvSpPr/>
          <p:nvPr/>
        </p:nvSpPr>
        <p:spPr>
          <a:xfrm>
            <a:off x="793564" y="2769861"/>
            <a:ext cx="3742101" cy="10837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xmlns="" id="{1850B27B-8169-A547-A428-927E5FF8FCB3}"/>
              </a:ext>
            </a:extLst>
          </p:cNvPr>
          <p:cNvSpPr/>
          <p:nvPr/>
        </p:nvSpPr>
        <p:spPr>
          <a:xfrm>
            <a:off x="4521142" y="2769364"/>
            <a:ext cx="759667" cy="108373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xmlns="" id="{A59E68DE-F041-C047-AD38-BC99F78DFB80}"/>
              </a:ext>
            </a:extLst>
          </p:cNvPr>
          <p:cNvSpPr/>
          <p:nvPr/>
        </p:nvSpPr>
        <p:spPr>
          <a:xfrm>
            <a:off x="5247305" y="2769862"/>
            <a:ext cx="478695" cy="108373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xmlns="" id="{54E07AAF-1BFC-554A-9C2B-6063E99956E5}"/>
              </a:ext>
            </a:extLst>
          </p:cNvPr>
          <p:cNvSpPr/>
          <p:nvPr/>
        </p:nvSpPr>
        <p:spPr>
          <a:xfrm>
            <a:off x="5704736" y="2769862"/>
            <a:ext cx="606193" cy="10837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xmlns="" id="{151044EB-D505-3B4E-9F6E-95BC09214FE2}"/>
              </a:ext>
            </a:extLst>
          </p:cNvPr>
          <p:cNvSpPr/>
          <p:nvPr/>
        </p:nvSpPr>
        <p:spPr>
          <a:xfrm>
            <a:off x="6309934" y="2765036"/>
            <a:ext cx="309087" cy="10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xmlns="" id="{87C55D93-AECC-8746-8D15-AF8588B000E8}"/>
              </a:ext>
            </a:extLst>
          </p:cNvPr>
          <p:cNvSpPr/>
          <p:nvPr/>
        </p:nvSpPr>
        <p:spPr>
          <a:xfrm>
            <a:off x="6619109" y="2764251"/>
            <a:ext cx="110991" cy="1083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5" name="CuadroTexto 44">
            <a:extLst>
              <a:ext uri="{FF2B5EF4-FFF2-40B4-BE49-F238E27FC236}">
                <a16:creationId xmlns:a16="http://schemas.microsoft.com/office/drawing/2014/main" xmlns="" id="{0822953E-A2D8-AE40-AE7B-1D749752CEE8}"/>
              </a:ext>
            </a:extLst>
          </p:cNvPr>
          <p:cNvSpPr txBox="1"/>
          <p:nvPr/>
        </p:nvSpPr>
        <p:spPr>
          <a:xfrm>
            <a:off x="2157636" y="3180923"/>
            <a:ext cx="575799"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80.07%</a:t>
            </a:r>
            <a:endParaRPr lang="es-MX" sz="900" dirty="0">
              <a:solidFill>
                <a:schemeClr val="bg1"/>
              </a:solidFill>
              <a:latin typeface="Avenir Next" panose="020B0503020202020204" pitchFamily="34" charset="0"/>
            </a:endParaRPr>
          </a:p>
        </p:txBody>
      </p:sp>
      <p:sp>
        <p:nvSpPr>
          <p:cNvPr id="46" name="CuadroTexto 45">
            <a:extLst>
              <a:ext uri="{FF2B5EF4-FFF2-40B4-BE49-F238E27FC236}">
                <a16:creationId xmlns:a16="http://schemas.microsoft.com/office/drawing/2014/main" xmlns="" id="{0AD52479-C74A-0D4B-81C8-2F5D2F8894BE}"/>
              </a:ext>
            </a:extLst>
          </p:cNvPr>
          <p:cNvSpPr txBox="1"/>
          <p:nvPr/>
        </p:nvSpPr>
        <p:spPr>
          <a:xfrm>
            <a:off x="4548338" y="3168219"/>
            <a:ext cx="511679"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8.57%</a:t>
            </a:r>
            <a:endParaRPr lang="es-MX" sz="900" dirty="0">
              <a:solidFill>
                <a:schemeClr val="bg1"/>
              </a:solidFill>
              <a:latin typeface="Avenir Next" panose="020B0503020202020204" pitchFamily="34" charset="0"/>
            </a:endParaRPr>
          </a:p>
        </p:txBody>
      </p:sp>
      <p:sp>
        <p:nvSpPr>
          <p:cNvPr id="47" name="CuadroTexto 46">
            <a:extLst>
              <a:ext uri="{FF2B5EF4-FFF2-40B4-BE49-F238E27FC236}">
                <a16:creationId xmlns:a16="http://schemas.microsoft.com/office/drawing/2014/main" xmlns="" id="{F2FB069A-E1B7-C747-9FEC-37DDA8AFAE0A}"/>
              </a:ext>
            </a:extLst>
          </p:cNvPr>
          <p:cNvSpPr txBox="1"/>
          <p:nvPr/>
        </p:nvSpPr>
        <p:spPr>
          <a:xfrm>
            <a:off x="5282411" y="3190659"/>
            <a:ext cx="511679"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1.06%</a:t>
            </a:r>
            <a:endParaRPr lang="es-MX" sz="900" dirty="0">
              <a:solidFill>
                <a:schemeClr val="bg1"/>
              </a:solidFill>
              <a:latin typeface="Avenir Next" panose="020B0503020202020204" pitchFamily="34" charset="0"/>
            </a:endParaRPr>
          </a:p>
        </p:txBody>
      </p:sp>
      <p:sp>
        <p:nvSpPr>
          <p:cNvPr id="48" name="CuadroTexto 47">
            <a:extLst>
              <a:ext uri="{FF2B5EF4-FFF2-40B4-BE49-F238E27FC236}">
                <a16:creationId xmlns:a16="http://schemas.microsoft.com/office/drawing/2014/main" xmlns="" id="{CD4B5FF3-AF46-6348-B16C-38A80E8CE924}"/>
              </a:ext>
            </a:extLst>
          </p:cNvPr>
          <p:cNvSpPr txBox="1"/>
          <p:nvPr/>
        </p:nvSpPr>
        <p:spPr>
          <a:xfrm>
            <a:off x="5738673" y="3180923"/>
            <a:ext cx="511679"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5.18%</a:t>
            </a:r>
            <a:endParaRPr lang="es-MX" sz="900" dirty="0">
              <a:solidFill>
                <a:schemeClr val="bg1"/>
              </a:solidFill>
              <a:latin typeface="Avenir Next" panose="020B0503020202020204" pitchFamily="34" charset="0"/>
            </a:endParaRPr>
          </a:p>
        </p:txBody>
      </p:sp>
      <p:pic>
        <p:nvPicPr>
          <p:cNvPr id="49" name="Imagen 48">
            <a:extLst>
              <a:ext uri="{FF2B5EF4-FFF2-40B4-BE49-F238E27FC236}">
                <a16:creationId xmlns:a16="http://schemas.microsoft.com/office/drawing/2014/main" xmlns="" id="{62CF821C-0A2D-DB43-9C14-CFCFA111AF92}"/>
              </a:ext>
            </a:extLst>
          </p:cNvPr>
          <p:cNvPicPr>
            <a:picLocks noChangeAspect="1"/>
          </p:cNvPicPr>
          <p:nvPr/>
        </p:nvPicPr>
        <p:blipFill>
          <a:blip r:embed="rId2"/>
          <a:stretch>
            <a:fillRect/>
          </a:stretch>
        </p:blipFill>
        <p:spPr>
          <a:xfrm>
            <a:off x="1681172" y="1928377"/>
            <a:ext cx="939800" cy="736600"/>
          </a:xfrm>
          <a:prstGeom prst="rect">
            <a:avLst/>
          </a:prstGeom>
        </p:spPr>
      </p:pic>
      <p:sp>
        <p:nvSpPr>
          <p:cNvPr id="50" name="CuadroTexto 49">
            <a:extLst>
              <a:ext uri="{FF2B5EF4-FFF2-40B4-BE49-F238E27FC236}">
                <a16:creationId xmlns:a16="http://schemas.microsoft.com/office/drawing/2014/main" xmlns="" id="{AC7522B8-62E7-6E47-B9E7-5B349502DED6}"/>
              </a:ext>
            </a:extLst>
          </p:cNvPr>
          <p:cNvSpPr txBox="1"/>
          <p:nvPr/>
        </p:nvSpPr>
        <p:spPr>
          <a:xfrm>
            <a:off x="2297148" y="1878164"/>
            <a:ext cx="817853" cy="430887"/>
          </a:xfrm>
          <a:prstGeom prst="rect">
            <a:avLst/>
          </a:prstGeom>
          <a:noFill/>
        </p:spPr>
        <p:txBody>
          <a:bodyPr wrap="none" rtlCol="0">
            <a:spAutoFit/>
          </a:bodyPr>
          <a:lstStyle/>
          <a:p>
            <a:pPr algn="ctr"/>
            <a:r>
              <a:rPr lang="es-MX" sz="1100" dirty="0">
                <a:latin typeface="Avenir Next" panose="020B0503020202020204" pitchFamily="34" charset="0"/>
              </a:rPr>
              <a:t>Ingresos</a:t>
            </a:r>
          </a:p>
          <a:p>
            <a:pPr algn="ctr"/>
            <a:r>
              <a:rPr lang="es-MX" sz="1100" dirty="0">
                <a:latin typeface="Avenir Next" panose="020B0503020202020204" pitchFamily="34" charset="0"/>
              </a:rPr>
              <a:t>Federales</a:t>
            </a:r>
          </a:p>
        </p:txBody>
      </p:sp>
      <p:sp>
        <p:nvSpPr>
          <p:cNvPr id="51" name="CuadroTexto 50">
            <a:extLst>
              <a:ext uri="{FF2B5EF4-FFF2-40B4-BE49-F238E27FC236}">
                <a16:creationId xmlns:a16="http://schemas.microsoft.com/office/drawing/2014/main" xmlns="" id="{2A1FBC78-6C76-3E4B-AEE3-8DAAE8A98EAE}"/>
              </a:ext>
            </a:extLst>
          </p:cNvPr>
          <p:cNvSpPr txBox="1"/>
          <p:nvPr/>
        </p:nvSpPr>
        <p:spPr>
          <a:xfrm>
            <a:off x="4168403" y="2223960"/>
            <a:ext cx="734496" cy="430887"/>
          </a:xfrm>
          <a:prstGeom prst="rect">
            <a:avLst/>
          </a:prstGeom>
          <a:noFill/>
        </p:spPr>
        <p:txBody>
          <a:bodyPr wrap="none" rtlCol="0">
            <a:spAutoFit/>
          </a:bodyPr>
          <a:lstStyle/>
          <a:p>
            <a:pPr algn="ctr"/>
            <a:r>
              <a:rPr lang="es-MX" sz="1100" dirty="0">
                <a:latin typeface="Avenir Next" panose="020B0503020202020204" pitchFamily="34" charset="0"/>
              </a:rPr>
              <a:t>Otros</a:t>
            </a:r>
          </a:p>
          <a:p>
            <a:pPr algn="ctr"/>
            <a:r>
              <a:rPr lang="es-MX" sz="1100" dirty="0">
                <a:latin typeface="Avenir Next" panose="020B0503020202020204" pitchFamily="34" charset="0"/>
              </a:rPr>
              <a:t>ingresos</a:t>
            </a:r>
          </a:p>
        </p:txBody>
      </p:sp>
      <p:pic>
        <p:nvPicPr>
          <p:cNvPr id="52" name="Imagen 51">
            <a:extLst>
              <a:ext uri="{FF2B5EF4-FFF2-40B4-BE49-F238E27FC236}">
                <a16:creationId xmlns:a16="http://schemas.microsoft.com/office/drawing/2014/main" xmlns="" id="{E398A5D9-8693-B84D-9ADC-947A25ACC861}"/>
              </a:ext>
            </a:extLst>
          </p:cNvPr>
          <p:cNvPicPr>
            <a:picLocks noChangeAspect="1"/>
          </p:cNvPicPr>
          <p:nvPr/>
        </p:nvPicPr>
        <p:blipFill>
          <a:blip r:embed="rId3"/>
          <a:stretch>
            <a:fillRect/>
          </a:stretch>
        </p:blipFill>
        <p:spPr>
          <a:xfrm>
            <a:off x="4303585" y="1780193"/>
            <a:ext cx="495300" cy="381000"/>
          </a:xfrm>
          <a:prstGeom prst="rect">
            <a:avLst/>
          </a:prstGeom>
        </p:spPr>
      </p:pic>
      <p:pic>
        <p:nvPicPr>
          <p:cNvPr id="53" name="Imagen 52">
            <a:extLst>
              <a:ext uri="{FF2B5EF4-FFF2-40B4-BE49-F238E27FC236}">
                <a16:creationId xmlns:a16="http://schemas.microsoft.com/office/drawing/2014/main" xmlns="" id="{B89DD247-A8C9-E940-A369-377B9164A302}"/>
              </a:ext>
            </a:extLst>
          </p:cNvPr>
          <p:cNvPicPr>
            <a:picLocks noChangeAspect="1"/>
          </p:cNvPicPr>
          <p:nvPr/>
        </p:nvPicPr>
        <p:blipFill>
          <a:blip r:embed="rId4"/>
          <a:stretch>
            <a:fillRect/>
          </a:stretch>
        </p:blipFill>
        <p:spPr>
          <a:xfrm>
            <a:off x="5476549" y="1602185"/>
            <a:ext cx="673100" cy="673100"/>
          </a:xfrm>
          <a:prstGeom prst="rect">
            <a:avLst/>
          </a:prstGeom>
        </p:spPr>
      </p:pic>
      <p:sp>
        <p:nvSpPr>
          <p:cNvPr id="54" name="CuadroTexto 53">
            <a:extLst>
              <a:ext uri="{FF2B5EF4-FFF2-40B4-BE49-F238E27FC236}">
                <a16:creationId xmlns:a16="http://schemas.microsoft.com/office/drawing/2014/main" xmlns="" id="{1FB419A0-6B36-4045-ABB4-CAD3C08A5AA3}"/>
              </a:ext>
            </a:extLst>
          </p:cNvPr>
          <p:cNvSpPr txBox="1"/>
          <p:nvPr/>
        </p:nvSpPr>
        <p:spPr>
          <a:xfrm>
            <a:off x="5034874" y="2309051"/>
            <a:ext cx="1690511" cy="261610"/>
          </a:xfrm>
          <a:prstGeom prst="rect">
            <a:avLst/>
          </a:prstGeom>
          <a:noFill/>
        </p:spPr>
        <p:txBody>
          <a:bodyPr wrap="square" rtlCol="0">
            <a:spAutoFit/>
          </a:bodyPr>
          <a:lstStyle/>
          <a:p>
            <a:pPr algn="ctr"/>
            <a:r>
              <a:rPr lang="es-MX" sz="1100" dirty="0" smtClean="0">
                <a:latin typeface="Avenir Next" panose="020B0503020202020204" pitchFamily="34" charset="0"/>
              </a:rPr>
              <a:t>Ingresos propios</a:t>
            </a:r>
            <a:endParaRPr lang="es-MX" sz="1100" dirty="0">
              <a:latin typeface="Avenir Next" panose="020B0503020202020204" pitchFamily="34" charset="0"/>
            </a:endParaRPr>
          </a:p>
        </p:txBody>
      </p:sp>
      <p:sp>
        <p:nvSpPr>
          <p:cNvPr id="55" name="CuadroTexto 54">
            <a:extLst>
              <a:ext uri="{FF2B5EF4-FFF2-40B4-BE49-F238E27FC236}">
                <a16:creationId xmlns:a16="http://schemas.microsoft.com/office/drawing/2014/main" xmlns="" id="{0D8E5732-8064-C94B-8E63-2FCDF15F3C73}"/>
              </a:ext>
            </a:extLst>
          </p:cNvPr>
          <p:cNvSpPr txBox="1"/>
          <p:nvPr/>
        </p:nvSpPr>
        <p:spPr>
          <a:xfrm>
            <a:off x="5466080" y="2502041"/>
            <a:ext cx="761974" cy="261610"/>
          </a:xfrm>
          <a:prstGeom prst="rect">
            <a:avLst/>
          </a:prstGeom>
          <a:noFill/>
        </p:spPr>
        <p:txBody>
          <a:bodyPr wrap="square" rtlCol="0">
            <a:spAutoFit/>
          </a:bodyPr>
          <a:lstStyle/>
          <a:p>
            <a:pPr algn="ctr"/>
            <a:r>
              <a:rPr lang="es-MX" sz="1100" dirty="0" smtClean="0">
                <a:latin typeface="Avenir Next" panose="020B0503020202020204" pitchFamily="34" charset="0"/>
              </a:rPr>
              <a:t>11.37%</a:t>
            </a:r>
            <a:endParaRPr lang="es-MX" sz="1100" dirty="0">
              <a:latin typeface="Avenir Next" panose="020B0503020202020204" pitchFamily="34" charset="0"/>
            </a:endParaRPr>
          </a:p>
        </p:txBody>
      </p:sp>
      <p:cxnSp>
        <p:nvCxnSpPr>
          <p:cNvPr id="74" name="Conector angular 73">
            <a:extLst>
              <a:ext uri="{FF2B5EF4-FFF2-40B4-BE49-F238E27FC236}">
                <a16:creationId xmlns:a16="http://schemas.microsoft.com/office/drawing/2014/main" xmlns="" id="{91D3F1B5-0BE4-7A49-BD9E-B08CA55486D6}"/>
              </a:ext>
            </a:extLst>
          </p:cNvPr>
          <p:cNvCxnSpPr>
            <a:cxnSpLocks/>
          </p:cNvCxnSpPr>
          <p:nvPr/>
        </p:nvCxnSpPr>
        <p:spPr>
          <a:xfrm rot="5400000">
            <a:off x="2054859" y="3847291"/>
            <a:ext cx="359098" cy="346297"/>
          </a:xfrm>
          <a:prstGeom prst="bentConnector3">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6" name="CuadroTexto 75">
            <a:extLst>
              <a:ext uri="{FF2B5EF4-FFF2-40B4-BE49-F238E27FC236}">
                <a16:creationId xmlns:a16="http://schemas.microsoft.com/office/drawing/2014/main" xmlns="" id="{328DD079-30EA-4A41-8179-461FBF7287EF}"/>
              </a:ext>
            </a:extLst>
          </p:cNvPr>
          <p:cNvSpPr txBox="1"/>
          <p:nvPr/>
        </p:nvSpPr>
        <p:spPr>
          <a:xfrm>
            <a:off x="1607873" y="4265853"/>
            <a:ext cx="1021433" cy="33855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$ 98,883,258,704 </a:t>
            </a:r>
          </a:p>
          <a:p>
            <a:pPr algn="ctr"/>
            <a:endParaRPr lang="es-MX" sz="800" dirty="0">
              <a:solidFill>
                <a:srgbClr val="5A3F00"/>
              </a:solidFill>
              <a:latin typeface="Avenir Next" panose="020B0503020202020204" pitchFamily="34" charset="0"/>
            </a:endParaRPr>
          </a:p>
        </p:txBody>
      </p:sp>
      <p:sp>
        <p:nvSpPr>
          <p:cNvPr id="77" name="CuadroTexto 76">
            <a:extLst>
              <a:ext uri="{FF2B5EF4-FFF2-40B4-BE49-F238E27FC236}">
                <a16:creationId xmlns:a16="http://schemas.microsoft.com/office/drawing/2014/main" xmlns="" id="{11355C7C-EEA1-7641-80F5-A451FA6630E2}"/>
              </a:ext>
            </a:extLst>
          </p:cNvPr>
          <p:cNvSpPr txBox="1"/>
          <p:nvPr/>
        </p:nvSpPr>
        <p:spPr>
          <a:xfrm>
            <a:off x="1599463" y="4449013"/>
            <a:ext cx="968534" cy="338554"/>
          </a:xfrm>
          <a:prstGeom prst="rect">
            <a:avLst/>
          </a:prstGeom>
          <a:noFill/>
        </p:spPr>
        <p:txBody>
          <a:bodyPr wrap="none" rtlCol="0">
            <a:spAutoFit/>
          </a:bodyPr>
          <a:lstStyle/>
          <a:p>
            <a:pPr algn="ctr"/>
            <a:r>
              <a:rPr lang="es-MX" sz="800" dirty="0">
                <a:latin typeface="Avenir Next" panose="020B0503020202020204" pitchFamily="34" charset="0"/>
              </a:rPr>
              <a:t>Participaciones y</a:t>
            </a:r>
          </a:p>
          <a:p>
            <a:pPr algn="ctr"/>
            <a:r>
              <a:rPr lang="es-MX" sz="800" dirty="0">
                <a:latin typeface="Avenir Next" panose="020B0503020202020204" pitchFamily="34" charset="0"/>
              </a:rPr>
              <a:t>Aportaciones</a:t>
            </a:r>
          </a:p>
        </p:txBody>
      </p:sp>
      <p:cxnSp>
        <p:nvCxnSpPr>
          <p:cNvPr id="78" name="Conector angular 77">
            <a:extLst>
              <a:ext uri="{FF2B5EF4-FFF2-40B4-BE49-F238E27FC236}">
                <a16:creationId xmlns:a16="http://schemas.microsoft.com/office/drawing/2014/main" xmlns="" id="{71F2B21E-C6B5-1B4B-B31E-363A7F5D5AC3}"/>
              </a:ext>
            </a:extLst>
          </p:cNvPr>
          <p:cNvCxnSpPr>
            <a:cxnSpLocks/>
          </p:cNvCxnSpPr>
          <p:nvPr/>
        </p:nvCxnSpPr>
        <p:spPr>
          <a:xfrm rot="5400000">
            <a:off x="4487547" y="3870498"/>
            <a:ext cx="359098" cy="346297"/>
          </a:xfrm>
          <a:prstGeom prst="bentConnector3">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9" name="CuadroTexto 78">
            <a:extLst>
              <a:ext uri="{FF2B5EF4-FFF2-40B4-BE49-F238E27FC236}">
                <a16:creationId xmlns:a16="http://schemas.microsoft.com/office/drawing/2014/main" xmlns="" id="{4AF24D04-6C24-9648-BAF0-9DF9BC927901}"/>
              </a:ext>
            </a:extLst>
          </p:cNvPr>
          <p:cNvSpPr txBox="1"/>
          <p:nvPr/>
        </p:nvSpPr>
        <p:spPr>
          <a:xfrm>
            <a:off x="3636955" y="4272281"/>
            <a:ext cx="1021434" cy="21544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 </a:t>
            </a:r>
            <a:r>
              <a:rPr lang="es-MX" sz="800" dirty="0" smtClean="0">
                <a:solidFill>
                  <a:srgbClr val="5A3F00"/>
                </a:solidFill>
                <a:latin typeface="Avenir Next" panose="020B0503020202020204" pitchFamily="34" charset="0"/>
              </a:rPr>
              <a:t>10,581,231,934</a:t>
            </a:r>
            <a:endParaRPr lang="es-MX" sz="800" dirty="0">
              <a:solidFill>
                <a:srgbClr val="5A3F00"/>
              </a:solidFill>
              <a:latin typeface="Avenir Next" panose="020B0503020202020204" pitchFamily="34" charset="0"/>
            </a:endParaRPr>
          </a:p>
        </p:txBody>
      </p:sp>
      <p:sp>
        <p:nvSpPr>
          <p:cNvPr id="80" name="CuadroTexto 79">
            <a:extLst>
              <a:ext uri="{FF2B5EF4-FFF2-40B4-BE49-F238E27FC236}">
                <a16:creationId xmlns:a16="http://schemas.microsoft.com/office/drawing/2014/main" xmlns="" id="{9F3B80D2-40F1-B745-8798-7FEC1C2609D0}"/>
              </a:ext>
            </a:extLst>
          </p:cNvPr>
          <p:cNvSpPr txBox="1"/>
          <p:nvPr/>
        </p:nvSpPr>
        <p:spPr>
          <a:xfrm>
            <a:off x="3354021" y="4444254"/>
            <a:ext cx="1614545" cy="338554"/>
          </a:xfrm>
          <a:prstGeom prst="rect">
            <a:avLst/>
          </a:prstGeom>
          <a:noFill/>
        </p:spPr>
        <p:txBody>
          <a:bodyPr wrap="none" rtlCol="0">
            <a:spAutoFit/>
          </a:bodyPr>
          <a:lstStyle/>
          <a:p>
            <a:pPr algn="ctr"/>
            <a:r>
              <a:rPr lang="es-MX" sz="800" dirty="0">
                <a:latin typeface="Avenir Next" panose="020B0503020202020204" pitchFamily="34" charset="0"/>
              </a:rPr>
              <a:t>Transferencias Internas y </a:t>
            </a:r>
          </a:p>
          <a:p>
            <a:pPr algn="ctr"/>
            <a:r>
              <a:rPr lang="es-MX" sz="800" dirty="0">
                <a:latin typeface="Avenir Next" panose="020B0503020202020204" pitchFamily="34" charset="0"/>
              </a:rPr>
              <a:t>Asignaciones al Sector Público</a:t>
            </a:r>
          </a:p>
        </p:txBody>
      </p:sp>
      <p:cxnSp>
        <p:nvCxnSpPr>
          <p:cNvPr id="81" name="Conector angular 80">
            <a:extLst>
              <a:ext uri="{FF2B5EF4-FFF2-40B4-BE49-F238E27FC236}">
                <a16:creationId xmlns:a16="http://schemas.microsoft.com/office/drawing/2014/main" xmlns="" id="{8385E2A6-0BCA-2C4E-819E-804CAAD43782}"/>
              </a:ext>
            </a:extLst>
          </p:cNvPr>
          <p:cNvCxnSpPr>
            <a:cxnSpLocks/>
          </p:cNvCxnSpPr>
          <p:nvPr/>
        </p:nvCxnSpPr>
        <p:spPr>
          <a:xfrm rot="5400000">
            <a:off x="4762525" y="4136971"/>
            <a:ext cx="821918" cy="253034"/>
          </a:xfrm>
          <a:prstGeom prst="bentConnector3">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3" name="CuadroTexto 82">
            <a:extLst>
              <a:ext uri="{FF2B5EF4-FFF2-40B4-BE49-F238E27FC236}">
                <a16:creationId xmlns:a16="http://schemas.microsoft.com/office/drawing/2014/main" xmlns="" id="{9D185F8D-2CBC-F740-9ADE-8DC0883C16A2}"/>
              </a:ext>
            </a:extLst>
          </p:cNvPr>
          <p:cNvSpPr txBox="1"/>
          <p:nvPr/>
        </p:nvSpPr>
        <p:spPr>
          <a:xfrm>
            <a:off x="4568599" y="4724111"/>
            <a:ext cx="963726" cy="21544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 </a:t>
            </a:r>
            <a:r>
              <a:rPr lang="es-MX" sz="800" dirty="0" smtClean="0">
                <a:solidFill>
                  <a:srgbClr val="5A3F00"/>
                </a:solidFill>
                <a:latin typeface="Avenir Next" panose="020B0503020202020204" pitchFamily="34" charset="0"/>
              </a:rPr>
              <a:t>1,306,305,715</a:t>
            </a:r>
            <a:endParaRPr lang="es-MX" sz="800" dirty="0">
              <a:solidFill>
                <a:srgbClr val="5A3F00"/>
              </a:solidFill>
              <a:latin typeface="Avenir Next" panose="020B0503020202020204" pitchFamily="34" charset="0"/>
            </a:endParaRPr>
          </a:p>
        </p:txBody>
      </p:sp>
      <p:sp>
        <p:nvSpPr>
          <p:cNvPr id="84" name="CuadroTexto 83">
            <a:extLst>
              <a:ext uri="{FF2B5EF4-FFF2-40B4-BE49-F238E27FC236}">
                <a16:creationId xmlns:a16="http://schemas.microsoft.com/office/drawing/2014/main" xmlns="" id="{C409A6BC-4CD8-5549-A932-403D171D2AEC}"/>
              </a:ext>
            </a:extLst>
          </p:cNvPr>
          <p:cNvSpPr txBox="1"/>
          <p:nvPr/>
        </p:nvSpPr>
        <p:spPr>
          <a:xfrm>
            <a:off x="4528521" y="4896084"/>
            <a:ext cx="1071127" cy="215444"/>
          </a:xfrm>
          <a:prstGeom prst="rect">
            <a:avLst/>
          </a:prstGeom>
          <a:noFill/>
        </p:spPr>
        <p:txBody>
          <a:bodyPr wrap="none" rtlCol="0">
            <a:spAutoFit/>
          </a:bodyPr>
          <a:lstStyle/>
          <a:p>
            <a:pPr algn="ctr"/>
            <a:r>
              <a:rPr lang="es-MX" sz="800" dirty="0">
                <a:latin typeface="Avenir Next" panose="020B0503020202020204" pitchFamily="34" charset="0"/>
              </a:rPr>
              <a:t>Aprovechamientos</a:t>
            </a:r>
          </a:p>
        </p:txBody>
      </p:sp>
      <p:cxnSp>
        <p:nvCxnSpPr>
          <p:cNvPr id="89" name="Conector recto 88">
            <a:extLst>
              <a:ext uri="{FF2B5EF4-FFF2-40B4-BE49-F238E27FC236}">
                <a16:creationId xmlns:a16="http://schemas.microsoft.com/office/drawing/2014/main" xmlns="" id="{4E2770B4-B8C5-6340-B648-74910362CE4E}"/>
              </a:ext>
            </a:extLst>
          </p:cNvPr>
          <p:cNvCxnSpPr>
            <a:stCxn id="13" idx="2"/>
          </p:cNvCxnSpPr>
          <p:nvPr/>
        </p:nvCxnSpPr>
        <p:spPr>
          <a:xfrm flipH="1">
            <a:off x="6005743" y="3853595"/>
            <a:ext cx="2090" cy="285743"/>
          </a:xfrm>
          <a:prstGeom prst="line">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xmlns="" id="{74F161AF-3B37-984F-A4C7-BBFDDA6FAC15}"/>
              </a:ext>
            </a:extLst>
          </p:cNvPr>
          <p:cNvSpPr txBox="1"/>
          <p:nvPr/>
        </p:nvSpPr>
        <p:spPr>
          <a:xfrm>
            <a:off x="5456282" y="4224891"/>
            <a:ext cx="931665"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$6,398,066,678</a:t>
            </a:r>
            <a:endParaRPr lang="es-MX" sz="800" dirty="0">
              <a:solidFill>
                <a:srgbClr val="5A3F00"/>
              </a:solidFill>
              <a:latin typeface="Avenir Next" panose="020B0503020202020204" pitchFamily="34" charset="0"/>
            </a:endParaRPr>
          </a:p>
        </p:txBody>
      </p:sp>
      <p:sp>
        <p:nvSpPr>
          <p:cNvPr id="93" name="CuadroTexto 92">
            <a:extLst>
              <a:ext uri="{FF2B5EF4-FFF2-40B4-BE49-F238E27FC236}">
                <a16:creationId xmlns:a16="http://schemas.microsoft.com/office/drawing/2014/main" xmlns="" id="{933D2B4B-B1B3-4A4E-B275-86CC5D4C827C}"/>
              </a:ext>
            </a:extLst>
          </p:cNvPr>
          <p:cNvSpPr txBox="1"/>
          <p:nvPr/>
        </p:nvSpPr>
        <p:spPr>
          <a:xfrm>
            <a:off x="5599746" y="4378696"/>
            <a:ext cx="671979" cy="215444"/>
          </a:xfrm>
          <a:prstGeom prst="rect">
            <a:avLst/>
          </a:prstGeom>
          <a:noFill/>
        </p:spPr>
        <p:txBody>
          <a:bodyPr wrap="none" rtlCol="0">
            <a:spAutoFit/>
          </a:bodyPr>
          <a:lstStyle/>
          <a:p>
            <a:pPr algn="ctr"/>
            <a:r>
              <a:rPr lang="es-MX" sz="800" dirty="0">
                <a:latin typeface="Avenir Next" panose="020B0503020202020204" pitchFamily="34" charset="0"/>
              </a:rPr>
              <a:t>Impuestos</a:t>
            </a:r>
          </a:p>
        </p:txBody>
      </p:sp>
      <p:cxnSp>
        <p:nvCxnSpPr>
          <p:cNvPr id="94" name="Conector angular 93">
            <a:extLst>
              <a:ext uri="{FF2B5EF4-FFF2-40B4-BE49-F238E27FC236}">
                <a16:creationId xmlns:a16="http://schemas.microsoft.com/office/drawing/2014/main" xmlns="" id="{460A76A3-E9B4-9946-8FE3-CD06AD6BB7CF}"/>
              </a:ext>
            </a:extLst>
          </p:cNvPr>
          <p:cNvCxnSpPr>
            <a:cxnSpLocks/>
          </p:cNvCxnSpPr>
          <p:nvPr/>
        </p:nvCxnSpPr>
        <p:spPr>
          <a:xfrm rot="5400000">
            <a:off x="6011213" y="4221181"/>
            <a:ext cx="781465" cy="125066"/>
          </a:xfrm>
          <a:prstGeom prst="bentConnector3">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97" name="CuadroTexto 96">
            <a:extLst>
              <a:ext uri="{FF2B5EF4-FFF2-40B4-BE49-F238E27FC236}">
                <a16:creationId xmlns:a16="http://schemas.microsoft.com/office/drawing/2014/main" xmlns="" id="{8CB1C1AA-DEB5-5948-B130-9A320092A8AC}"/>
              </a:ext>
            </a:extLst>
          </p:cNvPr>
          <p:cNvSpPr txBox="1"/>
          <p:nvPr/>
        </p:nvSpPr>
        <p:spPr>
          <a:xfrm>
            <a:off x="5907281" y="4713116"/>
            <a:ext cx="906017"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$5,515,197,556</a:t>
            </a:r>
            <a:endParaRPr lang="es-MX" sz="800" dirty="0">
              <a:solidFill>
                <a:srgbClr val="5A3F00"/>
              </a:solidFill>
              <a:latin typeface="Avenir Next" panose="020B0503020202020204" pitchFamily="34" charset="0"/>
            </a:endParaRPr>
          </a:p>
        </p:txBody>
      </p:sp>
      <p:sp>
        <p:nvSpPr>
          <p:cNvPr id="98" name="CuadroTexto 97">
            <a:extLst>
              <a:ext uri="{FF2B5EF4-FFF2-40B4-BE49-F238E27FC236}">
                <a16:creationId xmlns:a16="http://schemas.microsoft.com/office/drawing/2014/main" xmlns="" id="{754740A8-ADC7-964E-AFCD-267ABF4FD97E}"/>
              </a:ext>
            </a:extLst>
          </p:cNvPr>
          <p:cNvSpPr txBox="1"/>
          <p:nvPr/>
        </p:nvSpPr>
        <p:spPr>
          <a:xfrm>
            <a:off x="6035091" y="4866921"/>
            <a:ext cx="635109" cy="215444"/>
          </a:xfrm>
          <a:prstGeom prst="rect">
            <a:avLst/>
          </a:prstGeom>
          <a:noFill/>
        </p:spPr>
        <p:txBody>
          <a:bodyPr wrap="none" rtlCol="0">
            <a:spAutoFit/>
          </a:bodyPr>
          <a:lstStyle/>
          <a:p>
            <a:pPr algn="ctr"/>
            <a:r>
              <a:rPr lang="es-MX" sz="800" dirty="0">
                <a:latin typeface="Avenir Next" panose="020B0503020202020204" pitchFamily="34" charset="0"/>
              </a:rPr>
              <a:t>Derechos</a:t>
            </a:r>
          </a:p>
        </p:txBody>
      </p:sp>
      <p:cxnSp>
        <p:nvCxnSpPr>
          <p:cNvPr id="101" name="Conector angular 100">
            <a:extLst>
              <a:ext uri="{FF2B5EF4-FFF2-40B4-BE49-F238E27FC236}">
                <a16:creationId xmlns:a16="http://schemas.microsoft.com/office/drawing/2014/main" xmlns="" id="{69755181-EBEF-8545-A2FC-B32F3EC5CA40}"/>
              </a:ext>
            </a:extLst>
          </p:cNvPr>
          <p:cNvCxnSpPr>
            <a:cxnSpLocks/>
          </p:cNvCxnSpPr>
          <p:nvPr/>
        </p:nvCxnSpPr>
        <p:spPr>
          <a:xfrm rot="16200000" flipH="1">
            <a:off x="6539667" y="4000274"/>
            <a:ext cx="333000" cy="99872"/>
          </a:xfrm>
          <a:prstGeom prst="bentConnector3">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3" name="CuadroTexto 102">
            <a:extLst>
              <a:ext uri="{FF2B5EF4-FFF2-40B4-BE49-F238E27FC236}">
                <a16:creationId xmlns:a16="http://schemas.microsoft.com/office/drawing/2014/main" xmlns="" id="{63E82E5A-98FB-C341-A95A-5A6209C06661}"/>
              </a:ext>
            </a:extLst>
          </p:cNvPr>
          <p:cNvSpPr txBox="1"/>
          <p:nvPr/>
        </p:nvSpPr>
        <p:spPr>
          <a:xfrm>
            <a:off x="6500778" y="4305198"/>
            <a:ext cx="877163" cy="21544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 </a:t>
            </a:r>
            <a:r>
              <a:rPr lang="es-MX" sz="800" dirty="0" smtClean="0">
                <a:solidFill>
                  <a:srgbClr val="5A3F00"/>
                </a:solidFill>
                <a:latin typeface="Avenir Next" panose="020B0503020202020204" pitchFamily="34" charset="0"/>
              </a:rPr>
              <a:t>816,512,502</a:t>
            </a:r>
            <a:endParaRPr lang="es-MX" sz="800" dirty="0">
              <a:solidFill>
                <a:srgbClr val="5A3F00"/>
              </a:solidFill>
              <a:latin typeface="Avenir Next" panose="020B0503020202020204" pitchFamily="34" charset="0"/>
            </a:endParaRPr>
          </a:p>
        </p:txBody>
      </p:sp>
      <p:sp>
        <p:nvSpPr>
          <p:cNvPr id="104" name="CuadroTexto 103">
            <a:extLst>
              <a:ext uri="{FF2B5EF4-FFF2-40B4-BE49-F238E27FC236}">
                <a16:creationId xmlns:a16="http://schemas.microsoft.com/office/drawing/2014/main" xmlns="" id="{BEB721D2-8C12-9443-B302-2BE443CDF899}"/>
              </a:ext>
            </a:extLst>
          </p:cNvPr>
          <p:cNvSpPr txBox="1"/>
          <p:nvPr/>
        </p:nvSpPr>
        <p:spPr>
          <a:xfrm>
            <a:off x="6616993" y="4459003"/>
            <a:ext cx="671979" cy="215444"/>
          </a:xfrm>
          <a:prstGeom prst="rect">
            <a:avLst/>
          </a:prstGeom>
          <a:noFill/>
        </p:spPr>
        <p:txBody>
          <a:bodyPr wrap="none" rtlCol="0">
            <a:spAutoFit/>
          </a:bodyPr>
          <a:lstStyle/>
          <a:p>
            <a:pPr algn="ctr"/>
            <a:r>
              <a:rPr lang="es-MX" sz="800" dirty="0">
                <a:latin typeface="Avenir Next" panose="020B0503020202020204" pitchFamily="34" charset="0"/>
              </a:rPr>
              <a:t>Productos</a:t>
            </a:r>
          </a:p>
        </p:txBody>
      </p:sp>
      <p:sp>
        <p:nvSpPr>
          <p:cNvPr id="105" name="CuadroTexto 104">
            <a:extLst>
              <a:ext uri="{FF2B5EF4-FFF2-40B4-BE49-F238E27FC236}">
                <a16:creationId xmlns:a16="http://schemas.microsoft.com/office/drawing/2014/main" xmlns="" id="{D787F356-5CD3-3148-B08B-AA685E68633A}"/>
              </a:ext>
            </a:extLst>
          </p:cNvPr>
          <p:cNvSpPr txBox="1"/>
          <p:nvPr/>
        </p:nvSpPr>
        <p:spPr>
          <a:xfrm>
            <a:off x="6619109" y="3887018"/>
            <a:ext cx="478016" cy="215444"/>
          </a:xfrm>
          <a:prstGeom prst="rect">
            <a:avLst/>
          </a:prstGeom>
          <a:noFill/>
        </p:spPr>
        <p:txBody>
          <a:bodyPr wrap="none" rtlCol="0">
            <a:spAutoFit/>
          </a:bodyPr>
          <a:lstStyle/>
          <a:p>
            <a:pPr algn="ctr"/>
            <a:r>
              <a:rPr lang="es-MX" sz="800" dirty="0" smtClean="0">
                <a:solidFill>
                  <a:srgbClr val="5A3F00"/>
                </a:solidFill>
                <a:latin typeface="Avenir Next" panose="020B0503020202020204" pitchFamily="34" charset="0"/>
              </a:rPr>
              <a:t>0.66%</a:t>
            </a:r>
            <a:endParaRPr lang="es-MX" sz="800" dirty="0">
              <a:solidFill>
                <a:srgbClr val="5A3F00"/>
              </a:solidFill>
              <a:latin typeface="Avenir Next" panose="020B0503020202020204" pitchFamily="34" charset="0"/>
            </a:endParaRPr>
          </a:p>
        </p:txBody>
      </p:sp>
      <p:sp>
        <p:nvSpPr>
          <p:cNvPr id="106" name="CuadroTexto 105">
            <a:extLst>
              <a:ext uri="{FF2B5EF4-FFF2-40B4-BE49-F238E27FC236}">
                <a16:creationId xmlns:a16="http://schemas.microsoft.com/office/drawing/2014/main" xmlns="" id="{C35E42AE-1A72-134B-97B3-F216046C435E}"/>
              </a:ext>
            </a:extLst>
          </p:cNvPr>
          <p:cNvSpPr txBox="1"/>
          <p:nvPr/>
        </p:nvSpPr>
        <p:spPr>
          <a:xfrm>
            <a:off x="6216819" y="3178128"/>
            <a:ext cx="511679"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4.47%</a:t>
            </a:r>
            <a:endParaRPr lang="es-MX" sz="900" dirty="0">
              <a:solidFill>
                <a:schemeClr val="bg1"/>
              </a:solidFill>
              <a:latin typeface="Avenir Next" panose="020B0503020202020204" pitchFamily="34" charset="0"/>
            </a:endParaRPr>
          </a:p>
        </p:txBody>
      </p:sp>
      <p:sp>
        <p:nvSpPr>
          <p:cNvPr id="112" name="Rectángulo 111">
            <a:extLst>
              <a:ext uri="{FF2B5EF4-FFF2-40B4-BE49-F238E27FC236}">
                <a16:creationId xmlns:a16="http://schemas.microsoft.com/office/drawing/2014/main" xmlns="" id="{DF39E2EE-3FD3-C449-8A66-07ECA90DB9CD}"/>
              </a:ext>
            </a:extLst>
          </p:cNvPr>
          <p:cNvSpPr/>
          <p:nvPr/>
        </p:nvSpPr>
        <p:spPr>
          <a:xfrm>
            <a:off x="4466966" y="5880652"/>
            <a:ext cx="3008606" cy="969281"/>
          </a:xfrm>
          <a:prstGeom prst="rect">
            <a:avLst/>
          </a:pr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13" name="CuadroTexto 112">
            <a:extLst>
              <a:ext uri="{FF2B5EF4-FFF2-40B4-BE49-F238E27FC236}">
                <a16:creationId xmlns:a16="http://schemas.microsoft.com/office/drawing/2014/main" xmlns="" id="{F3FCEE69-64AF-0746-8D36-F0510A2295BA}"/>
              </a:ext>
            </a:extLst>
          </p:cNvPr>
          <p:cNvSpPr txBox="1"/>
          <p:nvPr/>
        </p:nvSpPr>
        <p:spPr>
          <a:xfrm>
            <a:off x="5484727" y="6015487"/>
            <a:ext cx="1990845" cy="861774"/>
          </a:xfrm>
          <a:prstGeom prst="rect">
            <a:avLst/>
          </a:prstGeom>
          <a:noFill/>
        </p:spPr>
        <p:txBody>
          <a:bodyPr wrap="square" rtlCol="0">
            <a:spAutoFit/>
          </a:bodyPr>
          <a:lstStyle/>
          <a:p>
            <a:pPr algn="just"/>
            <a:r>
              <a:rPr lang="es-MX" sz="1000" dirty="0">
                <a:latin typeface="Avenir Next" panose="020B0503020202020204" pitchFamily="34" charset="0"/>
              </a:rPr>
              <a:t>Si los </a:t>
            </a:r>
            <a:r>
              <a:rPr lang="es-MX" sz="1000" dirty="0" smtClean="0">
                <a:latin typeface="Avenir Next" panose="020B0503020202020204" pitchFamily="34" charset="0"/>
              </a:rPr>
              <a:t>123 </a:t>
            </a:r>
            <a:r>
              <a:rPr lang="es-MX" sz="1000" dirty="0">
                <a:latin typeface="Avenir Next" panose="020B0503020202020204" pitchFamily="34" charset="0"/>
              </a:rPr>
              <a:t>mil </a:t>
            </a:r>
            <a:r>
              <a:rPr lang="es-MX" sz="1000" dirty="0" smtClean="0">
                <a:latin typeface="Avenir Next" panose="020B0503020202020204" pitchFamily="34" charset="0"/>
              </a:rPr>
              <a:t>500 </a:t>
            </a:r>
            <a:r>
              <a:rPr lang="es-MX" sz="1000" dirty="0">
                <a:latin typeface="Avenir Next" panose="020B0503020202020204" pitchFamily="34" charset="0"/>
              </a:rPr>
              <a:t>millones </a:t>
            </a:r>
            <a:r>
              <a:rPr lang="es-MX" sz="1000" dirty="0" smtClean="0">
                <a:latin typeface="Avenir Next" panose="020B0503020202020204" pitchFamily="34" charset="0"/>
              </a:rPr>
              <a:t>573 mil 090 pesos </a:t>
            </a:r>
            <a:r>
              <a:rPr lang="es-MX" sz="1000" dirty="0">
                <a:latin typeface="Avenir Next" panose="020B0503020202020204" pitchFamily="34" charset="0"/>
              </a:rPr>
              <a:t>fueran igual a 100 pesos tendríamos como ingresos por los distintos conceptos lo siguiente:</a:t>
            </a:r>
          </a:p>
        </p:txBody>
      </p:sp>
      <p:cxnSp>
        <p:nvCxnSpPr>
          <p:cNvPr id="115" name="Conector recto 114">
            <a:extLst>
              <a:ext uri="{FF2B5EF4-FFF2-40B4-BE49-F238E27FC236}">
                <a16:creationId xmlns:a16="http://schemas.microsoft.com/office/drawing/2014/main" xmlns="" id="{5BDF24F0-9E42-624C-8C4C-E28700FDA544}"/>
              </a:ext>
            </a:extLst>
          </p:cNvPr>
          <p:cNvCxnSpPr/>
          <p:nvPr/>
        </p:nvCxnSpPr>
        <p:spPr>
          <a:xfrm>
            <a:off x="5441548" y="5965088"/>
            <a:ext cx="0" cy="8098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CuadroTexto 115">
            <a:extLst>
              <a:ext uri="{FF2B5EF4-FFF2-40B4-BE49-F238E27FC236}">
                <a16:creationId xmlns:a16="http://schemas.microsoft.com/office/drawing/2014/main" xmlns="" id="{C9D9DA07-0992-B047-B51B-47AF1F757E61}"/>
              </a:ext>
            </a:extLst>
          </p:cNvPr>
          <p:cNvSpPr txBox="1"/>
          <p:nvPr/>
        </p:nvSpPr>
        <p:spPr>
          <a:xfrm>
            <a:off x="4426246" y="6070184"/>
            <a:ext cx="821059" cy="523220"/>
          </a:xfrm>
          <a:prstGeom prst="rect">
            <a:avLst/>
          </a:prstGeom>
          <a:noFill/>
        </p:spPr>
        <p:txBody>
          <a:bodyPr wrap="none" rtlCol="0">
            <a:spAutoFit/>
          </a:bodyPr>
          <a:lstStyle/>
          <a:p>
            <a:r>
              <a:rPr lang="es-MX" sz="1400" b="1" dirty="0">
                <a:solidFill>
                  <a:schemeClr val="bg1"/>
                </a:solidFill>
                <a:latin typeface="Avenir Next" panose="020B0503020202020204" pitchFamily="34" charset="0"/>
              </a:rPr>
              <a:t>En otras </a:t>
            </a:r>
          </a:p>
          <a:p>
            <a:r>
              <a:rPr lang="es-MX" sz="1400" b="1" dirty="0">
                <a:solidFill>
                  <a:schemeClr val="bg1"/>
                </a:solidFill>
                <a:latin typeface="Avenir Next" panose="020B0503020202020204" pitchFamily="34" charset="0"/>
              </a:rPr>
              <a:t>palabras...</a:t>
            </a:r>
          </a:p>
        </p:txBody>
      </p:sp>
      <p:pic>
        <p:nvPicPr>
          <p:cNvPr id="117" name="Imagen 116">
            <a:extLst>
              <a:ext uri="{FF2B5EF4-FFF2-40B4-BE49-F238E27FC236}">
                <a16:creationId xmlns:a16="http://schemas.microsoft.com/office/drawing/2014/main" xmlns="" id="{BB416D85-F044-6946-9E5F-4535AECD61CC}"/>
              </a:ext>
            </a:extLst>
          </p:cNvPr>
          <p:cNvPicPr>
            <a:picLocks noChangeAspect="1"/>
          </p:cNvPicPr>
          <p:nvPr/>
        </p:nvPicPr>
        <p:blipFill>
          <a:blip r:embed="rId5"/>
          <a:stretch>
            <a:fillRect/>
          </a:stretch>
        </p:blipFill>
        <p:spPr>
          <a:xfrm flipH="1">
            <a:off x="4170246" y="6306511"/>
            <a:ext cx="139700" cy="127000"/>
          </a:xfrm>
          <a:prstGeom prst="rect">
            <a:avLst/>
          </a:prstGeom>
        </p:spPr>
      </p:pic>
      <p:sp>
        <p:nvSpPr>
          <p:cNvPr id="147" name="Redondear rectángulo de una esquina 146">
            <a:extLst>
              <a:ext uri="{FF2B5EF4-FFF2-40B4-BE49-F238E27FC236}">
                <a16:creationId xmlns:a16="http://schemas.microsoft.com/office/drawing/2014/main" xmlns="" id="{CE98DBB2-15E9-924D-AA3B-6D697B54DDBA}"/>
              </a:ext>
            </a:extLst>
          </p:cNvPr>
          <p:cNvSpPr/>
          <p:nvPr/>
        </p:nvSpPr>
        <p:spPr>
          <a:xfrm>
            <a:off x="436515" y="8920440"/>
            <a:ext cx="7132634" cy="609600"/>
          </a:xfrm>
          <a:prstGeom prst="round1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8" name="CuadroTexto 147">
            <a:extLst>
              <a:ext uri="{FF2B5EF4-FFF2-40B4-BE49-F238E27FC236}">
                <a16:creationId xmlns:a16="http://schemas.microsoft.com/office/drawing/2014/main" xmlns="" id="{DE5F6CE8-E51D-A442-A3A9-8864EF02D0F2}"/>
              </a:ext>
            </a:extLst>
          </p:cNvPr>
          <p:cNvSpPr txBox="1"/>
          <p:nvPr/>
        </p:nvSpPr>
        <p:spPr>
          <a:xfrm>
            <a:off x="2039576" y="9017225"/>
            <a:ext cx="5637442" cy="430887"/>
          </a:xfrm>
          <a:prstGeom prst="rect">
            <a:avLst/>
          </a:prstGeom>
          <a:noFill/>
        </p:spPr>
        <p:txBody>
          <a:bodyPr wrap="square" rtlCol="0">
            <a:spAutoFit/>
          </a:bodyPr>
          <a:lstStyle/>
          <a:p>
            <a:r>
              <a:rPr lang="es-MX" sz="1100" dirty="0">
                <a:solidFill>
                  <a:schemeClr val="bg1"/>
                </a:solidFill>
                <a:latin typeface="Avenir Next" panose="020B0503020202020204" pitchFamily="34" charset="0"/>
              </a:rPr>
              <a:t>Si un miembro de tu familia aporta casi tres cuartas partes del dinero que se tiene para gastar, a esto corresponden los Ingresos F</a:t>
            </a:r>
            <a:r>
              <a:rPr lang="es-MX" sz="1100" dirty="0" smtClean="0">
                <a:solidFill>
                  <a:schemeClr val="bg1"/>
                </a:solidFill>
                <a:latin typeface="Avenir Next" panose="020B0503020202020204" pitchFamily="34" charset="0"/>
              </a:rPr>
              <a:t>ederales</a:t>
            </a:r>
            <a:r>
              <a:rPr lang="es-MX" sz="1100" dirty="0">
                <a:solidFill>
                  <a:schemeClr val="bg1"/>
                </a:solidFill>
                <a:latin typeface="Avenir Next" panose="020B0503020202020204" pitchFamily="34" charset="0"/>
              </a:rPr>
              <a:t>.</a:t>
            </a:r>
          </a:p>
        </p:txBody>
      </p:sp>
      <p:sp>
        <p:nvSpPr>
          <p:cNvPr id="149" name="CuadroTexto 148">
            <a:extLst>
              <a:ext uri="{FF2B5EF4-FFF2-40B4-BE49-F238E27FC236}">
                <a16:creationId xmlns:a16="http://schemas.microsoft.com/office/drawing/2014/main" xmlns="" id="{1EFEC56F-3BC1-3647-882A-F66D1A859DB4}"/>
              </a:ext>
            </a:extLst>
          </p:cNvPr>
          <p:cNvSpPr txBox="1"/>
          <p:nvPr/>
        </p:nvSpPr>
        <p:spPr>
          <a:xfrm>
            <a:off x="482440" y="8958760"/>
            <a:ext cx="1406154" cy="523220"/>
          </a:xfrm>
          <a:prstGeom prst="rect">
            <a:avLst/>
          </a:prstGeom>
          <a:noFill/>
        </p:spPr>
        <p:txBody>
          <a:bodyPr wrap="none" rtlCol="0">
            <a:spAutoFit/>
          </a:bodyPr>
          <a:lstStyle/>
          <a:p>
            <a:r>
              <a:rPr lang="es-MX" sz="1400" b="1" dirty="0">
                <a:solidFill>
                  <a:schemeClr val="bg1"/>
                </a:solidFill>
                <a:latin typeface="Avenir Next" panose="020B0503020202020204" pitchFamily="34" charset="0"/>
              </a:rPr>
              <a:t>FINANZAS EN</a:t>
            </a:r>
          </a:p>
          <a:p>
            <a:r>
              <a:rPr lang="es-MX" sz="1400" b="1" dirty="0">
                <a:solidFill>
                  <a:schemeClr val="bg1"/>
                </a:solidFill>
                <a:latin typeface="Avenir Next" panose="020B0503020202020204" pitchFamily="34" charset="0"/>
              </a:rPr>
              <a:t>CASA:</a:t>
            </a:r>
          </a:p>
        </p:txBody>
      </p:sp>
      <p:cxnSp>
        <p:nvCxnSpPr>
          <p:cNvPr id="150" name="Conector recto 149">
            <a:extLst>
              <a:ext uri="{FF2B5EF4-FFF2-40B4-BE49-F238E27FC236}">
                <a16:creationId xmlns:a16="http://schemas.microsoft.com/office/drawing/2014/main" xmlns="" id="{72505C5A-C6CF-AB40-8120-9B46001C124C}"/>
              </a:ext>
            </a:extLst>
          </p:cNvPr>
          <p:cNvCxnSpPr/>
          <p:nvPr/>
        </p:nvCxnSpPr>
        <p:spPr>
          <a:xfrm>
            <a:off x="1964908" y="8864815"/>
            <a:ext cx="0" cy="8098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CuadroTexto 150">
            <a:extLst>
              <a:ext uri="{FF2B5EF4-FFF2-40B4-BE49-F238E27FC236}">
                <a16:creationId xmlns:a16="http://schemas.microsoft.com/office/drawing/2014/main" xmlns="" id="{4660E9CF-CD2B-9147-BD60-59FB73689809}"/>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10</a:t>
            </a:r>
          </a:p>
        </p:txBody>
      </p:sp>
      <p:sp>
        <p:nvSpPr>
          <p:cNvPr id="82" name="CuadroTexto 81">
            <a:extLst>
              <a:ext uri="{FF2B5EF4-FFF2-40B4-BE49-F238E27FC236}">
                <a16:creationId xmlns:a16="http://schemas.microsoft.com/office/drawing/2014/main" xmlns="" id="{AED6D0A3-6E8A-9D4C-9093-F8BAF16B5A60}"/>
              </a:ext>
            </a:extLst>
          </p:cNvPr>
          <p:cNvSpPr txBox="1"/>
          <p:nvPr/>
        </p:nvSpPr>
        <p:spPr>
          <a:xfrm>
            <a:off x="30342" y="279879"/>
            <a:ext cx="7774723" cy="523220"/>
          </a:xfrm>
          <a:prstGeom prst="rect">
            <a:avLst/>
          </a:prstGeom>
          <a:noFill/>
        </p:spPr>
        <p:txBody>
          <a:bodyPr wrap="square" rtlCol="0">
            <a:spAutoFit/>
          </a:bodyPr>
          <a:lstStyle/>
          <a:p>
            <a:pPr algn="ctr"/>
            <a:r>
              <a:rPr lang="es-MX" sz="2800" dirty="0" smtClean="0">
                <a:solidFill>
                  <a:srgbClr val="5A3F00"/>
                </a:solidFill>
                <a:latin typeface="Avenir Next Medium" panose="020B0503020202020204" pitchFamily="34" charset="0"/>
              </a:rPr>
              <a:t>¿De dónde obtiene el Gobierno del Estado de Jalisco sus Ingresos?</a:t>
            </a:r>
            <a:endParaRPr lang="es-MX" sz="2800" dirty="0">
              <a:solidFill>
                <a:srgbClr val="5A3F00"/>
              </a:solidFill>
              <a:latin typeface="Avenir Next Medium" panose="020B0503020202020204" pitchFamily="34" charset="0"/>
            </a:endParaRPr>
          </a:p>
        </p:txBody>
      </p:sp>
      <p:sp>
        <p:nvSpPr>
          <p:cNvPr id="248" name="Rectángulo 247">
            <a:extLst>
              <a:ext uri="{FF2B5EF4-FFF2-40B4-BE49-F238E27FC236}">
                <a16:creationId xmlns="" xmlns:a16="http://schemas.microsoft.com/office/drawing/2014/main" id="{890DD1A7-18A2-F94F-8BE2-6FD9B7DB666B}"/>
              </a:ext>
            </a:extLst>
          </p:cNvPr>
          <p:cNvSpPr/>
          <p:nvPr/>
        </p:nvSpPr>
        <p:spPr>
          <a:xfrm>
            <a:off x="422728" y="6843171"/>
            <a:ext cx="3380716" cy="301191"/>
          </a:xfrm>
          <a:prstGeom prst="rect">
            <a:avLst/>
          </a:prstGeom>
          <a:solidFill>
            <a:srgbClr val="D4E5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1" name="Rectángulo 250">
            <a:extLst>
              <a:ext uri="{FF2B5EF4-FFF2-40B4-BE49-F238E27FC236}">
                <a16:creationId xmlns="" xmlns:a16="http://schemas.microsoft.com/office/drawing/2014/main" id="{84C66ECC-9625-0C42-905B-00641347A5C0}"/>
              </a:ext>
            </a:extLst>
          </p:cNvPr>
          <p:cNvSpPr/>
          <p:nvPr/>
        </p:nvSpPr>
        <p:spPr>
          <a:xfrm>
            <a:off x="419030" y="5652936"/>
            <a:ext cx="3380716" cy="301191"/>
          </a:xfrm>
          <a:prstGeom prst="rect">
            <a:avLst/>
          </a:prstGeom>
          <a:solidFill>
            <a:srgbClr val="A8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2" name="CuadroTexto 251">
            <a:extLst>
              <a:ext uri="{FF2B5EF4-FFF2-40B4-BE49-F238E27FC236}">
                <a16:creationId xmlns="" xmlns:a16="http://schemas.microsoft.com/office/drawing/2014/main" id="{5EEF2E08-4FDC-2B4E-BBA7-6E017B2DE38A}"/>
              </a:ext>
            </a:extLst>
          </p:cNvPr>
          <p:cNvSpPr txBox="1"/>
          <p:nvPr/>
        </p:nvSpPr>
        <p:spPr>
          <a:xfrm>
            <a:off x="312420" y="5671078"/>
            <a:ext cx="2649767" cy="230832"/>
          </a:xfrm>
          <a:prstGeom prst="rect">
            <a:avLst/>
          </a:prstGeom>
          <a:noFill/>
        </p:spPr>
        <p:txBody>
          <a:bodyPr wrap="square" rtlCol="0">
            <a:spAutoFit/>
          </a:bodyPr>
          <a:lstStyle/>
          <a:p>
            <a:pPr algn="ctr"/>
            <a:r>
              <a:rPr lang="es-MX" sz="900" b="1" spc="300" dirty="0" smtClean="0">
                <a:solidFill>
                  <a:schemeClr val="bg1"/>
                </a:solidFill>
                <a:latin typeface="Avenir Next Demi Bold" panose="020B0503020202020204" pitchFamily="34" charset="0"/>
              </a:rPr>
              <a:t>ORIGEN DE LOS INGRESOS</a:t>
            </a:r>
            <a:endParaRPr lang="es-MX" sz="1100" b="1" spc="300" dirty="0">
              <a:solidFill>
                <a:schemeClr val="bg1"/>
              </a:solidFill>
              <a:latin typeface="Avenir Next Demi Bold" panose="020B0503020202020204" pitchFamily="34" charset="0"/>
            </a:endParaRPr>
          </a:p>
        </p:txBody>
      </p:sp>
      <p:sp>
        <p:nvSpPr>
          <p:cNvPr id="253" name="Rectángulo 252">
            <a:extLst>
              <a:ext uri="{FF2B5EF4-FFF2-40B4-BE49-F238E27FC236}">
                <a16:creationId xmlns="" xmlns:a16="http://schemas.microsoft.com/office/drawing/2014/main" id="{288B9F6C-67FB-1C42-8BB7-77C8B3340397}"/>
              </a:ext>
            </a:extLst>
          </p:cNvPr>
          <p:cNvSpPr/>
          <p:nvPr/>
        </p:nvSpPr>
        <p:spPr>
          <a:xfrm>
            <a:off x="422733" y="7518450"/>
            <a:ext cx="3380716" cy="541551"/>
          </a:xfrm>
          <a:prstGeom prst="rect">
            <a:avLst/>
          </a:prstGeom>
          <a:solidFill>
            <a:srgbClr val="D4E5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4" name="Rectángulo 253">
            <a:extLst>
              <a:ext uri="{FF2B5EF4-FFF2-40B4-BE49-F238E27FC236}">
                <a16:creationId xmlns="" xmlns:a16="http://schemas.microsoft.com/office/drawing/2014/main" id="{813F033E-C4AC-0F47-88B1-6231CC31D52B}"/>
              </a:ext>
            </a:extLst>
          </p:cNvPr>
          <p:cNvSpPr/>
          <p:nvPr/>
        </p:nvSpPr>
        <p:spPr>
          <a:xfrm>
            <a:off x="422737" y="7144607"/>
            <a:ext cx="3380716" cy="372464"/>
          </a:xfrm>
          <a:prstGeom prst="rect">
            <a:avLst/>
          </a:prstGeom>
          <a:solidFill>
            <a:srgbClr val="85A3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6" name="Rectángulo 255">
            <a:extLst>
              <a:ext uri="{FF2B5EF4-FFF2-40B4-BE49-F238E27FC236}">
                <a16:creationId xmlns="" xmlns:a16="http://schemas.microsoft.com/office/drawing/2014/main" id="{1AD5436C-7906-644F-A83D-A1279C2DF3CB}"/>
              </a:ext>
            </a:extLst>
          </p:cNvPr>
          <p:cNvSpPr/>
          <p:nvPr/>
        </p:nvSpPr>
        <p:spPr>
          <a:xfrm>
            <a:off x="423639" y="5941666"/>
            <a:ext cx="3380716" cy="301191"/>
          </a:xfrm>
          <a:prstGeom prst="rect">
            <a:avLst/>
          </a:prstGeom>
          <a:solidFill>
            <a:srgbClr val="85A3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7" name="Rectángulo 256">
            <a:extLst>
              <a:ext uri="{FF2B5EF4-FFF2-40B4-BE49-F238E27FC236}">
                <a16:creationId xmlns="" xmlns:a16="http://schemas.microsoft.com/office/drawing/2014/main" id="{F759EF5A-D73E-984E-8E29-36B7C2B7FEB2}"/>
              </a:ext>
            </a:extLst>
          </p:cNvPr>
          <p:cNvSpPr/>
          <p:nvPr/>
        </p:nvSpPr>
        <p:spPr>
          <a:xfrm>
            <a:off x="423638" y="6243676"/>
            <a:ext cx="3380716" cy="301191"/>
          </a:xfrm>
          <a:prstGeom prst="rect">
            <a:avLst/>
          </a:prstGeom>
          <a:solidFill>
            <a:srgbClr val="D4E5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8" name="CuadroTexto 257">
            <a:extLst>
              <a:ext uri="{FF2B5EF4-FFF2-40B4-BE49-F238E27FC236}">
                <a16:creationId xmlns="" xmlns:a16="http://schemas.microsoft.com/office/drawing/2014/main" id="{5276E879-68FA-A147-916C-FC5288FA8141}"/>
              </a:ext>
            </a:extLst>
          </p:cNvPr>
          <p:cNvSpPr txBox="1"/>
          <p:nvPr/>
        </p:nvSpPr>
        <p:spPr>
          <a:xfrm>
            <a:off x="421794" y="7527779"/>
            <a:ext cx="2368675" cy="507831"/>
          </a:xfrm>
          <a:prstGeom prst="rect">
            <a:avLst/>
          </a:prstGeom>
          <a:noFill/>
        </p:spPr>
        <p:txBody>
          <a:bodyPr wrap="square" rtlCol="0">
            <a:spAutoFit/>
          </a:bodyPr>
          <a:lstStyle/>
          <a:p>
            <a:r>
              <a:rPr lang="es-MX" sz="900" dirty="0" smtClean="0">
                <a:latin typeface="Avenir Next" panose="020B0503020202020204" pitchFamily="34" charset="0"/>
              </a:rPr>
              <a:t>Participaciones, Aportaciones, Convenios, Incentivos Derivados de la Colaboración Fiscal y Fondos Distintos de Aportaciones</a:t>
            </a:r>
            <a:endParaRPr lang="es-MX" sz="900" dirty="0">
              <a:latin typeface="Avenir Next" panose="020B0503020202020204" pitchFamily="34" charset="0"/>
            </a:endParaRPr>
          </a:p>
        </p:txBody>
      </p:sp>
      <p:sp>
        <p:nvSpPr>
          <p:cNvPr id="259" name="CuadroTexto 258">
            <a:extLst>
              <a:ext uri="{FF2B5EF4-FFF2-40B4-BE49-F238E27FC236}">
                <a16:creationId xmlns="" xmlns:a16="http://schemas.microsoft.com/office/drawing/2014/main" id="{A08B3712-DD12-9F4B-89AF-8270FEAB472B}"/>
              </a:ext>
            </a:extLst>
          </p:cNvPr>
          <p:cNvSpPr txBox="1"/>
          <p:nvPr/>
        </p:nvSpPr>
        <p:spPr>
          <a:xfrm>
            <a:off x="421799" y="7134514"/>
            <a:ext cx="2352800" cy="369332"/>
          </a:xfrm>
          <a:prstGeom prst="rect">
            <a:avLst/>
          </a:prstGeom>
          <a:noFill/>
        </p:spPr>
        <p:txBody>
          <a:bodyPr wrap="square" rtlCol="0">
            <a:spAutoFit/>
          </a:bodyPr>
          <a:lstStyle/>
          <a:p>
            <a:r>
              <a:rPr lang="es-MX" sz="900" dirty="0" smtClean="0">
                <a:latin typeface="Avenir Next" panose="020B0503020202020204" pitchFamily="34" charset="0"/>
              </a:rPr>
              <a:t>Transferencias, Asignaciones, Subsidios y Subvenciones, y Pensiones y Jubilaciones</a:t>
            </a:r>
            <a:endParaRPr lang="es-MX" sz="900" dirty="0">
              <a:latin typeface="Avenir Next" panose="020B0503020202020204" pitchFamily="34" charset="0"/>
            </a:endParaRPr>
          </a:p>
        </p:txBody>
      </p:sp>
      <p:sp>
        <p:nvSpPr>
          <p:cNvPr id="261" name="CuadroTexto 260">
            <a:extLst>
              <a:ext uri="{FF2B5EF4-FFF2-40B4-BE49-F238E27FC236}">
                <a16:creationId xmlns="" xmlns:a16="http://schemas.microsoft.com/office/drawing/2014/main" id="{A692EF72-3A7F-894C-B8E2-3B936D018E1E}"/>
              </a:ext>
            </a:extLst>
          </p:cNvPr>
          <p:cNvSpPr txBox="1"/>
          <p:nvPr/>
        </p:nvSpPr>
        <p:spPr>
          <a:xfrm>
            <a:off x="432200" y="5977271"/>
            <a:ext cx="795411" cy="246221"/>
          </a:xfrm>
          <a:prstGeom prst="rect">
            <a:avLst/>
          </a:prstGeom>
          <a:noFill/>
        </p:spPr>
        <p:txBody>
          <a:bodyPr wrap="none" rtlCol="0">
            <a:spAutoFit/>
          </a:bodyPr>
          <a:lstStyle/>
          <a:p>
            <a:r>
              <a:rPr lang="es-MX" sz="1000" dirty="0">
                <a:latin typeface="Avenir Next" panose="020B0503020202020204" pitchFamily="34" charset="0"/>
              </a:rPr>
              <a:t>Impuestos</a:t>
            </a:r>
          </a:p>
        </p:txBody>
      </p:sp>
      <p:sp>
        <p:nvSpPr>
          <p:cNvPr id="262" name="CuadroTexto 261">
            <a:extLst>
              <a:ext uri="{FF2B5EF4-FFF2-40B4-BE49-F238E27FC236}">
                <a16:creationId xmlns="" xmlns:a16="http://schemas.microsoft.com/office/drawing/2014/main" id="{06E680FA-C76A-0F4C-8FDC-6FB2E25BA078}"/>
              </a:ext>
            </a:extLst>
          </p:cNvPr>
          <p:cNvSpPr txBox="1"/>
          <p:nvPr/>
        </p:nvSpPr>
        <p:spPr>
          <a:xfrm>
            <a:off x="432199" y="6279438"/>
            <a:ext cx="752129" cy="246221"/>
          </a:xfrm>
          <a:prstGeom prst="rect">
            <a:avLst/>
          </a:prstGeom>
          <a:noFill/>
        </p:spPr>
        <p:txBody>
          <a:bodyPr wrap="none" rtlCol="0">
            <a:spAutoFit/>
          </a:bodyPr>
          <a:lstStyle/>
          <a:p>
            <a:r>
              <a:rPr lang="es-MX" sz="1000" dirty="0">
                <a:latin typeface="Avenir Next" panose="020B0503020202020204" pitchFamily="34" charset="0"/>
              </a:rPr>
              <a:t>Derechos</a:t>
            </a:r>
          </a:p>
        </p:txBody>
      </p:sp>
      <p:sp>
        <p:nvSpPr>
          <p:cNvPr id="263" name="Rectángulo 262">
            <a:extLst>
              <a:ext uri="{FF2B5EF4-FFF2-40B4-BE49-F238E27FC236}">
                <a16:creationId xmlns="" xmlns:a16="http://schemas.microsoft.com/office/drawing/2014/main" id="{A0D5D3FB-F7D9-324E-A2B0-9596D90DB67F}"/>
              </a:ext>
            </a:extLst>
          </p:cNvPr>
          <p:cNvSpPr/>
          <p:nvPr/>
        </p:nvSpPr>
        <p:spPr>
          <a:xfrm>
            <a:off x="422732" y="6548742"/>
            <a:ext cx="3380716" cy="301191"/>
          </a:xfrm>
          <a:prstGeom prst="rect">
            <a:avLst/>
          </a:prstGeom>
          <a:solidFill>
            <a:srgbClr val="85A3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4" name="CuadroTexto 263">
            <a:extLst>
              <a:ext uri="{FF2B5EF4-FFF2-40B4-BE49-F238E27FC236}">
                <a16:creationId xmlns="" xmlns:a16="http://schemas.microsoft.com/office/drawing/2014/main" id="{4F70BA30-14A7-EB4B-9C74-B01ECF4C75C3}"/>
              </a:ext>
            </a:extLst>
          </p:cNvPr>
          <p:cNvSpPr txBox="1"/>
          <p:nvPr/>
        </p:nvSpPr>
        <p:spPr>
          <a:xfrm>
            <a:off x="438383" y="6587687"/>
            <a:ext cx="779381" cy="246221"/>
          </a:xfrm>
          <a:prstGeom prst="rect">
            <a:avLst/>
          </a:prstGeom>
          <a:noFill/>
        </p:spPr>
        <p:txBody>
          <a:bodyPr wrap="none" rtlCol="0">
            <a:spAutoFit/>
          </a:bodyPr>
          <a:lstStyle/>
          <a:p>
            <a:r>
              <a:rPr lang="es-MX" sz="1000" dirty="0">
                <a:latin typeface="Avenir Next" panose="020B0503020202020204" pitchFamily="34" charset="0"/>
              </a:rPr>
              <a:t>Productos</a:t>
            </a:r>
          </a:p>
        </p:txBody>
      </p:sp>
      <p:sp>
        <p:nvSpPr>
          <p:cNvPr id="265" name="Rectángulo 264">
            <a:extLst>
              <a:ext uri="{FF2B5EF4-FFF2-40B4-BE49-F238E27FC236}">
                <a16:creationId xmlns="" xmlns:a16="http://schemas.microsoft.com/office/drawing/2014/main" id="{8CE7B625-FAE0-9A4C-B463-5391C87BF726}"/>
              </a:ext>
            </a:extLst>
          </p:cNvPr>
          <p:cNvSpPr/>
          <p:nvPr/>
        </p:nvSpPr>
        <p:spPr>
          <a:xfrm>
            <a:off x="423635" y="8076895"/>
            <a:ext cx="3380716" cy="301191"/>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a:p>
        </p:txBody>
      </p:sp>
      <p:sp>
        <p:nvSpPr>
          <p:cNvPr id="266" name="CuadroTexto 265">
            <a:extLst>
              <a:ext uri="{FF2B5EF4-FFF2-40B4-BE49-F238E27FC236}">
                <a16:creationId xmlns="" xmlns:a16="http://schemas.microsoft.com/office/drawing/2014/main" id="{6D4D3089-5D0B-584C-B6AA-C871709B6BB3}"/>
              </a:ext>
            </a:extLst>
          </p:cNvPr>
          <p:cNvSpPr txBox="1"/>
          <p:nvPr/>
        </p:nvSpPr>
        <p:spPr>
          <a:xfrm>
            <a:off x="441092" y="8100950"/>
            <a:ext cx="596638" cy="246221"/>
          </a:xfrm>
          <a:prstGeom prst="rect">
            <a:avLst/>
          </a:prstGeom>
          <a:noFill/>
        </p:spPr>
        <p:txBody>
          <a:bodyPr wrap="none" rtlCol="0">
            <a:spAutoFit/>
          </a:bodyPr>
          <a:lstStyle/>
          <a:p>
            <a:r>
              <a:rPr lang="es-MX" sz="1000" b="1" dirty="0">
                <a:latin typeface="Avenir Next" panose="020B0503020202020204" pitchFamily="34" charset="0"/>
              </a:rPr>
              <a:t>TOTAL</a:t>
            </a:r>
          </a:p>
        </p:txBody>
      </p:sp>
      <p:sp>
        <p:nvSpPr>
          <p:cNvPr id="267" name="CuadroTexto 266">
            <a:extLst>
              <a:ext uri="{FF2B5EF4-FFF2-40B4-BE49-F238E27FC236}">
                <a16:creationId xmlns="" xmlns:a16="http://schemas.microsoft.com/office/drawing/2014/main" id="{559B7D11-8B53-7444-9145-73CA9C9A10CD}"/>
              </a:ext>
            </a:extLst>
          </p:cNvPr>
          <p:cNvSpPr txBox="1"/>
          <p:nvPr/>
        </p:nvSpPr>
        <p:spPr>
          <a:xfrm>
            <a:off x="2798602" y="5670504"/>
            <a:ext cx="1056417" cy="230832"/>
          </a:xfrm>
          <a:prstGeom prst="rect">
            <a:avLst/>
          </a:prstGeom>
          <a:noFill/>
        </p:spPr>
        <p:txBody>
          <a:bodyPr wrap="square" rtlCol="0">
            <a:spAutoFit/>
          </a:bodyPr>
          <a:lstStyle/>
          <a:p>
            <a:pPr algn="ctr"/>
            <a:r>
              <a:rPr lang="es-MX" sz="900" b="1" spc="300" dirty="0" smtClean="0">
                <a:solidFill>
                  <a:schemeClr val="bg1"/>
                </a:solidFill>
                <a:latin typeface="Avenir Next Demi Bold" panose="020B0503020202020204" pitchFamily="34" charset="0"/>
              </a:rPr>
              <a:t>IMPORTE</a:t>
            </a:r>
            <a:endParaRPr lang="es-MX" sz="900" b="1" spc="300" dirty="0">
              <a:solidFill>
                <a:schemeClr val="bg1"/>
              </a:solidFill>
              <a:latin typeface="Avenir Next Demi Bold" panose="020B0503020202020204" pitchFamily="34" charset="0"/>
            </a:endParaRPr>
          </a:p>
        </p:txBody>
      </p:sp>
      <p:cxnSp>
        <p:nvCxnSpPr>
          <p:cNvPr id="268" name="Conector recto 267">
            <a:extLst>
              <a:ext uri="{FF2B5EF4-FFF2-40B4-BE49-F238E27FC236}">
                <a16:creationId xmlns="" xmlns:a16="http://schemas.microsoft.com/office/drawing/2014/main" id="{D6423944-7304-3444-BBE8-D7FA37B91389}"/>
              </a:ext>
            </a:extLst>
          </p:cNvPr>
          <p:cNvCxnSpPr>
            <a:cxnSpLocks/>
          </p:cNvCxnSpPr>
          <p:nvPr/>
        </p:nvCxnSpPr>
        <p:spPr>
          <a:xfrm>
            <a:off x="2809787" y="4860460"/>
            <a:ext cx="0" cy="39950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9" name="CuadroTexto 268">
            <a:extLst>
              <a:ext uri="{FF2B5EF4-FFF2-40B4-BE49-F238E27FC236}">
                <a16:creationId xmlns="" xmlns:a16="http://schemas.microsoft.com/office/drawing/2014/main" id="{42AB026F-BCB2-4E4E-89E7-A85F05032697}"/>
              </a:ext>
            </a:extLst>
          </p:cNvPr>
          <p:cNvSpPr txBox="1"/>
          <p:nvPr/>
        </p:nvSpPr>
        <p:spPr>
          <a:xfrm>
            <a:off x="3075445" y="7671187"/>
            <a:ext cx="607859"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80.07</a:t>
            </a:r>
            <a:endParaRPr lang="es-MX" sz="1000" dirty="0">
              <a:latin typeface="Avenir Next" panose="020B0503020202020204" pitchFamily="34" charset="0"/>
            </a:endParaRPr>
          </a:p>
        </p:txBody>
      </p:sp>
      <p:sp>
        <p:nvSpPr>
          <p:cNvPr id="270" name="CuadroTexto 269">
            <a:extLst>
              <a:ext uri="{FF2B5EF4-FFF2-40B4-BE49-F238E27FC236}">
                <a16:creationId xmlns="" xmlns:a16="http://schemas.microsoft.com/office/drawing/2014/main" id="{99F26172-C3C4-C745-A3BA-178597540CF3}"/>
              </a:ext>
            </a:extLst>
          </p:cNvPr>
          <p:cNvSpPr txBox="1"/>
          <p:nvPr/>
        </p:nvSpPr>
        <p:spPr>
          <a:xfrm>
            <a:off x="3090207" y="7215714"/>
            <a:ext cx="537327"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8.57</a:t>
            </a:r>
            <a:endParaRPr lang="es-MX" sz="1000" dirty="0">
              <a:latin typeface="Avenir Next" panose="020B0503020202020204" pitchFamily="34" charset="0"/>
            </a:endParaRPr>
          </a:p>
        </p:txBody>
      </p:sp>
      <p:sp>
        <p:nvSpPr>
          <p:cNvPr id="272" name="CuadroTexto 271">
            <a:extLst>
              <a:ext uri="{FF2B5EF4-FFF2-40B4-BE49-F238E27FC236}">
                <a16:creationId xmlns="" xmlns:a16="http://schemas.microsoft.com/office/drawing/2014/main" id="{100AA0FA-9BB2-BA4E-9822-39F2071D366B}"/>
              </a:ext>
            </a:extLst>
          </p:cNvPr>
          <p:cNvSpPr txBox="1"/>
          <p:nvPr/>
        </p:nvSpPr>
        <p:spPr>
          <a:xfrm>
            <a:off x="3097809" y="5976743"/>
            <a:ext cx="537327"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5.18</a:t>
            </a:r>
            <a:endParaRPr lang="es-MX" sz="1000" dirty="0">
              <a:latin typeface="Avenir Next" panose="020B0503020202020204" pitchFamily="34" charset="0"/>
            </a:endParaRPr>
          </a:p>
        </p:txBody>
      </p:sp>
      <p:sp>
        <p:nvSpPr>
          <p:cNvPr id="273" name="CuadroTexto 272">
            <a:extLst>
              <a:ext uri="{FF2B5EF4-FFF2-40B4-BE49-F238E27FC236}">
                <a16:creationId xmlns="" xmlns:a16="http://schemas.microsoft.com/office/drawing/2014/main" id="{A57A2111-BBEB-4748-98C2-E1734E656ECB}"/>
              </a:ext>
            </a:extLst>
          </p:cNvPr>
          <p:cNvSpPr txBox="1"/>
          <p:nvPr/>
        </p:nvSpPr>
        <p:spPr>
          <a:xfrm>
            <a:off x="3103777" y="6282120"/>
            <a:ext cx="537327"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4.47</a:t>
            </a:r>
            <a:endParaRPr lang="es-MX" sz="1000" dirty="0">
              <a:latin typeface="Avenir Next" panose="020B0503020202020204" pitchFamily="34" charset="0"/>
            </a:endParaRPr>
          </a:p>
        </p:txBody>
      </p:sp>
      <p:sp>
        <p:nvSpPr>
          <p:cNvPr id="274" name="CuadroTexto 273">
            <a:extLst>
              <a:ext uri="{FF2B5EF4-FFF2-40B4-BE49-F238E27FC236}">
                <a16:creationId xmlns="" xmlns:a16="http://schemas.microsoft.com/office/drawing/2014/main" id="{6E7B0E8D-C6A3-B042-BB86-9D7115634E94}"/>
              </a:ext>
            </a:extLst>
          </p:cNvPr>
          <p:cNvSpPr txBox="1"/>
          <p:nvPr/>
        </p:nvSpPr>
        <p:spPr>
          <a:xfrm>
            <a:off x="3095009" y="6583080"/>
            <a:ext cx="537327"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0.66</a:t>
            </a:r>
            <a:endParaRPr lang="es-MX" sz="1000" dirty="0">
              <a:latin typeface="Avenir Next" panose="020B0503020202020204" pitchFamily="34" charset="0"/>
            </a:endParaRPr>
          </a:p>
        </p:txBody>
      </p:sp>
      <p:sp>
        <p:nvSpPr>
          <p:cNvPr id="275" name="CuadroTexto 274">
            <a:extLst>
              <a:ext uri="{FF2B5EF4-FFF2-40B4-BE49-F238E27FC236}">
                <a16:creationId xmlns="" xmlns:a16="http://schemas.microsoft.com/office/drawing/2014/main" id="{A23D879F-057D-E443-8E00-F304901CDD7C}"/>
              </a:ext>
            </a:extLst>
          </p:cNvPr>
          <p:cNvSpPr txBox="1"/>
          <p:nvPr/>
        </p:nvSpPr>
        <p:spPr>
          <a:xfrm>
            <a:off x="3101715" y="8111809"/>
            <a:ext cx="418704" cy="246221"/>
          </a:xfrm>
          <a:prstGeom prst="rect">
            <a:avLst/>
          </a:prstGeom>
          <a:noFill/>
        </p:spPr>
        <p:txBody>
          <a:bodyPr wrap="none" rtlCol="0">
            <a:spAutoFit/>
          </a:bodyPr>
          <a:lstStyle/>
          <a:p>
            <a:r>
              <a:rPr lang="es-MX" sz="1000" b="1" dirty="0">
                <a:latin typeface="Avenir Next" panose="020B0503020202020204" pitchFamily="34" charset="0"/>
              </a:rPr>
              <a:t>$ 100</a:t>
            </a:r>
          </a:p>
        </p:txBody>
      </p:sp>
      <p:sp>
        <p:nvSpPr>
          <p:cNvPr id="280" name="CuadroTexto 279">
            <a:extLst>
              <a:ext uri="{FF2B5EF4-FFF2-40B4-BE49-F238E27FC236}">
                <a16:creationId xmlns="" xmlns:a16="http://schemas.microsoft.com/office/drawing/2014/main" id="{38F04E69-17EF-3F4F-B4B9-A3F0B9F22736}"/>
              </a:ext>
            </a:extLst>
          </p:cNvPr>
          <p:cNvSpPr txBox="1"/>
          <p:nvPr/>
        </p:nvSpPr>
        <p:spPr>
          <a:xfrm>
            <a:off x="426142" y="6870043"/>
            <a:ext cx="1295547" cy="246221"/>
          </a:xfrm>
          <a:prstGeom prst="rect">
            <a:avLst/>
          </a:prstGeom>
          <a:noFill/>
        </p:spPr>
        <p:txBody>
          <a:bodyPr wrap="none" rtlCol="0">
            <a:spAutoFit/>
          </a:bodyPr>
          <a:lstStyle/>
          <a:p>
            <a:r>
              <a:rPr lang="es-MX" sz="1000" dirty="0">
                <a:latin typeface="Avenir Next" panose="020B0503020202020204" pitchFamily="34" charset="0"/>
              </a:rPr>
              <a:t>Aprovechamientos</a:t>
            </a:r>
          </a:p>
        </p:txBody>
      </p:sp>
      <p:sp>
        <p:nvSpPr>
          <p:cNvPr id="281" name="CuadroTexto 280">
            <a:extLst>
              <a:ext uri="{FF2B5EF4-FFF2-40B4-BE49-F238E27FC236}">
                <a16:creationId xmlns="" xmlns:a16="http://schemas.microsoft.com/office/drawing/2014/main" id="{BCC1102D-A883-8543-9506-0718CC15576B}"/>
              </a:ext>
            </a:extLst>
          </p:cNvPr>
          <p:cNvSpPr txBox="1"/>
          <p:nvPr/>
        </p:nvSpPr>
        <p:spPr>
          <a:xfrm>
            <a:off x="3091921" y="6882858"/>
            <a:ext cx="537327"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1.06</a:t>
            </a:r>
            <a:endParaRPr lang="es-MX" sz="1000" dirty="0">
              <a:latin typeface="Avenir Next" panose="020B0503020202020204" pitchFamily="34" charset="0"/>
            </a:endParaRPr>
          </a:p>
        </p:txBody>
      </p:sp>
      <p:sp>
        <p:nvSpPr>
          <p:cNvPr id="95" name="CuadroTexto 15">
            <a:extLst>
              <a:ext uri="{FF2B5EF4-FFF2-40B4-BE49-F238E27FC236}">
                <a16:creationId xmlns:a16="http://schemas.microsoft.com/office/drawing/2014/main" xmlns="" id="{AAD5C09B-9CB5-2344-8E2B-2632E45772AE}"/>
              </a:ext>
            </a:extLst>
          </p:cNvPr>
          <p:cNvSpPr txBox="1"/>
          <p:nvPr/>
        </p:nvSpPr>
        <p:spPr>
          <a:xfrm>
            <a:off x="4309946" y="7326597"/>
            <a:ext cx="3341565" cy="1477328"/>
          </a:xfrm>
          <a:prstGeom prst="rect">
            <a:avLst/>
          </a:prstGeom>
          <a:noFill/>
        </p:spPr>
        <p:txBody>
          <a:bodyPr wrap="square" rtlCol="0">
            <a:spAutoFit/>
          </a:bodyPr>
          <a:lstStyle/>
          <a:p>
            <a:pPr algn="just"/>
            <a:r>
              <a:rPr lang="es-MX" sz="1000" dirty="0" smtClean="0">
                <a:latin typeface="Avenir Next" panose="020B0503020202020204" pitchFamily="34" charset="0"/>
              </a:rPr>
              <a:t>La </a:t>
            </a:r>
            <a:r>
              <a:rPr lang="es-MX" sz="1000" dirty="0">
                <a:latin typeface="Avenir Next" panose="020B0503020202020204" pitchFamily="34" charset="0"/>
              </a:rPr>
              <a:t>Ley de Ingresos </a:t>
            </a:r>
            <a:r>
              <a:rPr lang="es-MX" sz="1000" dirty="0" smtClean="0">
                <a:latin typeface="Avenir Next" panose="020B0503020202020204" pitchFamily="34" charset="0"/>
              </a:rPr>
              <a:t>contempla </a:t>
            </a:r>
            <a:r>
              <a:rPr lang="es-MX" sz="1000" dirty="0">
                <a:latin typeface="Avenir Next" panose="020B0503020202020204" pitchFamily="34" charset="0"/>
              </a:rPr>
              <a:t>un monto de $</a:t>
            </a:r>
            <a:r>
              <a:rPr lang="es-MX" sz="1000" dirty="0" smtClean="0">
                <a:latin typeface="Avenir Next" panose="020B0503020202020204" pitchFamily="34" charset="0"/>
              </a:rPr>
              <a:t>123,500´573,090 </a:t>
            </a:r>
            <a:r>
              <a:rPr lang="es-MX" sz="1000" dirty="0">
                <a:latin typeface="Avenir Next" panose="020B0503020202020204" pitchFamily="34" charset="0"/>
              </a:rPr>
              <a:t>(ciento veintitrés mil quinientos millones, quinientos setenta y tres mil noventa pesos 00/100 m.n.) y el saldo de recursos excedentes que provienen del presupuesto de egresos del ejercicio fiscal anterior en cantidad de $</a:t>
            </a:r>
            <a:r>
              <a:rPr lang="es-MX" sz="1000" dirty="0" smtClean="0">
                <a:latin typeface="Avenir Next" panose="020B0503020202020204" pitchFamily="34" charset="0"/>
              </a:rPr>
              <a:t>780´317,692 (setecientos </a:t>
            </a:r>
            <a:r>
              <a:rPr lang="es-MX" sz="1000" dirty="0">
                <a:latin typeface="Avenir Next" panose="020B0503020202020204" pitchFamily="34" charset="0"/>
              </a:rPr>
              <a:t>ochenta millones, trescientos diecisiete mil seiscientos noventa y dos pesos 00/100 m.n.), cantidades que coincide con la presupuestada para el egresos del 2021</a:t>
            </a:r>
          </a:p>
        </p:txBody>
      </p:sp>
      <p:sp>
        <p:nvSpPr>
          <p:cNvPr id="96" name="CuadroTexto 17">
            <a:extLst>
              <a:ext uri="{FF2B5EF4-FFF2-40B4-BE49-F238E27FC236}">
                <a16:creationId xmlns:a16="http://schemas.microsoft.com/office/drawing/2014/main" xmlns="" id="{92856581-AA75-1746-86CC-3412D6C75B42}"/>
              </a:ext>
            </a:extLst>
          </p:cNvPr>
          <p:cNvSpPr txBox="1"/>
          <p:nvPr/>
        </p:nvSpPr>
        <p:spPr>
          <a:xfrm>
            <a:off x="4333173" y="6940955"/>
            <a:ext cx="2418291" cy="400110"/>
          </a:xfrm>
          <a:prstGeom prst="rect">
            <a:avLst/>
          </a:prstGeom>
          <a:noFill/>
        </p:spPr>
        <p:txBody>
          <a:bodyPr wrap="none" rtlCol="0">
            <a:spAutoFit/>
          </a:bodyPr>
          <a:lstStyle/>
          <a:p>
            <a:r>
              <a:rPr lang="es-MX" sz="2000" b="1" dirty="0">
                <a:solidFill>
                  <a:schemeClr val="accent2">
                    <a:lumMod val="50000"/>
                  </a:schemeClr>
                </a:solidFill>
                <a:latin typeface="Avenir Next Heavy" panose="020B0503020202020204" pitchFamily="34" charset="0"/>
              </a:rPr>
              <a:t>Para saber más…</a:t>
            </a:r>
          </a:p>
        </p:txBody>
      </p:sp>
    </p:spTree>
    <p:extLst>
      <p:ext uri="{BB962C8B-B14F-4D97-AF65-F5344CB8AC3E}">
        <p14:creationId xmlns:p14="http://schemas.microsoft.com/office/powerpoint/2010/main" val="1394093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 xmlns:a16="http://schemas.microsoft.com/office/drawing/2014/main" id="{E246664D-8FE3-B44A-8C59-C8F5BA1CAD70}"/>
              </a:ext>
            </a:extLst>
          </p:cNvPr>
          <p:cNvPicPr>
            <a:picLocks noChangeAspect="1"/>
          </p:cNvPicPr>
          <p:nvPr/>
        </p:nvPicPr>
        <p:blipFill>
          <a:blip r:embed="rId2"/>
          <a:stretch>
            <a:fillRect/>
          </a:stretch>
        </p:blipFill>
        <p:spPr>
          <a:xfrm>
            <a:off x="4897929" y="1941017"/>
            <a:ext cx="2527300" cy="438826"/>
          </a:xfrm>
          <a:prstGeom prst="rect">
            <a:avLst/>
          </a:prstGeom>
        </p:spPr>
      </p:pic>
      <p:sp>
        <p:nvSpPr>
          <p:cNvPr id="4" name="Rectángulo 3">
            <a:extLst>
              <a:ext uri="{FF2B5EF4-FFF2-40B4-BE49-F238E27FC236}">
                <a16:creationId xmlns="" xmlns:a16="http://schemas.microsoft.com/office/drawing/2014/main" id="{F1BB5FB0-3B16-C542-AF52-0E2E9396BBDA}"/>
              </a:ext>
            </a:extLst>
          </p:cNvPr>
          <p:cNvSpPr/>
          <p:nvPr/>
        </p:nvSpPr>
        <p:spPr>
          <a:xfrm>
            <a:off x="0" y="1263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80062570-3937-F347-B7FE-F38446C35994}"/>
              </a:ext>
            </a:extLst>
          </p:cNvPr>
          <p:cNvSpPr txBox="1"/>
          <p:nvPr/>
        </p:nvSpPr>
        <p:spPr>
          <a:xfrm>
            <a:off x="573579" y="234822"/>
            <a:ext cx="6693756" cy="523220"/>
          </a:xfrm>
          <a:prstGeom prst="rect">
            <a:avLst/>
          </a:prstGeom>
          <a:noFill/>
        </p:spPr>
        <p:txBody>
          <a:bodyPr wrap="none" rtlCol="0">
            <a:spAutoFit/>
          </a:bodyPr>
          <a:lstStyle/>
          <a:p>
            <a:pPr algn="ctr"/>
            <a:r>
              <a:rPr lang="es-MX" sz="2800" b="1" dirty="0">
                <a:solidFill>
                  <a:srgbClr val="5A3F00"/>
                </a:solidFill>
                <a:latin typeface="Avenir Next Demi Bold" panose="020B0503020202020204" pitchFamily="34" charset="0"/>
              </a:rPr>
              <a:t>¿Cómo se distribuye el </a:t>
            </a:r>
            <a:r>
              <a:rPr lang="es-MX" sz="2800" b="1" dirty="0">
                <a:solidFill>
                  <a:srgbClr val="5A3F00"/>
                </a:solidFill>
                <a:latin typeface="Avenir Next Heavy" panose="020B0503020202020204" pitchFamily="34" charset="0"/>
              </a:rPr>
              <a:t>Presupuesto </a:t>
            </a:r>
            <a:r>
              <a:rPr lang="es-MX" sz="2800" b="1" dirty="0" smtClean="0">
                <a:solidFill>
                  <a:srgbClr val="5A3F00"/>
                </a:solidFill>
                <a:latin typeface="Avenir Next Heavy" panose="020B0503020202020204" pitchFamily="34" charset="0"/>
              </a:rPr>
              <a:t>2021</a:t>
            </a:r>
            <a:r>
              <a:rPr lang="es-MX" sz="2800" b="1" dirty="0" smtClean="0">
                <a:solidFill>
                  <a:srgbClr val="5A3F00"/>
                </a:solidFill>
                <a:latin typeface="Avenir Next Demi Bold" panose="020B0503020202020204" pitchFamily="34" charset="0"/>
              </a:rPr>
              <a:t>?</a:t>
            </a:r>
            <a:endParaRPr lang="es-MX" sz="3200" b="1" dirty="0">
              <a:solidFill>
                <a:srgbClr val="5A3F00"/>
              </a:solidFill>
              <a:latin typeface="Avenir Next" panose="020B0503020202020204" pitchFamily="34" charset="0"/>
            </a:endParaRPr>
          </a:p>
        </p:txBody>
      </p:sp>
      <p:sp>
        <p:nvSpPr>
          <p:cNvPr id="6" name="CuadroTexto 5">
            <a:extLst>
              <a:ext uri="{FF2B5EF4-FFF2-40B4-BE49-F238E27FC236}">
                <a16:creationId xmlns="" xmlns:a16="http://schemas.microsoft.com/office/drawing/2014/main" id="{7529D216-D8E4-E24F-8B1E-8DE17A35F5E1}"/>
              </a:ext>
            </a:extLst>
          </p:cNvPr>
          <p:cNvSpPr txBox="1"/>
          <p:nvPr/>
        </p:nvSpPr>
        <p:spPr>
          <a:xfrm>
            <a:off x="287079" y="889308"/>
            <a:ext cx="7113181" cy="430887"/>
          </a:xfrm>
          <a:prstGeom prst="rect">
            <a:avLst/>
          </a:prstGeom>
          <a:noFill/>
        </p:spPr>
        <p:txBody>
          <a:bodyPr wrap="square" rtlCol="0">
            <a:spAutoFit/>
          </a:bodyPr>
          <a:lstStyle/>
          <a:p>
            <a:pPr algn="ctr"/>
            <a:r>
              <a:rPr lang="es-MX" sz="1100" dirty="0">
                <a:latin typeface="Avenir Next" panose="020B0503020202020204" pitchFamily="34" charset="0"/>
              </a:rPr>
              <a:t>El siguiente esquema muestra </a:t>
            </a:r>
            <a:r>
              <a:rPr lang="es-MX" sz="1100" b="1" dirty="0">
                <a:latin typeface="Avenir Next" panose="020B0503020202020204" pitchFamily="34" charset="0"/>
              </a:rPr>
              <a:t>quién</a:t>
            </a:r>
            <a:r>
              <a:rPr lang="es-MX" sz="1100" dirty="0">
                <a:latin typeface="Avenir Next" panose="020B0503020202020204" pitchFamily="34" charset="0"/>
              </a:rPr>
              <a:t> y </a:t>
            </a:r>
            <a:r>
              <a:rPr lang="es-MX" sz="1100" b="1" dirty="0">
                <a:latin typeface="Avenir Next" panose="020B0503020202020204" pitchFamily="34" charset="0"/>
              </a:rPr>
              <a:t>cuánto dinero </a:t>
            </a:r>
            <a:r>
              <a:rPr lang="es-MX" sz="1100" dirty="0">
                <a:latin typeface="Avenir Next" panose="020B0503020202020204" pitchFamily="34" charset="0"/>
              </a:rPr>
              <a:t>recibe del Presupuesto de Egresos de Jalisco </a:t>
            </a:r>
          </a:p>
          <a:p>
            <a:pPr algn="ctr"/>
            <a:r>
              <a:rPr lang="es-MX" sz="1100" dirty="0">
                <a:latin typeface="Avenir Next" panose="020B0503020202020204" pitchFamily="34" charset="0"/>
              </a:rPr>
              <a:t>para gastarlo en resolver tus necesidades desde las distintas áreas que cada uno atiende:</a:t>
            </a:r>
          </a:p>
        </p:txBody>
      </p:sp>
      <p:pic>
        <p:nvPicPr>
          <p:cNvPr id="7" name="Imagen 6">
            <a:extLst>
              <a:ext uri="{FF2B5EF4-FFF2-40B4-BE49-F238E27FC236}">
                <a16:creationId xmlns="" xmlns:a16="http://schemas.microsoft.com/office/drawing/2014/main" id="{479C5E51-AA83-C043-A31B-41AB58BE784A}"/>
              </a:ext>
            </a:extLst>
          </p:cNvPr>
          <p:cNvPicPr>
            <a:picLocks noChangeAspect="1"/>
          </p:cNvPicPr>
          <p:nvPr/>
        </p:nvPicPr>
        <p:blipFill>
          <a:blip r:embed="rId3"/>
          <a:stretch>
            <a:fillRect/>
          </a:stretch>
        </p:blipFill>
        <p:spPr>
          <a:xfrm>
            <a:off x="427484" y="1434835"/>
            <a:ext cx="2578100" cy="406400"/>
          </a:xfrm>
          <a:prstGeom prst="rect">
            <a:avLst/>
          </a:prstGeom>
        </p:spPr>
      </p:pic>
      <p:pic>
        <p:nvPicPr>
          <p:cNvPr id="8" name="Imagen 7">
            <a:extLst>
              <a:ext uri="{FF2B5EF4-FFF2-40B4-BE49-F238E27FC236}">
                <a16:creationId xmlns="" xmlns:a16="http://schemas.microsoft.com/office/drawing/2014/main" id="{DDDAAC77-CB67-4F49-829B-C9B15712DFFA}"/>
              </a:ext>
            </a:extLst>
          </p:cNvPr>
          <p:cNvPicPr>
            <a:picLocks noChangeAspect="1"/>
          </p:cNvPicPr>
          <p:nvPr/>
        </p:nvPicPr>
        <p:blipFill>
          <a:blip r:embed="rId4"/>
          <a:stretch>
            <a:fillRect/>
          </a:stretch>
        </p:blipFill>
        <p:spPr>
          <a:xfrm>
            <a:off x="427484" y="1892462"/>
            <a:ext cx="2578100" cy="558800"/>
          </a:xfrm>
          <a:prstGeom prst="rect">
            <a:avLst/>
          </a:prstGeom>
        </p:spPr>
      </p:pic>
      <p:pic>
        <p:nvPicPr>
          <p:cNvPr id="9" name="Imagen 8">
            <a:extLst>
              <a:ext uri="{FF2B5EF4-FFF2-40B4-BE49-F238E27FC236}">
                <a16:creationId xmlns="" xmlns:a16="http://schemas.microsoft.com/office/drawing/2014/main" id="{9DFB5232-6B9E-7442-946A-D47A96E8A13B}"/>
              </a:ext>
            </a:extLst>
          </p:cNvPr>
          <p:cNvPicPr>
            <a:picLocks noChangeAspect="1"/>
          </p:cNvPicPr>
          <p:nvPr/>
        </p:nvPicPr>
        <p:blipFill>
          <a:blip r:embed="rId5"/>
          <a:stretch>
            <a:fillRect/>
          </a:stretch>
        </p:blipFill>
        <p:spPr>
          <a:xfrm>
            <a:off x="427484" y="2502489"/>
            <a:ext cx="2578100" cy="571500"/>
          </a:xfrm>
          <a:prstGeom prst="rect">
            <a:avLst/>
          </a:prstGeom>
        </p:spPr>
      </p:pic>
      <p:pic>
        <p:nvPicPr>
          <p:cNvPr id="10" name="Imagen 9">
            <a:extLst>
              <a:ext uri="{FF2B5EF4-FFF2-40B4-BE49-F238E27FC236}">
                <a16:creationId xmlns="" xmlns:a16="http://schemas.microsoft.com/office/drawing/2014/main" id="{A168FAF7-2906-9C4E-9774-FFEB2A566E73}"/>
              </a:ext>
            </a:extLst>
          </p:cNvPr>
          <p:cNvPicPr>
            <a:picLocks noChangeAspect="1"/>
          </p:cNvPicPr>
          <p:nvPr/>
        </p:nvPicPr>
        <p:blipFill>
          <a:blip r:embed="rId6"/>
          <a:stretch>
            <a:fillRect/>
          </a:stretch>
        </p:blipFill>
        <p:spPr>
          <a:xfrm>
            <a:off x="427484" y="3125217"/>
            <a:ext cx="2527300" cy="520700"/>
          </a:xfrm>
          <a:prstGeom prst="rect">
            <a:avLst/>
          </a:prstGeom>
        </p:spPr>
      </p:pic>
      <p:pic>
        <p:nvPicPr>
          <p:cNvPr id="11" name="Imagen 10">
            <a:extLst>
              <a:ext uri="{FF2B5EF4-FFF2-40B4-BE49-F238E27FC236}">
                <a16:creationId xmlns="" xmlns:a16="http://schemas.microsoft.com/office/drawing/2014/main" id="{FD79FE1F-6982-5449-A73D-E9973EA3D3A4}"/>
              </a:ext>
            </a:extLst>
          </p:cNvPr>
          <p:cNvPicPr>
            <a:picLocks noChangeAspect="1"/>
          </p:cNvPicPr>
          <p:nvPr/>
        </p:nvPicPr>
        <p:blipFill>
          <a:blip r:embed="rId7"/>
          <a:stretch>
            <a:fillRect/>
          </a:stretch>
        </p:blipFill>
        <p:spPr>
          <a:xfrm>
            <a:off x="427484" y="3697148"/>
            <a:ext cx="2489200" cy="685800"/>
          </a:xfrm>
          <a:prstGeom prst="rect">
            <a:avLst/>
          </a:prstGeom>
        </p:spPr>
      </p:pic>
      <p:pic>
        <p:nvPicPr>
          <p:cNvPr id="12" name="Imagen 11">
            <a:extLst>
              <a:ext uri="{FF2B5EF4-FFF2-40B4-BE49-F238E27FC236}">
                <a16:creationId xmlns="" xmlns:a16="http://schemas.microsoft.com/office/drawing/2014/main" id="{9E0824E5-A0BE-7046-8F16-CAE8A8F1A446}"/>
              </a:ext>
            </a:extLst>
          </p:cNvPr>
          <p:cNvPicPr>
            <a:picLocks noChangeAspect="1"/>
          </p:cNvPicPr>
          <p:nvPr/>
        </p:nvPicPr>
        <p:blipFill>
          <a:blip r:embed="rId8"/>
          <a:stretch>
            <a:fillRect/>
          </a:stretch>
        </p:blipFill>
        <p:spPr>
          <a:xfrm>
            <a:off x="2548388" y="1409437"/>
            <a:ext cx="457196" cy="457196"/>
          </a:xfrm>
          <a:prstGeom prst="rect">
            <a:avLst/>
          </a:prstGeom>
        </p:spPr>
      </p:pic>
      <p:pic>
        <p:nvPicPr>
          <p:cNvPr id="13" name="Imagen 12">
            <a:extLst>
              <a:ext uri="{FF2B5EF4-FFF2-40B4-BE49-F238E27FC236}">
                <a16:creationId xmlns="" xmlns:a16="http://schemas.microsoft.com/office/drawing/2014/main" id="{C061DF02-EB5F-A04C-9DE9-D6D63485D0C3}"/>
              </a:ext>
            </a:extLst>
          </p:cNvPr>
          <p:cNvPicPr>
            <a:picLocks noChangeAspect="1"/>
          </p:cNvPicPr>
          <p:nvPr/>
        </p:nvPicPr>
        <p:blipFill>
          <a:blip r:embed="rId9"/>
          <a:stretch>
            <a:fillRect/>
          </a:stretch>
        </p:blipFill>
        <p:spPr>
          <a:xfrm>
            <a:off x="2548388" y="1892031"/>
            <a:ext cx="571500" cy="571500"/>
          </a:xfrm>
          <a:prstGeom prst="rect">
            <a:avLst/>
          </a:prstGeom>
        </p:spPr>
      </p:pic>
      <p:pic>
        <p:nvPicPr>
          <p:cNvPr id="16" name="Imagen 15">
            <a:extLst>
              <a:ext uri="{FF2B5EF4-FFF2-40B4-BE49-F238E27FC236}">
                <a16:creationId xmlns="" xmlns:a16="http://schemas.microsoft.com/office/drawing/2014/main" id="{A72958AC-DC20-DA40-96ED-E761665FE0DB}"/>
              </a:ext>
            </a:extLst>
          </p:cNvPr>
          <p:cNvPicPr>
            <a:picLocks noChangeAspect="1"/>
          </p:cNvPicPr>
          <p:nvPr/>
        </p:nvPicPr>
        <p:blipFill>
          <a:blip r:embed="rId10"/>
          <a:stretch>
            <a:fillRect/>
          </a:stretch>
        </p:blipFill>
        <p:spPr>
          <a:xfrm>
            <a:off x="2491236" y="3697148"/>
            <a:ext cx="685800" cy="685800"/>
          </a:xfrm>
          <a:prstGeom prst="rect">
            <a:avLst/>
          </a:prstGeom>
        </p:spPr>
      </p:pic>
      <p:pic>
        <p:nvPicPr>
          <p:cNvPr id="17" name="Imagen 16">
            <a:extLst>
              <a:ext uri="{FF2B5EF4-FFF2-40B4-BE49-F238E27FC236}">
                <a16:creationId xmlns="" xmlns:a16="http://schemas.microsoft.com/office/drawing/2014/main" id="{089CA392-BF6A-E64F-921C-B41EFA0076B9}"/>
              </a:ext>
            </a:extLst>
          </p:cNvPr>
          <p:cNvPicPr>
            <a:picLocks noChangeAspect="1"/>
          </p:cNvPicPr>
          <p:nvPr/>
        </p:nvPicPr>
        <p:blipFill>
          <a:blip r:embed="rId3"/>
          <a:stretch>
            <a:fillRect/>
          </a:stretch>
        </p:blipFill>
        <p:spPr>
          <a:xfrm flipH="1" flipV="1">
            <a:off x="4897929" y="1434835"/>
            <a:ext cx="2527300" cy="406400"/>
          </a:xfrm>
          <a:prstGeom prst="rect">
            <a:avLst/>
          </a:prstGeom>
        </p:spPr>
      </p:pic>
      <p:pic>
        <p:nvPicPr>
          <p:cNvPr id="20" name="Imagen 19">
            <a:extLst>
              <a:ext uri="{FF2B5EF4-FFF2-40B4-BE49-F238E27FC236}">
                <a16:creationId xmlns="" xmlns:a16="http://schemas.microsoft.com/office/drawing/2014/main" id="{70A2147D-952D-9747-A44E-3944A34CAEB7}"/>
              </a:ext>
            </a:extLst>
          </p:cNvPr>
          <p:cNvPicPr>
            <a:picLocks noChangeAspect="1"/>
          </p:cNvPicPr>
          <p:nvPr/>
        </p:nvPicPr>
        <p:blipFill>
          <a:blip r:embed="rId6"/>
          <a:stretch>
            <a:fillRect/>
          </a:stretch>
        </p:blipFill>
        <p:spPr>
          <a:xfrm flipH="1" flipV="1">
            <a:off x="4949548" y="3125217"/>
            <a:ext cx="2527300" cy="520700"/>
          </a:xfrm>
          <a:prstGeom prst="rect">
            <a:avLst/>
          </a:prstGeom>
        </p:spPr>
      </p:pic>
      <p:pic>
        <p:nvPicPr>
          <p:cNvPr id="21" name="Imagen 20">
            <a:extLst>
              <a:ext uri="{FF2B5EF4-FFF2-40B4-BE49-F238E27FC236}">
                <a16:creationId xmlns="" xmlns:a16="http://schemas.microsoft.com/office/drawing/2014/main" id="{54A5C3E5-5F7D-A343-BB41-EFFBACA81D63}"/>
              </a:ext>
            </a:extLst>
          </p:cNvPr>
          <p:cNvPicPr>
            <a:picLocks noChangeAspect="1"/>
          </p:cNvPicPr>
          <p:nvPr/>
        </p:nvPicPr>
        <p:blipFill>
          <a:blip r:embed="rId7"/>
          <a:stretch>
            <a:fillRect/>
          </a:stretch>
        </p:blipFill>
        <p:spPr>
          <a:xfrm flipH="1" flipV="1">
            <a:off x="4897929" y="3697148"/>
            <a:ext cx="2489200" cy="685800"/>
          </a:xfrm>
          <a:prstGeom prst="rect">
            <a:avLst/>
          </a:prstGeom>
        </p:spPr>
      </p:pic>
      <p:pic>
        <p:nvPicPr>
          <p:cNvPr id="22" name="Imagen 21">
            <a:extLst>
              <a:ext uri="{FF2B5EF4-FFF2-40B4-BE49-F238E27FC236}">
                <a16:creationId xmlns="" xmlns:a16="http://schemas.microsoft.com/office/drawing/2014/main" id="{60B91495-D268-354F-A724-25238FDD6517}"/>
              </a:ext>
            </a:extLst>
          </p:cNvPr>
          <p:cNvPicPr>
            <a:picLocks noChangeAspect="1"/>
          </p:cNvPicPr>
          <p:nvPr/>
        </p:nvPicPr>
        <p:blipFill>
          <a:blip r:embed="rId11"/>
          <a:stretch>
            <a:fillRect/>
          </a:stretch>
        </p:blipFill>
        <p:spPr>
          <a:xfrm>
            <a:off x="4834592" y="1422131"/>
            <a:ext cx="469900" cy="469900"/>
          </a:xfrm>
          <a:prstGeom prst="rect">
            <a:avLst/>
          </a:prstGeom>
        </p:spPr>
      </p:pic>
      <p:pic>
        <p:nvPicPr>
          <p:cNvPr id="23" name="Imagen 22">
            <a:extLst>
              <a:ext uri="{FF2B5EF4-FFF2-40B4-BE49-F238E27FC236}">
                <a16:creationId xmlns="" xmlns:a16="http://schemas.microsoft.com/office/drawing/2014/main" id="{746DF1D8-5A45-9347-9590-919BDBB77272}"/>
              </a:ext>
            </a:extLst>
          </p:cNvPr>
          <p:cNvPicPr>
            <a:picLocks noChangeAspect="1"/>
          </p:cNvPicPr>
          <p:nvPr/>
        </p:nvPicPr>
        <p:blipFill>
          <a:blip r:embed="rId12"/>
          <a:stretch>
            <a:fillRect/>
          </a:stretch>
        </p:blipFill>
        <p:spPr>
          <a:xfrm>
            <a:off x="4851200" y="1925480"/>
            <a:ext cx="469900" cy="469900"/>
          </a:xfrm>
          <a:prstGeom prst="rect">
            <a:avLst/>
          </a:prstGeom>
        </p:spPr>
      </p:pic>
      <p:pic>
        <p:nvPicPr>
          <p:cNvPr id="29" name="Imagen 28">
            <a:extLst>
              <a:ext uri="{FF2B5EF4-FFF2-40B4-BE49-F238E27FC236}">
                <a16:creationId xmlns="" xmlns:a16="http://schemas.microsoft.com/office/drawing/2014/main" id="{B1659EE4-7DE9-0044-B3DB-56A39DAC9FDB}"/>
              </a:ext>
            </a:extLst>
          </p:cNvPr>
          <p:cNvPicPr>
            <a:picLocks noChangeAspect="1"/>
          </p:cNvPicPr>
          <p:nvPr/>
        </p:nvPicPr>
        <p:blipFill>
          <a:blip r:embed="rId13"/>
          <a:stretch>
            <a:fillRect/>
          </a:stretch>
        </p:blipFill>
        <p:spPr>
          <a:xfrm>
            <a:off x="4897929" y="2479625"/>
            <a:ext cx="2527300" cy="520700"/>
          </a:xfrm>
          <a:prstGeom prst="rect">
            <a:avLst/>
          </a:prstGeom>
        </p:spPr>
      </p:pic>
      <p:pic>
        <p:nvPicPr>
          <p:cNvPr id="28" name="Imagen 27">
            <a:extLst>
              <a:ext uri="{FF2B5EF4-FFF2-40B4-BE49-F238E27FC236}">
                <a16:creationId xmlns="" xmlns:a16="http://schemas.microsoft.com/office/drawing/2014/main" id="{85ECAAFD-3771-4041-94E3-F74EEB02937A}"/>
              </a:ext>
            </a:extLst>
          </p:cNvPr>
          <p:cNvPicPr>
            <a:picLocks noChangeAspect="1"/>
          </p:cNvPicPr>
          <p:nvPr/>
        </p:nvPicPr>
        <p:blipFill>
          <a:blip r:embed="rId14"/>
          <a:stretch>
            <a:fillRect/>
          </a:stretch>
        </p:blipFill>
        <p:spPr>
          <a:xfrm>
            <a:off x="4070932" y="2451262"/>
            <a:ext cx="1371600" cy="584200"/>
          </a:xfrm>
          <a:prstGeom prst="rect">
            <a:avLst/>
          </a:prstGeom>
        </p:spPr>
      </p:pic>
      <p:sp>
        <p:nvSpPr>
          <p:cNvPr id="32" name="Rectángulo 31">
            <a:extLst>
              <a:ext uri="{FF2B5EF4-FFF2-40B4-BE49-F238E27FC236}">
                <a16:creationId xmlns="" xmlns:a16="http://schemas.microsoft.com/office/drawing/2014/main" id="{2E7DB24A-3D3C-1D40-85FA-50DD291E98DB}"/>
              </a:ext>
            </a:extLst>
          </p:cNvPr>
          <p:cNvSpPr/>
          <p:nvPr/>
        </p:nvSpPr>
        <p:spPr>
          <a:xfrm>
            <a:off x="2939707" y="1422131"/>
            <a:ext cx="1943100" cy="2862322"/>
          </a:xfrm>
          <a:prstGeom prst="rect">
            <a:avLst/>
          </a:prstGeom>
        </p:spPr>
        <p:txBody>
          <a:bodyPr wrap="square">
            <a:spAutoFit/>
          </a:bodyPr>
          <a:lstStyle/>
          <a:p>
            <a:pPr algn="ctr"/>
            <a:r>
              <a:rPr lang="es-MX" sz="1200" b="1" dirty="0" smtClean="0">
                <a:solidFill>
                  <a:srgbClr val="5A3F00"/>
                </a:solidFill>
                <a:latin typeface="Avenir Next" panose="020B0503020202020204" pitchFamily="34" charset="0"/>
              </a:rPr>
              <a:t>67.35%</a:t>
            </a:r>
            <a:r>
              <a:rPr lang="es-MX" sz="1200" dirty="0" smtClean="0">
                <a:solidFill>
                  <a:srgbClr val="5A3F00"/>
                </a:solidFill>
                <a:latin typeface="Avenir Next" panose="020B0503020202020204" pitchFamily="34" charset="0"/>
              </a:rPr>
              <a:t> </a:t>
            </a:r>
            <a:r>
              <a:rPr lang="es-MX" sz="1200" dirty="0">
                <a:solidFill>
                  <a:srgbClr val="5A3F00"/>
                </a:solidFill>
                <a:latin typeface="Avenir Next" panose="020B0503020202020204" pitchFamily="34" charset="0"/>
              </a:rPr>
              <a:t>recibirá el</a:t>
            </a:r>
          </a:p>
          <a:p>
            <a:pPr algn="ctr"/>
            <a:r>
              <a:rPr lang="es-MX" sz="1200" dirty="0">
                <a:solidFill>
                  <a:srgbClr val="5A3F00"/>
                </a:solidFill>
                <a:latin typeface="Avenir Next" panose="020B0503020202020204" pitchFamily="34" charset="0"/>
              </a:rPr>
              <a:t>Poder Ejecutivo </a:t>
            </a:r>
          </a:p>
          <a:p>
            <a:pPr algn="ctr"/>
            <a:r>
              <a:rPr lang="es-MX" sz="1200" dirty="0">
                <a:solidFill>
                  <a:srgbClr val="5A3F00"/>
                </a:solidFill>
                <a:latin typeface="Avenir Next" panose="020B0503020202020204" pitchFamily="34" charset="0"/>
              </a:rPr>
              <a:t>y sus Secretarías</a:t>
            </a:r>
          </a:p>
          <a:p>
            <a:pPr algn="ctr"/>
            <a:endParaRPr lang="es-MX" sz="1200" dirty="0">
              <a:solidFill>
                <a:srgbClr val="5A3F00"/>
              </a:solidFill>
              <a:latin typeface="Avenir Next" panose="020B0503020202020204" pitchFamily="34" charset="0"/>
            </a:endParaRPr>
          </a:p>
          <a:p>
            <a:pPr algn="ctr"/>
            <a:r>
              <a:rPr lang="es-MX" sz="1200" b="1" dirty="0" smtClean="0">
                <a:solidFill>
                  <a:srgbClr val="5A3F00"/>
                </a:solidFill>
                <a:latin typeface="Avenir Next" panose="020B0503020202020204" pitchFamily="34" charset="0"/>
              </a:rPr>
              <a:t>1.48%</a:t>
            </a:r>
            <a:r>
              <a:rPr lang="es-MX" sz="1200" dirty="0" smtClean="0">
                <a:solidFill>
                  <a:srgbClr val="5A3F00"/>
                </a:solidFill>
                <a:latin typeface="Avenir Next" panose="020B0503020202020204" pitchFamily="34" charset="0"/>
              </a:rPr>
              <a:t> </a:t>
            </a:r>
            <a:r>
              <a:rPr lang="es-MX" sz="1200" dirty="0">
                <a:solidFill>
                  <a:srgbClr val="5A3F00"/>
                </a:solidFill>
                <a:latin typeface="Avenir Next" panose="020B0503020202020204" pitchFamily="34" charset="0"/>
              </a:rPr>
              <a:t>el Poder </a:t>
            </a:r>
          </a:p>
          <a:p>
            <a:pPr algn="ctr"/>
            <a:r>
              <a:rPr lang="es-MX" sz="1200" dirty="0">
                <a:solidFill>
                  <a:srgbClr val="5A3F00"/>
                </a:solidFill>
                <a:latin typeface="Avenir Next" panose="020B0503020202020204" pitchFamily="34" charset="0"/>
              </a:rPr>
              <a:t>Judicial</a:t>
            </a:r>
          </a:p>
          <a:p>
            <a:pPr algn="ctr"/>
            <a:endParaRPr lang="es-MX" sz="1200" dirty="0">
              <a:solidFill>
                <a:srgbClr val="5A3F00"/>
              </a:solidFill>
              <a:latin typeface="Avenir Next" panose="020B0503020202020204" pitchFamily="34" charset="0"/>
            </a:endParaRPr>
          </a:p>
          <a:p>
            <a:pPr algn="ctr"/>
            <a:r>
              <a:rPr lang="es-MX" sz="1200" b="1" dirty="0" smtClean="0">
                <a:solidFill>
                  <a:srgbClr val="5A3F00"/>
                </a:solidFill>
                <a:latin typeface="Avenir Next" panose="020B0503020202020204" pitchFamily="34" charset="0"/>
              </a:rPr>
              <a:t>0.88%</a:t>
            </a:r>
            <a:r>
              <a:rPr lang="es-MX" sz="1200" dirty="0" smtClean="0">
                <a:solidFill>
                  <a:srgbClr val="5A3F00"/>
                </a:solidFill>
                <a:latin typeface="Avenir Next" panose="020B0503020202020204" pitchFamily="34" charset="0"/>
              </a:rPr>
              <a:t> </a:t>
            </a:r>
            <a:r>
              <a:rPr lang="es-MX" sz="1200" dirty="0">
                <a:solidFill>
                  <a:srgbClr val="5A3F00"/>
                </a:solidFill>
                <a:latin typeface="Avenir Next" panose="020B0503020202020204" pitchFamily="34" charset="0"/>
              </a:rPr>
              <a:t>lo obtendrá </a:t>
            </a:r>
          </a:p>
          <a:p>
            <a:pPr algn="ctr"/>
            <a:r>
              <a:rPr lang="es-MX" sz="1200" dirty="0">
                <a:solidFill>
                  <a:srgbClr val="5A3F00"/>
                </a:solidFill>
                <a:latin typeface="Avenir Next" panose="020B0503020202020204" pitchFamily="34" charset="0"/>
              </a:rPr>
              <a:t>el Poder Legislativo</a:t>
            </a:r>
          </a:p>
          <a:p>
            <a:pPr algn="ctr"/>
            <a:endParaRPr lang="es-MX" sz="1200" dirty="0">
              <a:solidFill>
                <a:srgbClr val="5A3F00"/>
              </a:solidFill>
              <a:latin typeface="Avenir Next" panose="020B0503020202020204" pitchFamily="34" charset="0"/>
            </a:endParaRPr>
          </a:p>
          <a:p>
            <a:pPr algn="ctr"/>
            <a:r>
              <a:rPr lang="es-MX" sz="1200" dirty="0">
                <a:solidFill>
                  <a:srgbClr val="5A3F00"/>
                </a:solidFill>
                <a:latin typeface="Avenir Next" panose="020B0503020202020204" pitchFamily="34" charset="0"/>
              </a:rPr>
              <a:t>El resto, </a:t>
            </a:r>
            <a:r>
              <a:rPr lang="es-MX" sz="1200" b="1" dirty="0" smtClean="0">
                <a:solidFill>
                  <a:srgbClr val="5A3F00"/>
                </a:solidFill>
                <a:latin typeface="Avenir Next" panose="020B0503020202020204" pitchFamily="34" charset="0"/>
              </a:rPr>
              <a:t>30.29% </a:t>
            </a:r>
            <a:endParaRPr lang="es-MX" sz="1200" b="1" dirty="0">
              <a:solidFill>
                <a:srgbClr val="5A3F00"/>
              </a:solidFill>
              <a:latin typeface="Avenir Next" panose="020B0503020202020204" pitchFamily="34" charset="0"/>
            </a:endParaRPr>
          </a:p>
          <a:p>
            <a:pPr algn="ctr"/>
            <a:r>
              <a:rPr lang="es-MX" sz="1200" dirty="0">
                <a:solidFill>
                  <a:srgbClr val="5A3F00"/>
                </a:solidFill>
                <a:latin typeface="Avenir Next" panose="020B0503020202020204" pitchFamily="34" charset="0"/>
              </a:rPr>
              <a:t>serán ejercidos por </a:t>
            </a:r>
            <a:r>
              <a:rPr lang="es-MX" sz="1200" dirty="0" smtClean="0">
                <a:solidFill>
                  <a:srgbClr val="5A3F00"/>
                </a:solidFill>
                <a:latin typeface="Avenir Next" panose="020B0503020202020204" pitchFamily="34" charset="0"/>
              </a:rPr>
              <a:t>Organismos </a:t>
            </a:r>
            <a:endParaRPr lang="es-MX" sz="1200" dirty="0">
              <a:solidFill>
                <a:srgbClr val="5A3F00"/>
              </a:solidFill>
              <a:latin typeface="Avenir Next" panose="020B0503020202020204" pitchFamily="34" charset="0"/>
            </a:endParaRPr>
          </a:p>
          <a:p>
            <a:pPr algn="ctr"/>
            <a:r>
              <a:rPr lang="es-MX" sz="1200" dirty="0">
                <a:solidFill>
                  <a:srgbClr val="5A3F00"/>
                </a:solidFill>
                <a:latin typeface="Avenir Next" panose="020B0503020202020204" pitchFamily="34" charset="0"/>
              </a:rPr>
              <a:t>paraestatales, </a:t>
            </a:r>
          </a:p>
          <a:p>
            <a:pPr algn="ctr"/>
            <a:r>
              <a:rPr lang="es-MX" sz="1200" dirty="0">
                <a:solidFill>
                  <a:srgbClr val="5A3F00"/>
                </a:solidFill>
                <a:latin typeface="Avenir Next" panose="020B0503020202020204" pitchFamily="34" charset="0"/>
              </a:rPr>
              <a:t>autónomos y </a:t>
            </a:r>
          </a:p>
          <a:p>
            <a:pPr algn="ctr"/>
            <a:r>
              <a:rPr lang="es-MX" sz="1200" dirty="0">
                <a:solidFill>
                  <a:srgbClr val="5A3F00"/>
                </a:solidFill>
                <a:latin typeface="Avenir Next" panose="020B0503020202020204" pitchFamily="34" charset="0"/>
              </a:rPr>
              <a:t>fideicomisos.</a:t>
            </a:r>
          </a:p>
        </p:txBody>
      </p:sp>
      <p:sp>
        <p:nvSpPr>
          <p:cNvPr id="33" name="Rectángulo 32">
            <a:extLst>
              <a:ext uri="{FF2B5EF4-FFF2-40B4-BE49-F238E27FC236}">
                <a16:creationId xmlns="" xmlns:a16="http://schemas.microsoft.com/office/drawing/2014/main" id="{81E85CB6-2F85-4C4C-AD04-4F21D700E296}"/>
              </a:ext>
            </a:extLst>
          </p:cNvPr>
          <p:cNvSpPr/>
          <p:nvPr/>
        </p:nvSpPr>
        <p:spPr>
          <a:xfrm>
            <a:off x="903115" y="1421556"/>
            <a:ext cx="1384290" cy="276999"/>
          </a:xfrm>
          <a:prstGeom prst="rect">
            <a:avLst/>
          </a:prstGeom>
        </p:spPr>
        <p:txBody>
          <a:bodyPr wrap="none">
            <a:spAutoFit/>
          </a:bodyPr>
          <a:lstStyle/>
          <a:p>
            <a:r>
              <a:rPr lang="es-MX" sz="1200" dirty="0">
                <a:latin typeface="Avenir Next" panose="020B0503020202020204" pitchFamily="34" charset="0"/>
              </a:rPr>
              <a:t>Poder Legislativo</a:t>
            </a:r>
          </a:p>
        </p:txBody>
      </p:sp>
      <p:sp>
        <p:nvSpPr>
          <p:cNvPr id="34" name="Rectángulo 33">
            <a:extLst>
              <a:ext uri="{FF2B5EF4-FFF2-40B4-BE49-F238E27FC236}">
                <a16:creationId xmlns="" xmlns:a16="http://schemas.microsoft.com/office/drawing/2014/main" id="{81A14CE3-9F74-0B46-AC5B-B36D0728ABE7}"/>
              </a:ext>
            </a:extLst>
          </p:cNvPr>
          <p:cNvSpPr/>
          <p:nvPr/>
        </p:nvSpPr>
        <p:spPr>
          <a:xfrm>
            <a:off x="896766" y="1589069"/>
            <a:ext cx="1005403" cy="307777"/>
          </a:xfrm>
          <a:prstGeom prst="rect">
            <a:avLst/>
          </a:prstGeom>
        </p:spPr>
        <p:txBody>
          <a:bodyPr wrap="none">
            <a:spAutoFit/>
          </a:bodyPr>
          <a:lstStyle/>
          <a:p>
            <a:r>
              <a:rPr lang="es-MX" sz="1400" dirty="0" smtClean="0">
                <a:solidFill>
                  <a:schemeClr val="bg1"/>
                </a:solidFill>
                <a:latin typeface="Avenir Next" panose="020B0503020202020204" pitchFamily="34" charset="0"/>
              </a:rPr>
              <a:t>$1,087,781,594</a:t>
            </a:r>
            <a:endParaRPr lang="es-MX" sz="1400" dirty="0">
              <a:solidFill>
                <a:schemeClr val="bg1"/>
              </a:solidFill>
              <a:latin typeface="Avenir Next" panose="020B0503020202020204" pitchFamily="34" charset="0"/>
            </a:endParaRPr>
          </a:p>
        </p:txBody>
      </p:sp>
      <p:sp>
        <p:nvSpPr>
          <p:cNvPr id="35" name="Rectángulo 34">
            <a:extLst>
              <a:ext uri="{FF2B5EF4-FFF2-40B4-BE49-F238E27FC236}">
                <a16:creationId xmlns="" xmlns:a16="http://schemas.microsoft.com/office/drawing/2014/main" id="{78226E0A-594F-A74A-9D1B-CBE4AB176E8B}"/>
              </a:ext>
            </a:extLst>
          </p:cNvPr>
          <p:cNvSpPr/>
          <p:nvPr/>
        </p:nvSpPr>
        <p:spPr>
          <a:xfrm>
            <a:off x="919403" y="1879754"/>
            <a:ext cx="1212191" cy="415498"/>
          </a:xfrm>
          <a:prstGeom prst="rect">
            <a:avLst/>
          </a:prstGeom>
        </p:spPr>
        <p:txBody>
          <a:bodyPr wrap="none">
            <a:spAutoFit/>
          </a:bodyPr>
          <a:lstStyle/>
          <a:p>
            <a:pPr algn="ctr"/>
            <a:r>
              <a:rPr lang="es-MX" sz="1050" dirty="0">
                <a:solidFill>
                  <a:schemeClr val="bg1"/>
                </a:solidFill>
                <a:latin typeface="Avenir Next" panose="020B0503020202020204" pitchFamily="34" charset="0"/>
              </a:rPr>
              <a:t>Instituto Electoral y </a:t>
            </a:r>
            <a:r>
              <a:rPr lang="es-MX" sz="1050" dirty="0" smtClean="0">
                <a:solidFill>
                  <a:schemeClr val="bg1"/>
                </a:solidFill>
                <a:latin typeface="Avenir Next" panose="020B0503020202020204" pitchFamily="34" charset="0"/>
              </a:rPr>
              <a:t>de  </a:t>
            </a:r>
            <a:endParaRPr lang="es-MX" sz="1050" dirty="0">
              <a:solidFill>
                <a:schemeClr val="bg1"/>
              </a:solidFill>
              <a:latin typeface="Avenir Next" panose="020B0503020202020204" pitchFamily="34" charset="0"/>
            </a:endParaRPr>
          </a:p>
          <a:p>
            <a:pPr algn="ctr"/>
            <a:r>
              <a:rPr lang="es-MX" sz="1050" dirty="0">
                <a:solidFill>
                  <a:schemeClr val="bg1"/>
                </a:solidFill>
                <a:latin typeface="Avenir Next" panose="020B0503020202020204" pitchFamily="34" charset="0"/>
              </a:rPr>
              <a:t>Participación Ciudadana</a:t>
            </a:r>
          </a:p>
        </p:txBody>
      </p:sp>
      <p:sp>
        <p:nvSpPr>
          <p:cNvPr id="36" name="Rectángulo 35">
            <a:extLst>
              <a:ext uri="{FF2B5EF4-FFF2-40B4-BE49-F238E27FC236}">
                <a16:creationId xmlns="" xmlns:a16="http://schemas.microsoft.com/office/drawing/2014/main" id="{F8E33FE7-651D-6745-BA34-40C772FAAABD}"/>
              </a:ext>
            </a:extLst>
          </p:cNvPr>
          <p:cNvSpPr/>
          <p:nvPr/>
        </p:nvSpPr>
        <p:spPr>
          <a:xfrm>
            <a:off x="904523" y="2199843"/>
            <a:ext cx="976549" cy="307777"/>
          </a:xfrm>
          <a:prstGeom prst="rect">
            <a:avLst/>
          </a:prstGeom>
        </p:spPr>
        <p:txBody>
          <a:bodyPr wrap="none">
            <a:spAutoFit/>
          </a:bodyPr>
          <a:lstStyle/>
          <a:p>
            <a:r>
              <a:rPr lang="es-MX" sz="1400" dirty="0" smtClean="0">
                <a:solidFill>
                  <a:schemeClr val="bg1"/>
                </a:solidFill>
                <a:latin typeface="Avenir Next" panose="020B0503020202020204" pitchFamily="34" charset="0"/>
              </a:rPr>
              <a:t>$766,293,394</a:t>
            </a:r>
            <a:endParaRPr lang="es-MX" sz="1400" dirty="0">
              <a:solidFill>
                <a:schemeClr val="bg1"/>
              </a:solidFill>
              <a:latin typeface="Avenir Next" panose="020B0503020202020204" pitchFamily="34" charset="0"/>
            </a:endParaRPr>
          </a:p>
        </p:txBody>
      </p:sp>
      <p:sp>
        <p:nvSpPr>
          <p:cNvPr id="37" name="Rectángulo 36">
            <a:extLst>
              <a:ext uri="{FF2B5EF4-FFF2-40B4-BE49-F238E27FC236}">
                <a16:creationId xmlns="" xmlns:a16="http://schemas.microsoft.com/office/drawing/2014/main" id="{F5629AAD-285F-854A-A74A-0ADCFD895998}"/>
              </a:ext>
            </a:extLst>
          </p:cNvPr>
          <p:cNvSpPr/>
          <p:nvPr/>
        </p:nvSpPr>
        <p:spPr>
          <a:xfrm>
            <a:off x="916004" y="2483447"/>
            <a:ext cx="1249060" cy="461665"/>
          </a:xfrm>
          <a:prstGeom prst="rect">
            <a:avLst/>
          </a:prstGeom>
        </p:spPr>
        <p:txBody>
          <a:bodyPr wrap="none">
            <a:spAutoFit/>
          </a:bodyPr>
          <a:lstStyle/>
          <a:p>
            <a:r>
              <a:rPr lang="es-MX" sz="800" dirty="0">
                <a:solidFill>
                  <a:schemeClr val="bg1"/>
                </a:solidFill>
                <a:latin typeface="Avenir Next" panose="020B0503020202020204" pitchFamily="34" charset="0"/>
              </a:rPr>
              <a:t>Instituto de Transparencia</a:t>
            </a:r>
          </a:p>
          <a:p>
            <a:r>
              <a:rPr lang="es-MX" sz="800" dirty="0">
                <a:solidFill>
                  <a:schemeClr val="bg1"/>
                </a:solidFill>
                <a:latin typeface="Avenir Next" panose="020B0503020202020204" pitchFamily="34" charset="0"/>
              </a:rPr>
              <a:t>Información Pública y Protección</a:t>
            </a:r>
          </a:p>
          <a:p>
            <a:r>
              <a:rPr lang="es-MX" sz="800" dirty="0">
                <a:solidFill>
                  <a:schemeClr val="bg1"/>
                </a:solidFill>
                <a:latin typeface="Avenir Next" panose="020B0503020202020204" pitchFamily="34" charset="0"/>
              </a:rPr>
              <a:t> de Datos </a:t>
            </a:r>
            <a:r>
              <a:rPr lang="es-MX" sz="800" dirty="0" smtClean="0">
                <a:solidFill>
                  <a:schemeClr val="bg1"/>
                </a:solidFill>
                <a:latin typeface="Avenir Next" panose="020B0503020202020204" pitchFamily="34" charset="0"/>
              </a:rPr>
              <a:t>Personales</a:t>
            </a:r>
            <a:endParaRPr lang="es-MX" sz="800" dirty="0">
              <a:solidFill>
                <a:schemeClr val="bg1"/>
              </a:solidFill>
              <a:latin typeface="Avenir Next" panose="020B0503020202020204" pitchFamily="34" charset="0"/>
            </a:endParaRPr>
          </a:p>
        </p:txBody>
      </p:sp>
      <p:sp>
        <p:nvSpPr>
          <p:cNvPr id="38" name="Rectángulo 37">
            <a:extLst>
              <a:ext uri="{FF2B5EF4-FFF2-40B4-BE49-F238E27FC236}">
                <a16:creationId xmlns="" xmlns:a16="http://schemas.microsoft.com/office/drawing/2014/main" id="{066F5CF1-95E9-F14C-8689-3AF1E2454E3C}"/>
              </a:ext>
            </a:extLst>
          </p:cNvPr>
          <p:cNvSpPr/>
          <p:nvPr/>
        </p:nvSpPr>
        <p:spPr>
          <a:xfrm>
            <a:off x="911532" y="2837528"/>
            <a:ext cx="883575" cy="307777"/>
          </a:xfrm>
          <a:prstGeom prst="rect">
            <a:avLst/>
          </a:prstGeom>
        </p:spPr>
        <p:txBody>
          <a:bodyPr wrap="none">
            <a:spAutoFit/>
          </a:bodyPr>
          <a:lstStyle/>
          <a:p>
            <a:r>
              <a:rPr lang="es-MX" sz="1400" dirty="0">
                <a:solidFill>
                  <a:schemeClr val="bg1"/>
                </a:solidFill>
                <a:latin typeface="Avenir Next" panose="020B0503020202020204" pitchFamily="34" charset="0"/>
              </a:rPr>
              <a:t>$</a:t>
            </a:r>
            <a:r>
              <a:rPr lang="es-MX" sz="1400" dirty="0" smtClean="0">
                <a:solidFill>
                  <a:schemeClr val="bg1"/>
                </a:solidFill>
                <a:latin typeface="Avenir Next" panose="020B0503020202020204" pitchFamily="34" charset="0"/>
              </a:rPr>
              <a:t>58,019,205</a:t>
            </a:r>
            <a:endParaRPr lang="es-MX" sz="1400" dirty="0">
              <a:solidFill>
                <a:schemeClr val="bg1"/>
              </a:solidFill>
              <a:latin typeface="Avenir Next" panose="020B0503020202020204" pitchFamily="34" charset="0"/>
            </a:endParaRPr>
          </a:p>
        </p:txBody>
      </p:sp>
      <p:sp>
        <p:nvSpPr>
          <p:cNvPr id="39" name="Rectángulo 38">
            <a:extLst>
              <a:ext uri="{FF2B5EF4-FFF2-40B4-BE49-F238E27FC236}">
                <a16:creationId xmlns="" xmlns:a16="http://schemas.microsoft.com/office/drawing/2014/main" id="{1ED6D69E-29F7-2F4C-900E-6C3EE5455A79}"/>
              </a:ext>
            </a:extLst>
          </p:cNvPr>
          <p:cNvSpPr/>
          <p:nvPr/>
        </p:nvSpPr>
        <p:spPr>
          <a:xfrm>
            <a:off x="915320" y="3103419"/>
            <a:ext cx="1016625" cy="415498"/>
          </a:xfrm>
          <a:prstGeom prst="rect">
            <a:avLst/>
          </a:prstGeom>
        </p:spPr>
        <p:txBody>
          <a:bodyPr wrap="none">
            <a:spAutoFit/>
          </a:bodyPr>
          <a:lstStyle/>
          <a:p>
            <a:r>
              <a:rPr lang="es-MX" sz="1050" dirty="0">
                <a:solidFill>
                  <a:schemeClr val="bg1"/>
                </a:solidFill>
                <a:latin typeface="Avenir Next" panose="020B0503020202020204" pitchFamily="34" charset="0"/>
              </a:rPr>
              <a:t>Tribunal de Justicia</a:t>
            </a:r>
          </a:p>
          <a:p>
            <a:r>
              <a:rPr lang="es-MX" sz="1050" dirty="0">
                <a:solidFill>
                  <a:schemeClr val="bg1"/>
                </a:solidFill>
                <a:latin typeface="Avenir Next" panose="020B0503020202020204" pitchFamily="34" charset="0"/>
              </a:rPr>
              <a:t>Administrativa</a:t>
            </a:r>
          </a:p>
        </p:txBody>
      </p:sp>
      <p:sp>
        <p:nvSpPr>
          <p:cNvPr id="41" name="Rectángulo 40">
            <a:extLst>
              <a:ext uri="{FF2B5EF4-FFF2-40B4-BE49-F238E27FC236}">
                <a16:creationId xmlns="" xmlns:a16="http://schemas.microsoft.com/office/drawing/2014/main" id="{06A3AB37-1392-EA4F-9CBA-ACA3EA430E42}"/>
              </a:ext>
            </a:extLst>
          </p:cNvPr>
          <p:cNvSpPr/>
          <p:nvPr/>
        </p:nvSpPr>
        <p:spPr>
          <a:xfrm>
            <a:off x="898938" y="3416256"/>
            <a:ext cx="926857" cy="307777"/>
          </a:xfrm>
          <a:prstGeom prst="rect">
            <a:avLst/>
          </a:prstGeom>
        </p:spPr>
        <p:txBody>
          <a:bodyPr wrap="none">
            <a:spAutoFit/>
          </a:bodyPr>
          <a:lstStyle/>
          <a:p>
            <a:r>
              <a:rPr lang="es-MX" sz="1400" dirty="0">
                <a:solidFill>
                  <a:schemeClr val="bg1"/>
                </a:solidFill>
                <a:latin typeface="Avenir Next" panose="020B0503020202020204" pitchFamily="34" charset="0"/>
              </a:rPr>
              <a:t>$</a:t>
            </a:r>
            <a:r>
              <a:rPr lang="es-MX" sz="1400" dirty="0" smtClean="0">
                <a:solidFill>
                  <a:schemeClr val="bg1"/>
                </a:solidFill>
                <a:latin typeface="Avenir Next" panose="020B0503020202020204" pitchFamily="34" charset="0"/>
              </a:rPr>
              <a:t>147,995,792</a:t>
            </a:r>
            <a:endParaRPr lang="es-MX" sz="1400" dirty="0">
              <a:solidFill>
                <a:schemeClr val="bg1"/>
              </a:solidFill>
              <a:latin typeface="Avenir Next" panose="020B0503020202020204" pitchFamily="34" charset="0"/>
            </a:endParaRPr>
          </a:p>
        </p:txBody>
      </p:sp>
      <p:sp>
        <p:nvSpPr>
          <p:cNvPr id="42" name="Rectángulo 41">
            <a:extLst>
              <a:ext uri="{FF2B5EF4-FFF2-40B4-BE49-F238E27FC236}">
                <a16:creationId xmlns="" xmlns:a16="http://schemas.microsoft.com/office/drawing/2014/main" id="{CBABD953-053F-0945-A632-A7C9B8E9744E}"/>
              </a:ext>
            </a:extLst>
          </p:cNvPr>
          <p:cNvSpPr/>
          <p:nvPr/>
        </p:nvSpPr>
        <p:spPr>
          <a:xfrm>
            <a:off x="899255" y="3744279"/>
            <a:ext cx="1468672" cy="400110"/>
          </a:xfrm>
          <a:prstGeom prst="rect">
            <a:avLst/>
          </a:prstGeom>
        </p:spPr>
        <p:txBody>
          <a:bodyPr wrap="none">
            <a:spAutoFit/>
          </a:bodyPr>
          <a:lstStyle/>
          <a:p>
            <a:r>
              <a:rPr lang="es-MX" sz="1000" dirty="0">
                <a:solidFill>
                  <a:schemeClr val="bg1"/>
                </a:solidFill>
                <a:latin typeface="Avenir Next" panose="020B0503020202020204" pitchFamily="34" charset="0"/>
              </a:rPr>
              <a:t>Fideicomisos No Empresariales </a:t>
            </a:r>
          </a:p>
          <a:p>
            <a:r>
              <a:rPr lang="es-MX" sz="1000" dirty="0">
                <a:solidFill>
                  <a:schemeClr val="bg1"/>
                </a:solidFill>
                <a:latin typeface="Avenir Next" panose="020B0503020202020204" pitchFamily="34" charset="0"/>
              </a:rPr>
              <a:t>y No Financieras</a:t>
            </a:r>
          </a:p>
        </p:txBody>
      </p:sp>
      <p:sp>
        <p:nvSpPr>
          <p:cNvPr id="43" name="Rectángulo 42">
            <a:extLst>
              <a:ext uri="{FF2B5EF4-FFF2-40B4-BE49-F238E27FC236}">
                <a16:creationId xmlns="" xmlns:a16="http://schemas.microsoft.com/office/drawing/2014/main" id="{F26C3256-B026-2648-8785-039FADAC29FE}"/>
              </a:ext>
            </a:extLst>
          </p:cNvPr>
          <p:cNvSpPr/>
          <p:nvPr/>
        </p:nvSpPr>
        <p:spPr>
          <a:xfrm>
            <a:off x="895251" y="4104964"/>
            <a:ext cx="1016625" cy="307777"/>
          </a:xfrm>
          <a:prstGeom prst="rect">
            <a:avLst/>
          </a:prstGeom>
        </p:spPr>
        <p:txBody>
          <a:bodyPr wrap="none">
            <a:spAutoFit/>
          </a:bodyPr>
          <a:lstStyle/>
          <a:p>
            <a:r>
              <a:rPr lang="es-MX" sz="1400" dirty="0" smtClean="0">
                <a:solidFill>
                  <a:schemeClr val="bg1"/>
                </a:solidFill>
                <a:latin typeface="Avenir Next" panose="020B0503020202020204" pitchFamily="34" charset="0"/>
              </a:rPr>
              <a:t>$1,133,999,440</a:t>
            </a:r>
            <a:endParaRPr lang="es-MX" sz="1400" dirty="0">
              <a:solidFill>
                <a:schemeClr val="bg1"/>
              </a:solidFill>
              <a:latin typeface="Avenir Next" panose="020B0503020202020204" pitchFamily="34" charset="0"/>
            </a:endParaRPr>
          </a:p>
        </p:txBody>
      </p:sp>
      <p:sp>
        <p:nvSpPr>
          <p:cNvPr id="44" name="Rectángulo 43">
            <a:extLst>
              <a:ext uri="{FF2B5EF4-FFF2-40B4-BE49-F238E27FC236}">
                <a16:creationId xmlns="" xmlns:a16="http://schemas.microsoft.com/office/drawing/2014/main" id="{A27B463B-E7AB-4E43-8C12-FBDFF595D5E4}"/>
              </a:ext>
            </a:extLst>
          </p:cNvPr>
          <p:cNvSpPr/>
          <p:nvPr/>
        </p:nvSpPr>
        <p:spPr>
          <a:xfrm>
            <a:off x="6025824" y="1439086"/>
            <a:ext cx="931665" cy="276999"/>
          </a:xfrm>
          <a:prstGeom prst="rect">
            <a:avLst/>
          </a:prstGeom>
        </p:spPr>
        <p:txBody>
          <a:bodyPr wrap="none">
            <a:spAutoFit/>
          </a:bodyPr>
          <a:lstStyle/>
          <a:p>
            <a:pPr algn="r"/>
            <a:r>
              <a:rPr lang="es-MX" sz="1200" dirty="0">
                <a:latin typeface="Avenir Next" panose="020B0503020202020204" pitchFamily="34" charset="0"/>
              </a:rPr>
              <a:t>Poder Ejecutivo</a:t>
            </a:r>
          </a:p>
        </p:txBody>
      </p:sp>
      <p:sp>
        <p:nvSpPr>
          <p:cNvPr id="45" name="Rectángulo 44">
            <a:extLst>
              <a:ext uri="{FF2B5EF4-FFF2-40B4-BE49-F238E27FC236}">
                <a16:creationId xmlns="" xmlns:a16="http://schemas.microsoft.com/office/drawing/2014/main" id="{1997EFB8-2332-5B49-AC71-52FE100AE55C}"/>
              </a:ext>
            </a:extLst>
          </p:cNvPr>
          <p:cNvSpPr/>
          <p:nvPr/>
        </p:nvSpPr>
        <p:spPr>
          <a:xfrm>
            <a:off x="5874510" y="1601028"/>
            <a:ext cx="1090363" cy="307777"/>
          </a:xfrm>
          <a:prstGeom prst="rect">
            <a:avLst/>
          </a:prstGeom>
        </p:spPr>
        <p:txBody>
          <a:bodyPr wrap="none">
            <a:spAutoFit/>
          </a:bodyPr>
          <a:lstStyle/>
          <a:p>
            <a:pPr algn="r"/>
            <a:r>
              <a:rPr lang="es-MX" sz="1400" dirty="0" smtClean="0">
                <a:solidFill>
                  <a:schemeClr val="bg1"/>
                </a:solidFill>
                <a:latin typeface="Avenir Next" panose="020B0503020202020204" pitchFamily="34" charset="0"/>
              </a:rPr>
              <a:t>$83,710,512,693</a:t>
            </a:r>
            <a:endParaRPr lang="es-MX" sz="1400" dirty="0">
              <a:solidFill>
                <a:schemeClr val="bg1"/>
              </a:solidFill>
              <a:latin typeface="Avenir Next" panose="020B0503020202020204" pitchFamily="34" charset="0"/>
            </a:endParaRPr>
          </a:p>
        </p:txBody>
      </p:sp>
      <p:sp>
        <p:nvSpPr>
          <p:cNvPr id="46" name="Rectángulo 45">
            <a:extLst>
              <a:ext uri="{FF2B5EF4-FFF2-40B4-BE49-F238E27FC236}">
                <a16:creationId xmlns="" xmlns:a16="http://schemas.microsoft.com/office/drawing/2014/main" id="{930D5569-F4D1-B44F-9EEC-6E7E9A1B79D5}"/>
              </a:ext>
            </a:extLst>
          </p:cNvPr>
          <p:cNvSpPr/>
          <p:nvPr/>
        </p:nvSpPr>
        <p:spPr>
          <a:xfrm>
            <a:off x="6080048" y="1940575"/>
            <a:ext cx="873957" cy="276999"/>
          </a:xfrm>
          <a:prstGeom prst="rect">
            <a:avLst/>
          </a:prstGeom>
        </p:spPr>
        <p:txBody>
          <a:bodyPr wrap="none">
            <a:spAutoFit/>
          </a:bodyPr>
          <a:lstStyle/>
          <a:p>
            <a:pPr algn="r"/>
            <a:r>
              <a:rPr lang="es-MX" sz="1200" dirty="0">
                <a:solidFill>
                  <a:schemeClr val="bg1"/>
                </a:solidFill>
                <a:latin typeface="Avenir Next" panose="020B0503020202020204" pitchFamily="34" charset="0"/>
              </a:rPr>
              <a:t>Poder Judicial</a:t>
            </a:r>
          </a:p>
        </p:txBody>
      </p:sp>
      <p:sp>
        <p:nvSpPr>
          <p:cNvPr id="47" name="Rectángulo 46">
            <a:extLst>
              <a:ext uri="{FF2B5EF4-FFF2-40B4-BE49-F238E27FC236}">
                <a16:creationId xmlns="" xmlns:a16="http://schemas.microsoft.com/office/drawing/2014/main" id="{D2267603-EC91-E645-ABBB-D4FF46360A84}"/>
              </a:ext>
            </a:extLst>
          </p:cNvPr>
          <p:cNvSpPr/>
          <p:nvPr/>
        </p:nvSpPr>
        <p:spPr>
          <a:xfrm>
            <a:off x="5912538" y="2130101"/>
            <a:ext cx="1047083" cy="307777"/>
          </a:xfrm>
          <a:prstGeom prst="rect">
            <a:avLst/>
          </a:prstGeom>
        </p:spPr>
        <p:txBody>
          <a:bodyPr wrap="none">
            <a:spAutoFit/>
          </a:bodyPr>
          <a:lstStyle/>
          <a:p>
            <a:pPr algn="r"/>
            <a:r>
              <a:rPr lang="es-MX" sz="1400" dirty="0">
                <a:solidFill>
                  <a:schemeClr val="bg1"/>
                </a:solidFill>
                <a:latin typeface="Avenir Next" panose="020B0503020202020204" pitchFamily="34" charset="0"/>
              </a:rPr>
              <a:t>$</a:t>
            </a:r>
            <a:r>
              <a:rPr lang="es-MX" sz="1400" dirty="0" smtClean="0">
                <a:solidFill>
                  <a:schemeClr val="bg1"/>
                </a:solidFill>
                <a:latin typeface="Avenir Next" panose="020B0503020202020204" pitchFamily="34" charset="0"/>
              </a:rPr>
              <a:t>1,844,924,308</a:t>
            </a:r>
            <a:endParaRPr lang="es-MX" sz="1400" dirty="0">
              <a:solidFill>
                <a:schemeClr val="bg1"/>
              </a:solidFill>
              <a:latin typeface="Avenir Next" panose="020B0503020202020204" pitchFamily="34" charset="0"/>
            </a:endParaRPr>
          </a:p>
        </p:txBody>
      </p:sp>
      <p:sp>
        <p:nvSpPr>
          <p:cNvPr id="48" name="Rectángulo 47">
            <a:extLst>
              <a:ext uri="{FF2B5EF4-FFF2-40B4-BE49-F238E27FC236}">
                <a16:creationId xmlns="" xmlns:a16="http://schemas.microsoft.com/office/drawing/2014/main" id="{E60BE105-C7C7-8042-921C-D4646FD8AF12}"/>
              </a:ext>
            </a:extLst>
          </p:cNvPr>
          <p:cNvSpPr/>
          <p:nvPr/>
        </p:nvSpPr>
        <p:spPr>
          <a:xfrm>
            <a:off x="5936991" y="2446630"/>
            <a:ext cx="1013418" cy="415498"/>
          </a:xfrm>
          <a:prstGeom prst="rect">
            <a:avLst/>
          </a:prstGeom>
        </p:spPr>
        <p:txBody>
          <a:bodyPr wrap="none">
            <a:spAutoFit/>
          </a:bodyPr>
          <a:lstStyle/>
          <a:p>
            <a:pPr algn="r"/>
            <a:r>
              <a:rPr lang="es-MX" sz="1050" dirty="0">
                <a:solidFill>
                  <a:schemeClr val="bg1"/>
                </a:solidFill>
                <a:latin typeface="Avenir Next" panose="020B0503020202020204" pitchFamily="34" charset="0"/>
              </a:rPr>
              <a:t>Comisión Estatal de</a:t>
            </a:r>
          </a:p>
          <a:p>
            <a:pPr algn="r"/>
            <a:r>
              <a:rPr lang="es-MX" sz="1050" dirty="0">
                <a:solidFill>
                  <a:schemeClr val="bg1"/>
                </a:solidFill>
                <a:latin typeface="Avenir Next" panose="020B0503020202020204" pitchFamily="34" charset="0"/>
              </a:rPr>
              <a:t>Derechos Humanos</a:t>
            </a:r>
          </a:p>
        </p:txBody>
      </p:sp>
      <p:sp>
        <p:nvSpPr>
          <p:cNvPr id="49" name="Rectángulo 48">
            <a:extLst>
              <a:ext uri="{FF2B5EF4-FFF2-40B4-BE49-F238E27FC236}">
                <a16:creationId xmlns="" xmlns:a16="http://schemas.microsoft.com/office/drawing/2014/main" id="{67546B2C-0EC1-E54C-9770-B0A949D2AB8B}"/>
              </a:ext>
            </a:extLst>
          </p:cNvPr>
          <p:cNvSpPr/>
          <p:nvPr/>
        </p:nvSpPr>
        <p:spPr>
          <a:xfrm>
            <a:off x="6052661" y="2760547"/>
            <a:ext cx="904415" cy="307777"/>
          </a:xfrm>
          <a:prstGeom prst="rect">
            <a:avLst/>
          </a:prstGeom>
        </p:spPr>
        <p:txBody>
          <a:bodyPr wrap="none">
            <a:spAutoFit/>
          </a:bodyPr>
          <a:lstStyle/>
          <a:p>
            <a:pPr algn="r"/>
            <a:r>
              <a:rPr lang="es-MX" sz="1400" dirty="0">
                <a:solidFill>
                  <a:schemeClr val="bg1"/>
                </a:solidFill>
                <a:latin typeface="Avenir Next" panose="020B0503020202020204" pitchFamily="34" charset="0"/>
              </a:rPr>
              <a:t>$</a:t>
            </a:r>
            <a:r>
              <a:rPr lang="es-MX" sz="1400" dirty="0" smtClean="0">
                <a:solidFill>
                  <a:schemeClr val="bg1"/>
                </a:solidFill>
                <a:latin typeface="Avenir Next" panose="020B0503020202020204" pitchFamily="34" charset="0"/>
              </a:rPr>
              <a:t>148,544,106</a:t>
            </a:r>
            <a:endParaRPr lang="es-MX" sz="1400" dirty="0">
              <a:solidFill>
                <a:schemeClr val="bg1"/>
              </a:solidFill>
              <a:latin typeface="Avenir Next" panose="020B0503020202020204" pitchFamily="34" charset="0"/>
            </a:endParaRPr>
          </a:p>
        </p:txBody>
      </p:sp>
      <p:sp>
        <p:nvSpPr>
          <p:cNvPr id="50" name="Rectángulo 49">
            <a:extLst>
              <a:ext uri="{FF2B5EF4-FFF2-40B4-BE49-F238E27FC236}">
                <a16:creationId xmlns="" xmlns:a16="http://schemas.microsoft.com/office/drawing/2014/main" id="{68883BD0-766F-2846-855C-D72910B7747B}"/>
              </a:ext>
            </a:extLst>
          </p:cNvPr>
          <p:cNvSpPr/>
          <p:nvPr/>
        </p:nvSpPr>
        <p:spPr>
          <a:xfrm>
            <a:off x="5405052" y="3105617"/>
            <a:ext cx="1544012" cy="415498"/>
          </a:xfrm>
          <a:prstGeom prst="rect">
            <a:avLst/>
          </a:prstGeom>
        </p:spPr>
        <p:txBody>
          <a:bodyPr wrap="none">
            <a:spAutoFit/>
          </a:bodyPr>
          <a:lstStyle/>
          <a:p>
            <a:pPr algn="r"/>
            <a:r>
              <a:rPr lang="es-MX" sz="1050" dirty="0">
                <a:solidFill>
                  <a:schemeClr val="bg1"/>
                </a:solidFill>
                <a:latin typeface="Avenir Next" panose="020B0503020202020204" pitchFamily="34" charset="0"/>
              </a:rPr>
              <a:t>Tribunal </a:t>
            </a:r>
            <a:r>
              <a:rPr lang="es-MX" sz="1050" dirty="0" smtClean="0">
                <a:solidFill>
                  <a:schemeClr val="bg1"/>
                </a:solidFill>
                <a:latin typeface="Avenir Next" panose="020B0503020202020204" pitchFamily="34" charset="0"/>
              </a:rPr>
              <a:t>Electoral del Estado de </a:t>
            </a:r>
          </a:p>
          <a:p>
            <a:pPr algn="r"/>
            <a:r>
              <a:rPr lang="es-MX" sz="1050" dirty="0" smtClean="0">
                <a:solidFill>
                  <a:schemeClr val="bg1"/>
                </a:solidFill>
                <a:latin typeface="Avenir Next" panose="020B0503020202020204" pitchFamily="34" charset="0"/>
              </a:rPr>
              <a:t>Jalisco</a:t>
            </a:r>
            <a:endParaRPr lang="es-MX" sz="1050" dirty="0">
              <a:solidFill>
                <a:schemeClr val="bg1"/>
              </a:solidFill>
              <a:latin typeface="Avenir Next" panose="020B0503020202020204" pitchFamily="34" charset="0"/>
            </a:endParaRPr>
          </a:p>
        </p:txBody>
      </p:sp>
      <p:sp>
        <p:nvSpPr>
          <p:cNvPr id="51" name="Rectángulo 50">
            <a:extLst>
              <a:ext uri="{FF2B5EF4-FFF2-40B4-BE49-F238E27FC236}">
                <a16:creationId xmlns="" xmlns:a16="http://schemas.microsoft.com/office/drawing/2014/main" id="{757B0A80-D4F3-A644-81C9-D0F0B88D324B}"/>
              </a:ext>
            </a:extLst>
          </p:cNvPr>
          <p:cNvSpPr/>
          <p:nvPr/>
        </p:nvSpPr>
        <p:spPr>
          <a:xfrm>
            <a:off x="6099110" y="3403706"/>
            <a:ext cx="849913" cy="307777"/>
          </a:xfrm>
          <a:prstGeom prst="rect">
            <a:avLst/>
          </a:prstGeom>
        </p:spPr>
        <p:txBody>
          <a:bodyPr wrap="none">
            <a:spAutoFit/>
          </a:bodyPr>
          <a:lstStyle/>
          <a:p>
            <a:pPr algn="r"/>
            <a:r>
              <a:rPr lang="es-MX" sz="1400" dirty="0" smtClean="0">
                <a:solidFill>
                  <a:schemeClr val="bg1"/>
                </a:solidFill>
                <a:latin typeface="Avenir Next" panose="020B0503020202020204" pitchFamily="34" charset="0"/>
              </a:rPr>
              <a:t>$61,016,200</a:t>
            </a:r>
            <a:endParaRPr lang="es-MX" sz="1400" dirty="0">
              <a:solidFill>
                <a:schemeClr val="bg1"/>
              </a:solidFill>
              <a:latin typeface="Avenir Next" panose="020B0503020202020204" pitchFamily="34" charset="0"/>
            </a:endParaRPr>
          </a:p>
        </p:txBody>
      </p:sp>
      <p:sp>
        <p:nvSpPr>
          <p:cNvPr id="52" name="Rectángulo 51">
            <a:extLst>
              <a:ext uri="{FF2B5EF4-FFF2-40B4-BE49-F238E27FC236}">
                <a16:creationId xmlns="" xmlns:a16="http://schemas.microsoft.com/office/drawing/2014/main" id="{31582046-F64D-4342-BA61-FBE20B988E33}"/>
              </a:ext>
            </a:extLst>
          </p:cNvPr>
          <p:cNvSpPr/>
          <p:nvPr/>
        </p:nvSpPr>
        <p:spPr>
          <a:xfrm>
            <a:off x="5526974" y="3711743"/>
            <a:ext cx="1438214" cy="400110"/>
          </a:xfrm>
          <a:prstGeom prst="rect">
            <a:avLst/>
          </a:prstGeom>
        </p:spPr>
        <p:txBody>
          <a:bodyPr wrap="none">
            <a:spAutoFit/>
          </a:bodyPr>
          <a:lstStyle/>
          <a:p>
            <a:pPr algn="r"/>
            <a:r>
              <a:rPr lang="es-MX" sz="1000" dirty="0">
                <a:solidFill>
                  <a:schemeClr val="bg1"/>
                </a:solidFill>
                <a:latin typeface="Avenir Next" panose="020B0503020202020204" pitchFamily="34" charset="0"/>
              </a:rPr>
              <a:t>Otras Entidades Paraestatales </a:t>
            </a:r>
          </a:p>
          <a:p>
            <a:pPr algn="r"/>
            <a:r>
              <a:rPr lang="es-MX" sz="1000" dirty="0">
                <a:solidFill>
                  <a:schemeClr val="bg1"/>
                </a:solidFill>
                <a:latin typeface="Avenir Next" panose="020B0503020202020204" pitchFamily="34" charset="0"/>
              </a:rPr>
              <a:t>y Organismos </a:t>
            </a:r>
          </a:p>
        </p:txBody>
      </p:sp>
      <p:sp>
        <p:nvSpPr>
          <p:cNvPr id="53" name="Rectángulo 52">
            <a:extLst>
              <a:ext uri="{FF2B5EF4-FFF2-40B4-BE49-F238E27FC236}">
                <a16:creationId xmlns="" xmlns:a16="http://schemas.microsoft.com/office/drawing/2014/main" id="{EFD29616-45B6-E140-AABC-1BAEA40CCAD7}"/>
              </a:ext>
            </a:extLst>
          </p:cNvPr>
          <p:cNvSpPr/>
          <p:nvPr/>
        </p:nvSpPr>
        <p:spPr>
          <a:xfrm>
            <a:off x="5848211" y="4101972"/>
            <a:ext cx="1095173" cy="307777"/>
          </a:xfrm>
          <a:prstGeom prst="rect">
            <a:avLst/>
          </a:prstGeom>
        </p:spPr>
        <p:txBody>
          <a:bodyPr wrap="none">
            <a:spAutoFit/>
          </a:bodyPr>
          <a:lstStyle/>
          <a:p>
            <a:pPr algn="r"/>
            <a:r>
              <a:rPr lang="es-MX" sz="1400" dirty="0" smtClean="0">
                <a:solidFill>
                  <a:schemeClr val="bg1"/>
                </a:solidFill>
                <a:latin typeface="Avenir Next" panose="020B0503020202020204" pitchFamily="34" charset="0"/>
              </a:rPr>
              <a:t>$35,321,804,051</a:t>
            </a:r>
            <a:endParaRPr lang="es-MX" sz="1400" dirty="0">
              <a:solidFill>
                <a:schemeClr val="bg1"/>
              </a:solidFill>
              <a:latin typeface="Avenir Next" panose="020B0503020202020204" pitchFamily="34" charset="0"/>
            </a:endParaRPr>
          </a:p>
        </p:txBody>
      </p:sp>
      <p:pic>
        <p:nvPicPr>
          <p:cNvPr id="3" name="Imagen 2">
            <a:extLst>
              <a:ext uri="{FF2B5EF4-FFF2-40B4-BE49-F238E27FC236}">
                <a16:creationId xmlns="" xmlns:a16="http://schemas.microsoft.com/office/drawing/2014/main" id="{30F74B84-4E59-B046-B462-ABFA18ADD189}"/>
              </a:ext>
            </a:extLst>
          </p:cNvPr>
          <p:cNvPicPr>
            <a:picLocks noChangeAspect="1"/>
          </p:cNvPicPr>
          <p:nvPr/>
        </p:nvPicPr>
        <p:blipFill rotWithShape="1">
          <a:blip r:embed="rId15"/>
          <a:srcRect l="-288" t="1698" r="288" b="10552"/>
          <a:stretch/>
        </p:blipFill>
        <p:spPr>
          <a:xfrm>
            <a:off x="5377" y="4551962"/>
            <a:ext cx="7767023" cy="4545302"/>
          </a:xfrm>
          <a:prstGeom prst="rect">
            <a:avLst/>
          </a:prstGeom>
        </p:spPr>
      </p:pic>
      <p:sp>
        <p:nvSpPr>
          <p:cNvPr id="18" name="Rectángulo 17">
            <a:extLst>
              <a:ext uri="{FF2B5EF4-FFF2-40B4-BE49-F238E27FC236}">
                <a16:creationId xmlns="" xmlns:a16="http://schemas.microsoft.com/office/drawing/2014/main" id="{FE60540B-1AE6-7340-9772-956BC78BA114}"/>
              </a:ext>
            </a:extLst>
          </p:cNvPr>
          <p:cNvSpPr/>
          <p:nvPr/>
        </p:nvSpPr>
        <p:spPr>
          <a:xfrm>
            <a:off x="0" y="9086850"/>
            <a:ext cx="7772400" cy="800099"/>
          </a:xfrm>
          <a:prstGeom prst="rect">
            <a:avLst/>
          </a:prstGeom>
          <a:solidFill>
            <a:srgbClr val="009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09D90"/>
              </a:solidFill>
            </a:endParaRPr>
          </a:p>
        </p:txBody>
      </p:sp>
      <p:pic>
        <p:nvPicPr>
          <p:cNvPr id="24" name="Imagen 23">
            <a:extLst>
              <a:ext uri="{FF2B5EF4-FFF2-40B4-BE49-F238E27FC236}">
                <a16:creationId xmlns="" xmlns:a16="http://schemas.microsoft.com/office/drawing/2014/main" id="{95FDBC3F-7E14-CD4E-B601-7A816E5F9BAB}"/>
              </a:ext>
            </a:extLst>
          </p:cNvPr>
          <p:cNvPicPr>
            <a:picLocks noChangeAspect="1"/>
          </p:cNvPicPr>
          <p:nvPr/>
        </p:nvPicPr>
        <p:blipFill>
          <a:blip r:embed="rId16"/>
          <a:stretch>
            <a:fillRect/>
          </a:stretch>
        </p:blipFill>
        <p:spPr>
          <a:xfrm>
            <a:off x="158063" y="9152764"/>
            <a:ext cx="904845" cy="1102455"/>
          </a:xfrm>
          <a:prstGeom prst="rect">
            <a:avLst/>
          </a:prstGeom>
        </p:spPr>
      </p:pic>
      <p:sp>
        <p:nvSpPr>
          <p:cNvPr id="26" name="CuadroTexto 25">
            <a:extLst>
              <a:ext uri="{FF2B5EF4-FFF2-40B4-BE49-F238E27FC236}">
                <a16:creationId xmlns="" xmlns:a16="http://schemas.microsoft.com/office/drawing/2014/main" id="{72FB2A87-13FF-D046-982B-5DA47772218B}"/>
              </a:ext>
            </a:extLst>
          </p:cNvPr>
          <p:cNvSpPr txBox="1"/>
          <p:nvPr/>
        </p:nvSpPr>
        <p:spPr>
          <a:xfrm>
            <a:off x="789123" y="9169692"/>
            <a:ext cx="1628010" cy="707886"/>
          </a:xfrm>
          <a:prstGeom prst="rect">
            <a:avLst/>
          </a:prstGeom>
          <a:noFill/>
        </p:spPr>
        <p:txBody>
          <a:bodyPr wrap="none" rtlCol="0">
            <a:spAutoFit/>
          </a:bodyPr>
          <a:lstStyle/>
          <a:p>
            <a:r>
              <a:rPr lang="es-MX" sz="2000" b="1" dirty="0">
                <a:solidFill>
                  <a:schemeClr val="bg1"/>
                </a:solidFill>
                <a:latin typeface="Avenir Next Heavy" panose="020B0503020202020204" pitchFamily="34" charset="0"/>
              </a:rPr>
              <a:t>Para saber </a:t>
            </a:r>
          </a:p>
          <a:p>
            <a:r>
              <a:rPr lang="es-MX" sz="2000" b="1" dirty="0">
                <a:solidFill>
                  <a:schemeClr val="bg1"/>
                </a:solidFill>
                <a:latin typeface="Avenir Next Heavy" panose="020B0503020202020204" pitchFamily="34" charset="0"/>
              </a:rPr>
              <a:t>más…</a:t>
            </a:r>
          </a:p>
        </p:txBody>
      </p:sp>
      <p:sp>
        <p:nvSpPr>
          <p:cNvPr id="27" name="CuadroTexto 26">
            <a:extLst>
              <a:ext uri="{FF2B5EF4-FFF2-40B4-BE49-F238E27FC236}">
                <a16:creationId xmlns="" xmlns:a16="http://schemas.microsoft.com/office/drawing/2014/main" id="{305E0AC4-A4CE-2F4E-B14F-3955A3ACA896}"/>
              </a:ext>
            </a:extLst>
          </p:cNvPr>
          <p:cNvSpPr txBox="1"/>
          <p:nvPr/>
        </p:nvSpPr>
        <p:spPr>
          <a:xfrm>
            <a:off x="2217055" y="9105628"/>
            <a:ext cx="5141981" cy="800219"/>
          </a:xfrm>
          <a:prstGeom prst="rect">
            <a:avLst/>
          </a:prstGeom>
          <a:noFill/>
        </p:spPr>
        <p:txBody>
          <a:bodyPr wrap="square" rtlCol="0">
            <a:spAutoFit/>
          </a:bodyPr>
          <a:lstStyle/>
          <a:p>
            <a:pPr algn="just"/>
            <a:r>
              <a:rPr lang="es-MX" b="1" dirty="0" smtClean="0">
                <a:solidFill>
                  <a:schemeClr val="bg1"/>
                </a:solidFill>
                <a:latin typeface="Avenir Next Demi Bold" panose="020B0503020202020204" pitchFamily="34" charset="0"/>
              </a:rPr>
              <a:t>$5,405,611,752 </a:t>
            </a:r>
            <a:r>
              <a:rPr lang="es-MX" b="1" dirty="0">
                <a:solidFill>
                  <a:schemeClr val="bg1"/>
                </a:solidFill>
                <a:latin typeface="Avenir Next Demi Bold" panose="020B0503020202020204" pitchFamily="34" charset="0"/>
              </a:rPr>
              <a:t>pesos </a:t>
            </a:r>
            <a:r>
              <a:rPr lang="es-MX" sz="1400" dirty="0">
                <a:solidFill>
                  <a:schemeClr val="bg1"/>
                </a:solidFill>
                <a:latin typeface="Avenir Next" panose="020B0503020202020204" pitchFamily="34" charset="0"/>
              </a:rPr>
              <a:t>del presupuesto son ingresos </a:t>
            </a:r>
            <a:r>
              <a:rPr lang="es-MX" sz="1400" dirty="0" smtClean="0">
                <a:solidFill>
                  <a:schemeClr val="bg1"/>
                </a:solidFill>
                <a:latin typeface="Avenir Next" panose="020B0503020202020204" pitchFamily="34" charset="0"/>
              </a:rPr>
              <a:t>propios que </a:t>
            </a:r>
            <a:r>
              <a:rPr lang="es-MX" sz="1400" dirty="0">
                <a:solidFill>
                  <a:schemeClr val="bg1"/>
                </a:solidFill>
                <a:latin typeface="Avenir Next" panose="020B0503020202020204" pitchFamily="34" charset="0"/>
              </a:rPr>
              <a:t>entidades paraestatales del Poder Ejecutivo </a:t>
            </a:r>
            <a:r>
              <a:rPr lang="es-MX" sz="1400" dirty="0" smtClean="0">
                <a:solidFill>
                  <a:schemeClr val="bg1"/>
                </a:solidFill>
                <a:latin typeface="Avenir Next" panose="020B0503020202020204" pitchFamily="34" charset="0"/>
              </a:rPr>
              <a:t>generarán por </a:t>
            </a:r>
            <a:r>
              <a:rPr lang="es-MX" sz="1400" dirty="0">
                <a:solidFill>
                  <a:schemeClr val="bg1"/>
                </a:solidFill>
                <a:latin typeface="Avenir Next" panose="020B0503020202020204" pitchFamily="34" charset="0"/>
              </a:rPr>
              <a:t>la venta de sus bienes y servicios.</a:t>
            </a:r>
          </a:p>
        </p:txBody>
      </p:sp>
      <p:sp>
        <p:nvSpPr>
          <p:cNvPr id="56" name="Rectángulo 55">
            <a:extLst>
              <a:ext uri="{FF2B5EF4-FFF2-40B4-BE49-F238E27FC236}">
                <a16:creationId xmlns="" xmlns:a16="http://schemas.microsoft.com/office/drawing/2014/main" id="{0E7AF17C-7D7E-B449-A968-0781D0916B26}"/>
              </a:ext>
            </a:extLst>
          </p:cNvPr>
          <p:cNvSpPr/>
          <p:nvPr/>
        </p:nvSpPr>
        <p:spPr>
          <a:xfrm>
            <a:off x="50800" y="4551962"/>
            <a:ext cx="7772400" cy="10126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a:p>
        </p:txBody>
      </p:sp>
      <p:sp>
        <p:nvSpPr>
          <p:cNvPr id="40" name="CuadroTexto 39">
            <a:extLst>
              <a:ext uri="{FF2B5EF4-FFF2-40B4-BE49-F238E27FC236}">
                <a16:creationId xmlns="" xmlns:a16="http://schemas.microsoft.com/office/drawing/2014/main" id="{D6675C93-6AAC-3940-BA89-A8317B04339E}"/>
              </a:ext>
            </a:extLst>
          </p:cNvPr>
          <p:cNvSpPr txBox="1"/>
          <p:nvPr/>
        </p:nvSpPr>
        <p:spPr>
          <a:xfrm>
            <a:off x="287079" y="4630078"/>
            <a:ext cx="7319093" cy="4770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s-MX" sz="2500" b="1" dirty="0">
                <a:solidFill>
                  <a:schemeClr val="bg1"/>
                </a:solidFill>
                <a:latin typeface="Avenir Next Heavy" panose="020B0503020202020204" pitchFamily="34" charset="0"/>
              </a:rPr>
              <a:t>¿EN QUÉ SE GASTA EL PRESUPUESTO </a:t>
            </a:r>
            <a:r>
              <a:rPr lang="es-MX" sz="2500" b="1" dirty="0" smtClean="0">
                <a:solidFill>
                  <a:schemeClr val="bg1"/>
                </a:solidFill>
                <a:latin typeface="Avenir Next Heavy" panose="020B0503020202020204" pitchFamily="34" charset="0"/>
              </a:rPr>
              <a:t>2021?</a:t>
            </a:r>
            <a:endParaRPr lang="es-MX" sz="2500" b="1" dirty="0">
              <a:solidFill>
                <a:schemeClr val="bg1"/>
              </a:solidFill>
              <a:latin typeface="Avenir Next Heavy" panose="020B0503020202020204" pitchFamily="34" charset="0"/>
            </a:endParaRPr>
          </a:p>
        </p:txBody>
      </p:sp>
      <p:sp>
        <p:nvSpPr>
          <p:cNvPr id="55" name="CuadroTexto 54">
            <a:extLst>
              <a:ext uri="{FF2B5EF4-FFF2-40B4-BE49-F238E27FC236}">
                <a16:creationId xmlns="" xmlns:a16="http://schemas.microsoft.com/office/drawing/2014/main" id="{800591EB-9A6C-D043-AA19-0662826762CF}"/>
              </a:ext>
            </a:extLst>
          </p:cNvPr>
          <p:cNvSpPr txBox="1"/>
          <p:nvPr/>
        </p:nvSpPr>
        <p:spPr>
          <a:xfrm>
            <a:off x="820070" y="5171594"/>
            <a:ext cx="6538585" cy="307777"/>
          </a:xfrm>
          <a:prstGeom prst="rect">
            <a:avLst/>
          </a:prstGeom>
          <a:noFill/>
        </p:spPr>
        <p:txBody>
          <a:bodyPr wrap="none" rtlCol="0">
            <a:spAutoFit/>
          </a:bodyPr>
          <a:lstStyle/>
          <a:p>
            <a:pPr algn="ctr"/>
            <a:r>
              <a:rPr lang="es-MX" sz="1400" dirty="0">
                <a:solidFill>
                  <a:schemeClr val="bg1"/>
                </a:solidFill>
                <a:latin typeface="Avenir Next Medium" panose="020B0503020202020204" pitchFamily="34" charset="0"/>
              </a:rPr>
              <a:t>Ahora que conoces quién gasta, te explicaremos en qué se invertirá tu dinero</a:t>
            </a:r>
          </a:p>
        </p:txBody>
      </p:sp>
      <p:sp>
        <p:nvSpPr>
          <p:cNvPr id="59" name="Rectángulo 58">
            <a:extLst>
              <a:ext uri="{FF2B5EF4-FFF2-40B4-BE49-F238E27FC236}">
                <a16:creationId xmlns="" xmlns:a16="http://schemas.microsoft.com/office/drawing/2014/main" id="{A2695978-D9D7-FC4C-A4B8-89123940AAFC}"/>
              </a:ext>
            </a:extLst>
          </p:cNvPr>
          <p:cNvSpPr/>
          <p:nvPr/>
        </p:nvSpPr>
        <p:spPr>
          <a:xfrm>
            <a:off x="-274156" y="5376924"/>
            <a:ext cx="4521334" cy="3889354"/>
          </a:xfrm>
          <a:prstGeom prst="rect">
            <a:avLst/>
          </a:prstGeom>
          <a:solidFill>
            <a:schemeClr val="bg1">
              <a:alpha val="61000"/>
            </a:schemeClr>
          </a:solidFill>
          <a:ln>
            <a:noFill/>
          </a:ln>
          <a:effectLst>
            <a:softEdge rad="1651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MX"/>
          </a:p>
        </p:txBody>
      </p:sp>
      <p:sp>
        <p:nvSpPr>
          <p:cNvPr id="60" name="CuadroTexto 59">
            <a:extLst>
              <a:ext uri="{FF2B5EF4-FFF2-40B4-BE49-F238E27FC236}">
                <a16:creationId xmlns="" xmlns:a16="http://schemas.microsoft.com/office/drawing/2014/main" id="{5B23DABA-5A75-A64B-8C2C-D5F991ED2D50}"/>
              </a:ext>
            </a:extLst>
          </p:cNvPr>
          <p:cNvSpPr txBox="1"/>
          <p:nvPr/>
        </p:nvSpPr>
        <p:spPr>
          <a:xfrm>
            <a:off x="269321" y="6937482"/>
            <a:ext cx="3660851" cy="1200329"/>
          </a:xfrm>
          <a:prstGeom prst="rect">
            <a:avLst/>
          </a:prstGeom>
          <a:noFill/>
        </p:spPr>
        <p:txBody>
          <a:bodyPr wrap="square" rtlCol="0">
            <a:spAutoFit/>
          </a:bodyPr>
          <a:lstStyle/>
          <a:p>
            <a:pPr algn="just"/>
            <a:r>
              <a:rPr lang="es-MX" sz="1200" b="1" dirty="0">
                <a:solidFill>
                  <a:srgbClr val="5A3F00"/>
                </a:solidFill>
                <a:latin typeface="Avenir Next" panose="020B0503020202020204" pitchFamily="34" charset="0"/>
              </a:rPr>
              <a:t>Gasto Programable </a:t>
            </a:r>
            <a:r>
              <a:rPr lang="es-MX" sz="1200" dirty="0">
                <a:solidFill>
                  <a:srgbClr val="5A3F00"/>
                </a:solidFill>
                <a:latin typeface="Avenir Next" panose="020B0503020202020204" pitchFamily="34" charset="0"/>
              </a:rPr>
              <a:t>es aquel que se condiciona y dirige a solventar la operación interna de las instituciones de gobierno y sus empleados públicos, y especifica los bienes y servicios –que a partir de </a:t>
            </a:r>
            <a:r>
              <a:rPr lang="es-MX" sz="1200" dirty="0" smtClean="0">
                <a:solidFill>
                  <a:srgbClr val="5A3F00"/>
                </a:solidFill>
                <a:latin typeface="Avenir Next" panose="020B0503020202020204" pitchFamily="34" charset="0"/>
              </a:rPr>
              <a:t>estos– </a:t>
            </a:r>
            <a:r>
              <a:rPr lang="es-MX" sz="1200" dirty="0">
                <a:solidFill>
                  <a:srgbClr val="5A3F00"/>
                </a:solidFill>
                <a:latin typeface="Avenir Next" panose="020B0503020202020204" pitchFamily="34" charset="0"/>
              </a:rPr>
              <a:t>se ofrecerán a la población, por ejemplo: salud, educación, seguridad, entre otros.</a:t>
            </a:r>
          </a:p>
        </p:txBody>
      </p:sp>
      <p:sp>
        <p:nvSpPr>
          <p:cNvPr id="61" name="CuadroTexto 60">
            <a:extLst>
              <a:ext uri="{FF2B5EF4-FFF2-40B4-BE49-F238E27FC236}">
                <a16:creationId xmlns="" xmlns:a16="http://schemas.microsoft.com/office/drawing/2014/main" id="{B82FA1CC-6348-3E41-918F-9F377336E0AD}"/>
              </a:ext>
            </a:extLst>
          </p:cNvPr>
          <p:cNvSpPr txBox="1"/>
          <p:nvPr/>
        </p:nvSpPr>
        <p:spPr>
          <a:xfrm>
            <a:off x="269322" y="6330221"/>
            <a:ext cx="3660850" cy="523220"/>
          </a:xfrm>
          <a:prstGeom prst="rect">
            <a:avLst/>
          </a:prstGeom>
          <a:noFill/>
          <a:effectLst>
            <a:softEdge rad="698500"/>
          </a:effectLst>
        </p:spPr>
        <p:txBody>
          <a:bodyPr wrap="square" rtlCol="0">
            <a:spAutoFit/>
          </a:bodyPr>
          <a:lstStyle/>
          <a:p>
            <a:pPr algn="just"/>
            <a:r>
              <a:rPr lang="es-MX" sz="1400" dirty="0">
                <a:solidFill>
                  <a:srgbClr val="5A3F00"/>
                </a:solidFill>
                <a:latin typeface="Avenir Next Medium" panose="020B0503020202020204" pitchFamily="34" charset="0"/>
              </a:rPr>
              <a:t>La primera de estas </a:t>
            </a:r>
            <a:r>
              <a:rPr lang="es-MX" sz="1400" dirty="0" smtClean="0">
                <a:solidFill>
                  <a:srgbClr val="5A3F00"/>
                </a:solidFill>
                <a:latin typeface="Avenir Next Medium" panose="020B0503020202020204" pitchFamily="34" charset="0"/>
              </a:rPr>
              <a:t>clasificaciones es Programable </a:t>
            </a:r>
            <a:r>
              <a:rPr lang="es-MX" sz="1400" dirty="0">
                <a:solidFill>
                  <a:srgbClr val="5A3F00"/>
                </a:solidFill>
                <a:latin typeface="Avenir Next Medium" panose="020B0503020202020204" pitchFamily="34" charset="0"/>
              </a:rPr>
              <a:t>y No Programable:</a:t>
            </a:r>
          </a:p>
        </p:txBody>
      </p:sp>
      <p:sp>
        <p:nvSpPr>
          <p:cNvPr id="62" name="Rectángulo 61">
            <a:extLst>
              <a:ext uri="{FF2B5EF4-FFF2-40B4-BE49-F238E27FC236}">
                <a16:creationId xmlns="" xmlns:a16="http://schemas.microsoft.com/office/drawing/2014/main" id="{EC060FF3-8F35-F844-A178-19ABB1180BBC}"/>
              </a:ext>
            </a:extLst>
          </p:cNvPr>
          <p:cNvSpPr/>
          <p:nvPr/>
        </p:nvSpPr>
        <p:spPr>
          <a:xfrm>
            <a:off x="4168327" y="5439912"/>
            <a:ext cx="2944618" cy="827317"/>
          </a:xfrm>
          <a:prstGeom prst="rect">
            <a:avLst/>
          </a:prstGeom>
          <a:solidFill>
            <a:schemeClr val="bg1">
              <a:alpha val="61000"/>
            </a:schemeClr>
          </a:solidFill>
          <a:ln>
            <a:noFill/>
          </a:ln>
          <a:effectLst>
            <a:softEdge rad="1651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MX"/>
          </a:p>
        </p:txBody>
      </p:sp>
      <p:sp>
        <p:nvSpPr>
          <p:cNvPr id="57" name="CuadroTexto 56">
            <a:extLst>
              <a:ext uri="{FF2B5EF4-FFF2-40B4-BE49-F238E27FC236}">
                <a16:creationId xmlns="" xmlns:a16="http://schemas.microsoft.com/office/drawing/2014/main" id="{99395567-BF11-844A-9170-F922EFEA5083}"/>
              </a:ext>
            </a:extLst>
          </p:cNvPr>
          <p:cNvSpPr txBox="1"/>
          <p:nvPr/>
        </p:nvSpPr>
        <p:spPr>
          <a:xfrm>
            <a:off x="262895" y="5650627"/>
            <a:ext cx="3667277" cy="738664"/>
          </a:xfrm>
          <a:prstGeom prst="rect">
            <a:avLst/>
          </a:prstGeom>
          <a:noFill/>
          <a:effectLst>
            <a:softEdge rad="698500"/>
          </a:effectLst>
        </p:spPr>
        <p:txBody>
          <a:bodyPr wrap="square" rtlCol="0">
            <a:spAutoFit/>
          </a:bodyPr>
          <a:lstStyle/>
          <a:p>
            <a:pPr algn="just"/>
            <a:r>
              <a:rPr lang="es-MX" sz="1400" dirty="0">
                <a:solidFill>
                  <a:srgbClr val="5A3F00"/>
                </a:solidFill>
                <a:latin typeface="Avenir Next Medium" panose="020B0503020202020204" pitchFamily="34" charset="0"/>
              </a:rPr>
              <a:t>Para mayor transparencia y claridad del gasto público, el Gobierno </a:t>
            </a:r>
            <a:r>
              <a:rPr lang="es-MX" sz="1400" dirty="0" smtClean="0">
                <a:solidFill>
                  <a:srgbClr val="5A3F00"/>
                </a:solidFill>
                <a:latin typeface="Avenir Next Medium" panose="020B0503020202020204" pitchFamily="34" charset="0"/>
              </a:rPr>
              <a:t>ordena </a:t>
            </a:r>
            <a:r>
              <a:rPr lang="es-MX" sz="1400" dirty="0">
                <a:solidFill>
                  <a:srgbClr val="5A3F00"/>
                </a:solidFill>
                <a:latin typeface="Avenir Next Medium" panose="020B0503020202020204" pitchFamily="34" charset="0"/>
              </a:rPr>
              <a:t>desde diferentes ópticas el destino que tendrá cada peso. </a:t>
            </a:r>
          </a:p>
        </p:txBody>
      </p:sp>
      <p:sp>
        <p:nvSpPr>
          <p:cNvPr id="63" name="CuadroTexto 62">
            <a:extLst>
              <a:ext uri="{FF2B5EF4-FFF2-40B4-BE49-F238E27FC236}">
                <a16:creationId xmlns="" xmlns:a16="http://schemas.microsoft.com/office/drawing/2014/main" id="{3F2FE91A-1001-8347-96D6-276DC96F8DD9}"/>
              </a:ext>
            </a:extLst>
          </p:cNvPr>
          <p:cNvSpPr txBox="1"/>
          <p:nvPr/>
        </p:nvSpPr>
        <p:spPr>
          <a:xfrm>
            <a:off x="266855" y="8121787"/>
            <a:ext cx="3664413" cy="646331"/>
          </a:xfrm>
          <a:prstGeom prst="rect">
            <a:avLst/>
          </a:prstGeom>
          <a:noFill/>
        </p:spPr>
        <p:txBody>
          <a:bodyPr wrap="square" rtlCol="0">
            <a:spAutoFit/>
          </a:bodyPr>
          <a:lstStyle/>
          <a:p>
            <a:pPr algn="just"/>
            <a:r>
              <a:rPr lang="es-MX" sz="1200" b="1" dirty="0">
                <a:solidFill>
                  <a:srgbClr val="5A3F00"/>
                </a:solidFill>
                <a:latin typeface="Avenir Next" panose="020B0503020202020204" pitchFamily="34" charset="0"/>
              </a:rPr>
              <a:t>Gasto No Programable </a:t>
            </a:r>
            <a:r>
              <a:rPr lang="es-MX" sz="1200" dirty="0">
                <a:solidFill>
                  <a:srgbClr val="5A3F00"/>
                </a:solidFill>
                <a:latin typeface="Avenir Next" panose="020B0503020202020204" pitchFamily="34" charset="0"/>
              </a:rPr>
              <a:t>es el dinero que se destina a cumplir obligaciones legales, como es el pago de la </a:t>
            </a:r>
            <a:r>
              <a:rPr lang="es-MX" sz="1200" dirty="0" smtClean="0">
                <a:solidFill>
                  <a:srgbClr val="5A3F00"/>
                </a:solidFill>
                <a:latin typeface="Avenir Next" panose="020B0503020202020204" pitchFamily="34" charset="0"/>
              </a:rPr>
              <a:t>deuda y </a:t>
            </a:r>
            <a:r>
              <a:rPr lang="es-MX" sz="1200" dirty="0">
                <a:solidFill>
                  <a:srgbClr val="5A3F00"/>
                </a:solidFill>
                <a:latin typeface="Avenir Next" panose="020B0503020202020204" pitchFamily="34" charset="0"/>
              </a:rPr>
              <a:t>las </a:t>
            </a:r>
            <a:r>
              <a:rPr lang="es-MX" sz="1200" dirty="0" smtClean="0">
                <a:solidFill>
                  <a:srgbClr val="5A3F00"/>
                </a:solidFill>
                <a:latin typeface="Avenir Next" panose="020B0503020202020204" pitchFamily="34" charset="0"/>
              </a:rPr>
              <a:t>transferencias a </a:t>
            </a:r>
            <a:r>
              <a:rPr lang="es-MX" sz="1200" dirty="0">
                <a:solidFill>
                  <a:srgbClr val="5A3F00"/>
                </a:solidFill>
                <a:latin typeface="Avenir Next" panose="020B0503020202020204" pitchFamily="34" charset="0"/>
              </a:rPr>
              <a:t>los municipios.</a:t>
            </a:r>
          </a:p>
        </p:txBody>
      </p:sp>
      <p:sp>
        <p:nvSpPr>
          <p:cNvPr id="64" name="CuadroTexto 63">
            <a:extLst>
              <a:ext uri="{FF2B5EF4-FFF2-40B4-BE49-F238E27FC236}">
                <a16:creationId xmlns="" xmlns:a16="http://schemas.microsoft.com/office/drawing/2014/main" id="{67768056-0580-3B48-B6BF-781007183043}"/>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11</a:t>
            </a:r>
          </a:p>
        </p:txBody>
      </p:sp>
      <p:sp>
        <p:nvSpPr>
          <p:cNvPr id="65" name="Elipse 64"/>
          <p:cNvSpPr/>
          <p:nvPr/>
        </p:nvSpPr>
        <p:spPr>
          <a:xfrm>
            <a:off x="2527537" y="2487314"/>
            <a:ext cx="621164" cy="5891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6" name="Imagen 65"/>
          <p:cNvPicPr>
            <a:picLocks noChangeAspect="1"/>
          </p:cNvPicPr>
          <p:nvPr/>
        </p:nvPicPr>
        <p:blipFill rotWithShape="1">
          <a:blip r:embed="rId17"/>
          <a:srcRect r="22310"/>
          <a:stretch/>
        </p:blipFill>
        <p:spPr>
          <a:xfrm rot="19010064">
            <a:off x="2694094" y="2547527"/>
            <a:ext cx="303571" cy="536508"/>
          </a:xfrm>
          <a:prstGeom prst="rect">
            <a:avLst/>
          </a:prstGeom>
        </p:spPr>
      </p:pic>
      <p:sp>
        <p:nvSpPr>
          <p:cNvPr id="67" name="Elipse 66"/>
          <p:cNvSpPr/>
          <p:nvPr/>
        </p:nvSpPr>
        <p:spPr>
          <a:xfrm>
            <a:off x="2521187" y="3090564"/>
            <a:ext cx="598701" cy="5925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8" name="Imagen 67"/>
          <p:cNvPicPr>
            <a:picLocks noChangeAspect="1"/>
          </p:cNvPicPr>
          <p:nvPr/>
        </p:nvPicPr>
        <p:blipFill rotWithShape="1">
          <a:blip r:embed="rId18"/>
          <a:srcRect l="41295" t="48742" r="52369" b="43343"/>
          <a:stretch/>
        </p:blipFill>
        <p:spPr>
          <a:xfrm>
            <a:off x="2607844" y="3196521"/>
            <a:ext cx="492941" cy="346391"/>
          </a:xfrm>
          <a:prstGeom prst="rect">
            <a:avLst/>
          </a:prstGeom>
        </p:spPr>
      </p:pic>
      <p:sp>
        <p:nvSpPr>
          <p:cNvPr id="69" name="Elipse 68"/>
          <p:cNvSpPr/>
          <p:nvPr/>
        </p:nvSpPr>
        <p:spPr>
          <a:xfrm>
            <a:off x="4690135" y="3045976"/>
            <a:ext cx="660192" cy="631150"/>
          </a:xfrm>
          <a:prstGeom prst="ellipse">
            <a:avLst/>
          </a:prstGeom>
          <a:blipFill dpi="0" rotWithShape="0">
            <a:blip r:embed="rId19"/>
            <a:srcRect/>
            <a:stretch>
              <a:fillRect l="9000" t="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0" name="Imagen 69">
            <a:extLst>
              <a:ext uri="{FF2B5EF4-FFF2-40B4-BE49-F238E27FC236}">
                <a16:creationId xmlns:a16="http://schemas.microsoft.com/office/drawing/2014/main" xmlns="" id="{A72958AC-DC20-DA40-96ED-E761665FE0DB}"/>
              </a:ext>
            </a:extLst>
          </p:cNvPr>
          <p:cNvPicPr>
            <a:picLocks noChangeAspect="1"/>
          </p:cNvPicPr>
          <p:nvPr/>
        </p:nvPicPr>
        <p:blipFill>
          <a:blip r:embed="rId10"/>
          <a:stretch>
            <a:fillRect/>
          </a:stretch>
        </p:blipFill>
        <p:spPr>
          <a:xfrm flipH="1">
            <a:off x="4686227" y="3727797"/>
            <a:ext cx="604831" cy="604831"/>
          </a:xfrm>
          <a:prstGeom prst="rect">
            <a:avLst/>
          </a:prstGeom>
        </p:spPr>
      </p:pic>
      <p:sp>
        <p:nvSpPr>
          <p:cNvPr id="71" name="Rectángulo 70">
            <a:extLst>
              <a:ext uri="{FF2B5EF4-FFF2-40B4-BE49-F238E27FC236}">
                <a16:creationId xmlns="" xmlns:a16="http://schemas.microsoft.com/office/drawing/2014/main" id="{A2695978-D9D7-FC4C-A4B8-89123940AAFC}"/>
              </a:ext>
            </a:extLst>
          </p:cNvPr>
          <p:cNvSpPr/>
          <p:nvPr/>
        </p:nvSpPr>
        <p:spPr>
          <a:xfrm>
            <a:off x="3931268" y="5405754"/>
            <a:ext cx="4521334" cy="3889354"/>
          </a:xfrm>
          <a:prstGeom prst="rect">
            <a:avLst/>
          </a:prstGeom>
          <a:solidFill>
            <a:schemeClr val="bg1">
              <a:alpha val="61000"/>
            </a:schemeClr>
          </a:solidFill>
          <a:ln>
            <a:noFill/>
          </a:ln>
          <a:effectLst>
            <a:softEdge rad="1651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MX"/>
          </a:p>
        </p:txBody>
      </p:sp>
      <p:sp>
        <p:nvSpPr>
          <p:cNvPr id="72" name="Rectángulo 71">
            <a:extLst>
              <a:ext uri="{FF2B5EF4-FFF2-40B4-BE49-F238E27FC236}">
                <a16:creationId xmlns:a16="http://schemas.microsoft.com/office/drawing/2014/main" xmlns="" id="{890DD1A7-18A2-F94F-8BE2-6FD9B7DB666B}"/>
              </a:ext>
            </a:extLst>
          </p:cNvPr>
          <p:cNvSpPr/>
          <p:nvPr/>
        </p:nvSpPr>
        <p:spPr>
          <a:xfrm>
            <a:off x="4081367" y="7381308"/>
            <a:ext cx="3380716" cy="301191"/>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3" name="Rectángulo 72">
            <a:extLst>
              <a:ext uri="{FF2B5EF4-FFF2-40B4-BE49-F238E27FC236}">
                <a16:creationId xmlns:a16="http://schemas.microsoft.com/office/drawing/2014/main" xmlns="" id="{1AD5436C-7906-644F-A83D-A1279C2DF3CB}"/>
              </a:ext>
            </a:extLst>
          </p:cNvPr>
          <p:cNvSpPr/>
          <p:nvPr/>
        </p:nvSpPr>
        <p:spPr>
          <a:xfrm>
            <a:off x="4082278" y="6479803"/>
            <a:ext cx="3380716" cy="30119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4" name="Rectángulo 73">
            <a:extLst>
              <a:ext uri="{FF2B5EF4-FFF2-40B4-BE49-F238E27FC236}">
                <a16:creationId xmlns:a16="http://schemas.microsoft.com/office/drawing/2014/main" xmlns="" id="{288B9F6C-67FB-1C42-8BB7-77C8B3340397}"/>
              </a:ext>
            </a:extLst>
          </p:cNvPr>
          <p:cNvSpPr/>
          <p:nvPr/>
        </p:nvSpPr>
        <p:spPr>
          <a:xfrm>
            <a:off x="4083278" y="6186838"/>
            <a:ext cx="3380716" cy="301191"/>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5" name="Rectángulo 74">
            <a:extLst>
              <a:ext uri="{FF2B5EF4-FFF2-40B4-BE49-F238E27FC236}">
                <a16:creationId xmlns:a16="http://schemas.microsoft.com/office/drawing/2014/main" xmlns="" id="{84C66ECC-9625-0C42-905B-00641347A5C0}"/>
              </a:ext>
            </a:extLst>
          </p:cNvPr>
          <p:cNvSpPr/>
          <p:nvPr/>
        </p:nvSpPr>
        <p:spPr>
          <a:xfrm>
            <a:off x="4084781" y="5596713"/>
            <a:ext cx="3373604" cy="301191"/>
          </a:xfrm>
          <a:prstGeom prst="rect">
            <a:avLst/>
          </a:prstGeom>
          <a:solidFill>
            <a:schemeClr val="tx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6" name="CuadroTexto 75">
            <a:extLst>
              <a:ext uri="{FF2B5EF4-FFF2-40B4-BE49-F238E27FC236}">
                <a16:creationId xmlns:a16="http://schemas.microsoft.com/office/drawing/2014/main" xmlns="" id="{5EEF2E08-4FDC-2B4E-BBA7-6E017B2DE38A}"/>
              </a:ext>
            </a:extLst>
          </p:cNvPr>
          <p:cNvSpPr txBox="1"/>
          <p:nvPr/>
        </p:nvSpPr>
        <p:spPr>
          <a:xfrm>
            <a:off x="4124644" y="5605965"/>
            <a:ext cx="2331501" cy="253916"/>
          </a:xfrm>
          <a:prstGeom prst="rect">
            <a:avLst/>
          </a:prstGeom>
          <a:noFill/>
        </p:spPr>
        <p:txBody>
          <a:bodyPr wrap="square" rtlCol="0">
            <a:spAutoFit/>
          </a:bodyPr>
          <a:lstStyle/>
          <a:p>
            <a:pPr algn="ctr"/>
            <a:r>
              <a:rPr lang="es-MX" sz="1050" b="1" spc="300" dirty="0" smtClean="0">
                <a:solidFill>
                  <a:schemeClr val="bg1"/>
                </a:solidFill>
                <a:latin typeface="Avenir Next Demi Bold" panose="020B0503020202020204" pitchFamily="34" charset="0"/>
              </a:rPr>
              <a:t>¿EN QUÉ SE GASTA?</a:t>
            </a:r>
            <a:endParaRPr lang="es-MX" sz="1400" b="1" spc="300" dirty="0">
              <a:solidFill>
                <a:schemeClr val="bg1"/>
              </a:solidFill>
              <a:latin typeface="Avenir Next Demi Bold" panose="020B0503020202020204" pitchFamily="34" charset="0"/>
            </a:endParaRPr>
          </a:p>
        </p:txBody>
      </p:sp>
      <p:sp>
        <p:nvSpPr>
          <p:cNvPr id="77" name="Rectángulo 76">
            <a:extLst>
              <a:ext uri="{FF2B5EF4-FFF2-40B4-BE49-F238E27FC236}">
                <a16:creationId xmlns:a16="http://schemas.microsoft.com/office/drawing/2014/main" xmlns="" id="{1AD5436C-7906-644F-A83D-A1279C2DF3CB}"/>
              </a:ext>
            </a:extLst>
          </p:cNvPr>
          <p:cNvSpPr/>
          <p:nvPr/>
        </p:nvSpPr>
        <p:spPr>
          <a:xfrm>
            <a:off x="4082278" y="5885443"/>
            <a:ext cx="3380716" cy="30119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8" name="Rectángulo 77">
            <a:extLst>
              <a:ext uri="{FF2B5EF4-FFF2-40B4-BE49-F238E27FC236}">
                <a16:creationId xmlns:a16="http://schemas.microsoft.com/office/drawing/2014/main" xmlns="" id="{F759EF5A-D73E-984E-8E29-36B7C2B7FEB2}"/>
              </a:ext>
            </a:extLst>
          </p:cNvPr>
          <p:cNvSpPr/>
          <p:nvPr/>
        </p:nvSpPr>
        <p:spPr>
          <a:xfrm>
            <a:off x="4082277" y="6781813"/>
            <a:ext cx="3380716" cy="301191"/>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9" name="CuadroTexto 78">
            <a:extLst>
              <a:ext uri="{FF2B5EF4-FFF2-40B4-BE49-F238E27FC236}">
                <a16:creationId xmlns:a16="http://schemas.microsoft.com/office/drawing/2014/main" xmlns="" id="{A692EF72-3A7F-894C-B8E2-3B936D018E1E}"/>
              </a:ext>
            </a:extLst>
          </p:cNvPr>
          <p:cNvSpPr txBox="1"/>
          <p:nvPr/>
        </p:nvSpPr>
        <p:spPr>
          <a:xfrm>
            <a:off x="4090839" y="5921048"/>
            <a:ext cx="1035861" cy="246221"/>
          </a:xfrm>
          <a:prstGeom prst="rect">
            <a:avLst/>
          </a:prstGeom>
          <a:noFill/>
        </p:spPr>
        <p:txBody>
          <a:bodyPr wrap="none" rtlCol="0">
            <a:spAutoFit/>
          </a:bodyPr>
          <a:lstStyle/>
          <a:p>
            <a:r>
              <a:rPr lang="es-MX" sz="1000" dirty="0" smtClean="0">
                <a:latin typeface="Avenir Next" panose="020B0503020202020204" pitchFamily="34" charset="0"/>
              </a:rPr>
              <a:t>Servicios Personales</a:t>
            </a:r>
            <a:endParaRPr lang="es-MX" sz="1000" dirty="0">
              <a:latin typeface="Avenir Next" panose="020B0503020202020204" pitchFamily="34" charset="0"/>
            </a:endParaRPr>
          </a:p>
        </p:txBody>
      </p:sp>
      <p:sp>
        <p:nvSpPr>
          <p:cNvPr id="80" name="CuadroTexto 79">
            <a:extLst>
              <a:ext uri="{FF2B5EF4-FFF2-40B4-BE49-F238E27FC236}">
                <a16:creationId xmlns:a16="http://schemas.microsoft.com/office/drawing/2014/main" xmlns="" id="{06E680FA-C76A-0F4C-8FDC-6FB2E25BA078}"/>
              </a:ext>
            </a:extLst>
          </p:cNvPr>
          <p:cNvSpPr txBox="1"/>
          <p:nvPr/>
        </p:nvSpPr>
        <p:spPr>
          <a:xfrm>
            <a:off x="4090838" y="6817575"/>
            <a:ext cx="2876108" cy="230832"/>
          </a:xfrm>
          <a:prstGeom prst="rect">
            <a:avLst/>
          </a:prstGeom>
          <a:noFill/>
        </p:spPr>
        <p:txBody>
          <a:bodyPr wrap="none" rtlCol="0">
            <a:spAutoFit/>
          </a:bodyPr>
          <a:lstStyle/>
          <a:p>
            <a:r>
              <a:rPr lang="es-MX" sz="900" dirty="0" smtClean="0">
                <a:latin typeface="Avenir Next" panose="020B0503020202020204" pitchFamily="34" charset="0"/>
              </a:rPr>
              <a:t>Transferencias, Asignaciones, Subsidios y Otras Ayudas</a:t>
            </a:r>
            <a:endParaRPr lang="es-MX" sz="900" dirty="0">
              <a:latin typeface="Avenir Next" panose="020B0503020202020204" pitchFamily="34" charset="0"/>
            </a:endParaRPr>
          </a:p>
        </p:txBody>
      </p:sp>
      <p:sp>
        <p:nvSpPr>
          <p:cNvPr id="81" name="Rectángulo 80">
            <a:extLst>
              <a:ext uri="{FF2B5EF4-FFF2-40B4-BE49-F238E27FC236}">
                <a16:creationId xmlns:a16="http://schemas.microsoft.com/office/drawing/2014/main" xmlns="" id="{A0D5D3FB-F7D9-324E-A2B0-9596D90DB67F}"/>
              </a:ext>
            </a:extLst>
          </p:cNvPr>
          <p:cNvSpPr/>
          <p:nvPr/>
        </p:nvSpPr>
        <p:spPr>
          <a:xfrm>
            <a:off x="4081371" y="7086879"/>
            <a:ext cx="3380716" cy="30119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2" name="CuadroTexto 81">
            <a:extLst>
              <a:ext uri="{FF2B5EF4-FFF2-40B4-BE49-F238E27FC236}">
                <a16:creationId xmlns:a16="http://schemas.microsoft.com/office/drawing/2014/main" xmlns="" id="{4F70BA30-14A7-EB4B-9C74-B01ECF4C75C3}"/>
              </a:ext>
            </a:extLst>
          </p:cNvPr>
          <p:cNvSpPr txBox="1"/>
          <p:nvPr/>
        </p:nvSpPr>
        <p:spPr>
          <a:xfrm>
            <a:off x="4097022" y="7125824"/>
            <a:ext cx="1797287" cy="246221"/>
          </a:xfrm>
          <a:prstGeom prst="rect">
            <a:avLst/>
          </a:prstGeom>
          <a:noFill/>
        </p:spPr>
        <p:txBody>
          <a:bodyPr wrap="none" rtlCol="0">
            <a:spAutoFit/>
          </a:bodyPr>
          <a:lstStyle/>
          <a:p>
            <a:r>
              <a:rPr lang="es-MX" sz="1000" dirty="0" smtClean="0">
                <a:latin typeface="Avenir Next" panose="020B0503020202020204" pitchFamily="34" charset="0"/>
              </a:rPr>
              <a:t>Bienes Muebles, Inmuebles e Intangibles</a:t>
            </a:r>
            <a:endParaRPr lang="es-MX" sz="1000" dirty="0">
              <a:latin typeface="Avenir Next" panose="020B0503020202020204" pitchFamily="34" charset="0"/>
            </a:endParaRPr>
          </a:p>
        </p:txBody>
      </p:sp>
      <p:sp>
        <p:nvSpPr>
          <p:cNvPr id="83" name="CuadroTexto 82">
            <a:extLst>
              <a:ext uri="{FF2B5EF4-FFF2-40B4-BE49-F238E27FC236}">
                <a16:creationId xmlns:a16="http://schemas.microsoft.com/office/drawing/2014/main" xmlns="" id="{559B7D11-8B53-7444-9145-73CA9C9A10CD}"/>
              </a:ext>
            </a:extLst>
          </p:cNvPr>
          <p:cNvSpPr txBox="1"/>
          <p:nvPr/>
        </p:nvSpPr>
        <p:spPr>
          <a:xfrm>
            <a:off x="6466766" y="5585071"/>
            <a:ext cx="1006753" cy="338554"/>
          </a:xfrm>
          <a:prstGeom prst="rect">
            <a:avLst/>
          </a:prstGeom>
          <a:noFill/>
        </p:spPr>
        <p:txBody>
          <a:bodyPr wrap="square" rtlCol="0">
            <a:spAutoFit/>
          </a:bodyPr>
          <a:lstStyle/>
          <a:p>
            <a:pPr algn="ctr"/>
            <a:r>
              <a:rPr lang="es-MX" sz="800" b="1" spc="300" dirty="0" smtClean="0">
                <a:solidFill>
                  <a:schemeClr val="bg1"/>
                </a:solidFill>
                <a:latin typeface="Avenir Next Demi Bold" panose="020B0503020202020204" pitchFamily="34" charset="0"/>
              </a:rPr>
              <a:t>IMPORTE MMDP</a:t>
            </a:r>
            <a:endParaRPr lang="es-MX" sz="800" b="1" spc="300" dirty="0">
              <a:solidFill>
                <a:schemeClr val="bg1"/>
              </a:solidFill>
              <a:latin typeface="Avenir Next Demi Bold" panose="020B0503020202020204" pitchFamily="34" charset="0"/>
            </a:endParaRPr>
          </a:p>
        </p:txBody>
      </p:sp>
      <p:sp>
        <p:nvSpPr>
          <p:cNvPr id="84" name="CuadroTexto 83">
            <a:extLst>
              <a:ext uri="{FF2B5EF4-FFF2-40B4-BE49-F238E27FC236}">
                <a16:creationId xmlns:a16="http://schemas.microsoft.com/office/drawing/2014/main" xmlns="" id="{100AA0FA-9BB2-BA4E-9822-39F2071D366B}"/>
              </a:ext>
            </a:extLst>
          </p:cNvPr>
          <p:cNvSpPr txBox="1"/>
          <p:nvPr/>
        </p:nvSpPr>
        <p:spPr>
          <a:xfrm>
            <a:off x="6756448" y="5920520"/>
            <a:ext cx="548548"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20,832</a:t>
            </a:r>
            <a:endParaRPr lang="es-MX" sz="1000" dirty="0">
              <a:latin typeface="Avenir Next" panose="020B0503020202020204" pitchFamily="34" charset="0"/>
            </a:endParaRPr>
          </a:p>
        </p:txBody>
      </p:sp>
      <p:sp>
        <p:nvSpPr>
          <p:cNvPr id="85" name="CuadroTexto 84">
            <a:extLst>
              <a:ext uri="{FF2B5EF4-FFF2-40B4-BE49-F238E27FC236}">
                <a16:creationId xmlns:a16="http://schemas.microsoft.com/office/drawing/2014/main" xmlns="" id="{A57A2111-BBEB-4748-98C2-E1734E656ECB}"/>
              </a:ext>
            </a:extLst>
          </p:cNvPr>
          <p:cNvSpPr txBox="1"/>
          <p:nvPr/>
        </p:nvSpPr>
        <p:spPr>
          <a:xfrm>
            <a:off x="6762416" y="6820257"/>
            <a:ext cx="494046"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43,161</a:t>
            </a:r>
            <a:endParaRPr lang="es-MX" sz="1000" dirty="0">
              <a:latin typeface="Avenir Next" panose="020B0503020202020204" pitchFamily="34" charset="0"/>
            </a:endParaRPr>
          </a:p>
        </p:txBody>
      </p:sp>
      <p:sp>
        <p:nvSpPr>
          <p:cNvPr id="86" name="CuadroTexto 85">
            <a:extLst>
              <a:ext uri="{FF2B5EF4-FFF2-40B4-BE49-F238E27FC236}">
                <a16:creationId xmlns:a16="http://schemas.microsoft.com/office/drawing/2014/main" xmlns="" id="{6E7B0E8D-C6A3-B042-BB86-9D7115634E94}"/>
              </a:ext>
            </a:extLst>
          </p:cNvPr>
          <p:cNvSpPr txBox="1"/>
          <p:nvPr/>
        </p:nvSpPr>
        <p:spPr>
          <a:xfrm>
            <a:off x="6763173" y="7121217"/>
            <a:ext cx="418704"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255</a:t>
            </a:r>
            <a:endParaRPr lang="es-MX" sz="1000" dirty="0">
              <a:latin typeface="Avenir Next" panose="020B0503020202020204" pitchFamily="34" charset="0"/>
            </a:endParaRPr>
          </a:p>
        </p:txBody>
      </p:sp>
      <p:sp>
        <p:nvSpPr>
          <p:cNvPr id="87" name="CuadroTexto 86">
            <a:extLst>
              <a:ext uri="{FF2B5EF4-FFF2-40B4-BE49-F238E27FC236}">
                <a16:creationId xmlns:a16="http://schemas.microsoft.com/office/drawing/2014/main" xmlns="" id="{5276E879-68FA-A147-916C-FC5288FA8141}"/>
              </a:ext>
            </a:extLst>
          </p:cNvPr>
          <p:cNvSpPr txBox="1"/>
          <p:nvPr/>
        </p:nvSpPr>
        <p:spPr>
          <a:xfrm>
            <a:off x="4082339" y="6219701"/>
            <a:ext cx="1186543" cy="246221"/>
          </a:xfrm>
          <a:prstGeom prst="rect">
            <a:avLst/>
          </a:prstGeom>
          <a:noFill/>
        </p:spPr>
        <p:txBody>
          <a:bodyPr wrap="none" rtlCol="0">
            <a:spAutoFit/>
          </a:bodyPr>
          <a:lstStyle/>
          <a:p>
            <a:r>
              <a:rPr lang="es-MX" sz="1000" dirty="0" smtClean="0">
                <a:latin typeface="Avenir Next" panose="020B0503020202020204" pitchFamily="34" charset="0"/>
              </a:rPr>
              <a:t>Materiales y Suministros</a:t>
            </a:r>
            <a:endParaRPr lang="es-MX" sz="1000" dirty="0">
              <a:latin typeface="Avenir Next" panose="020B0503020202020204" pitchFamily="34" charset="0"/>
            </a:endParaRPr>
          </a:p>
        </p:txBody>
      </p:sp>
      <p:sp>
        <p:nvSpPr>
          <p:cNvPr id="88" name="CuadroTexto 87">
            <a:extLst>
              <a:ext uri="{FF2B5EF4-FFF2-40B4-BE49-F238E27FC236}">
                <a16:creationId xmlns:a16="http://schemas.microsoft.com/office/drawing/2014/main" xmlns="" id="{42AB026F-BCB2-4E4E-89E7-A85F05032697}"/>
              </a:ext>
            </a:extLst>
          </p:cNvPr>
          <p:cNvSpPr txBox="1"/>
          <p:nvPr/>
        </p:nvSpPr>
        <p:spPr>
          <a:xfrm>
            <a:off x="6755040" y="6220509"/>
            <a:ext cx="470000"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1,206</a:t>
            </a:r>
            <a:endParaRPr lang="es-MX" sz="1000" dirty="0">
              <a:latin typeface="Avenir Next" panose="020B0503020202020204" pitchFamily="34" charset="0"/>
            </a:endParaRPr>
          </a:p>
        </p:txBody>
      </p:sp>
      <p:sp>
        <p:nvSpPr>
          <p:cNvPr id="89" name="CuadroTexto 88">
            <a:extLst>
              <a:ext uri="{FF2B5EF4-FFF2-40B4-BE49-F238E27FC236}">
                <a16:creationId xmlns:a16="http://schemas.microsoft.com/office/drawing/2014/main" xmlns="" id="{A692EF72-3A7F-894C-B8E2-3B936D018E1E}"/>
              </a:ext>
            </a:extLst>
          </p:cNvPr>
          <p:cNvSpPr txBox="1"/>
          <p:nvPr/>
        </p:nvSpPr>
        <p:spPr>
          <a:xfrm>
            <a:off x="4090839" y="6515408"/>
            <a:ext cx="990977" cy="246221"/>
          </a:xfrm>
          <a:prstGeom prst="rect">
            <a:avLst/>
          </a:prstGeom>
          <a:noFill/>
        </p:spPr>
        <p:txBody>
          <a:bodyPr wrap="none" rtlCol="0">
            <a:spAutoFit/>
          </a:bodyPr>
          <a:lstStyle/>
          <a:p>
            <a:r>
              <a:rPr lang="es-MX" sz="1000" dirty="0" smtClean="0">
                <a:latin typeface="Avenir Next" panose="020B0503020202020204" pitchFamily="34" charset="0"/>
              </a:rPr>
              <a:t>Servicios Generales</a:t>
            </a:r>
            <a:endParaRPr lang="es-MX" sz="1000" dirty="0">
              <a:latin typeface="Avenir Next" panose="020B0503020202020204" pitchFamily="34" charset="0"/>
            </a:endParaRPr>
          </a:p>
        </p:txBody>
      </p:sp>
      <p:sp>
        <p:nvSpPr>
          <p:cNvPr id="90" name="CuadroTexto 89">
            <a:extLst>
              <a:ext uri="{FF2B5EF4-FFF2-40B4-BE49-F238E27FC236}">
                <a16:creationId xmlns:a16="http://schemas.microsoft.com/office/drawing/2014/main" xmlns="" id="{100AA0FA-9BB2-BA4E-9822-39F2071D366B}"/>
              </a:ext>
            </a:extLst>
          </p:cNvPr>
          <p:cNvSpPr txBox="1"/>
          <p:nvPr/>
        </p:nvSpPr>
        <p:spPr>
          <a:xfrm>
            <a:off x="6756448" y="6519643"/>
            <a:ext cx="486030"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3,767</a:t>
            </a:r>
            <a:endParaRPr lang="es-MX" sz="1000" dirty="0">
              <a:latin typeface="Avenir Next" panose="020B0503020202020204" pitchFamily="34" charset="0"/>
            </a:endParaRPr>
          </a:p>
        </p:txBody>
      </p:sp>
      <p:sp>
        <p:nvSpPr>
          <p:cNvPr id="91" name="CuadroTexto 90">
            <a:extLst>
              <a:ext uri="{FF2B5EF4-FFF2-40B4-BE49-F238E27FC236}">
                <a16:creationId xmlns:a16="http://schemas.microsoft.com/office/drawing/2014/main" xmlns="" id="{38F04E69-17EF-3F4F-B4B9-A3F0B9F22736}"/>
              </a:ext>
            </a:extLst>
          </p:cNvPr>
          <p:cNvSpPr txBox="1"/>
          <p:nvPr/>
        </p:nvSpPr>
        <p:spPr>
          <a:xfrm>
            <a:off x="4084781" y="7408180"/>
            <a:ext cx="873957" cy="246221"/>
          </a:xfrm>
          <a:prstGeom prst="rect">
            <a:avLst/>
          </a:prstGeom>
          <a:noFill/>
        </p:spPr>
        <p:txBody>
          <a:bodyPr wrap="none" rtlCol="0">
            <a:spAutoFit/>
          </a:bodyPr>
          <a:lstStyle/>
          <a:p>
            <a:r>
              <a:rPr lang="es-MX" sz="1000" dirty="0" smtClean="0">
                <a:latin typeface="Avenir Next" panose="020B0503020202020204" pitchFamily="34" charset="0"/>
              </a:rPr>
              <a:t>Inversión Pública</a:t>
            </a:r>
            <a:endParaRPr lang="es-MX" sz="1000" dirty="0">
              <a:latin typeface="Avenir Next" panose="020B0503020202020204" pitchFamily="34" charset="0"/>
            </a:endParaRPr>
          </a:p>
        </p:txBody>
      </p:sp>
      <p:sp>
        <p:nvSpPr>
          <p:cNvPr id="92" name="CuadroTexto 91">
            <a:extLst>
              <a:ext uri="{FF2B5EF4-FFF2-40B4-BE49-F238E27FC236}">
                <a16:creationId xmlns:a16="http://schemas.microsoft.com/office/drawing/2014/main" xmlns="" id="{BCC1102D-A883-8543-9506-0718CC15576B}"/>
              </a:ext>
            </a:extLst>
          </p:cNvPr>
          <p:cNvSpPr txBox="1"/>
          <p:nvPr/>
        </p:nvSpPr>
        <p:spPr>
          <a:xfrm>
            <a:off x="6760085" y="7420995"/>
            <a:ext cx="492443"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3,975</a:t>
            </a:r>
            <a:endParaRPr lang="es-MX" sz="1000" dirty="0">
              <a:latin typeface="Avenir Next" panose="020B0503020202020204" pitchFamily="34" charset="0"/>
            </a:endParaRPr>
          </a:p>
        </p:txBody>
      </p:sp>
      <p:sp>
        <p:nvSpPr>
          <p:cNvPr id="93" name="Rectángulo 92">
            <a:extLst>
              <a:ext uri="{FF2B5EF4-FFF2-40B4-BE49-F238E27FC236}">
                <a16:creationId xmlns:a16="http://schemas.microsoft.com/office/drawing/2014/main" xmlns="" id="{890DD1A7-18A2-F94F-8BE2-6FD9B7DB666B}"/>
              </a:ext>
            </a:extLst>
          </p:cNvPr>
          <p:cNvSpPr/>
          <p:nvPr/>
        </p:nvSpPr>
        <p:spPr>
          <a:xfrm>
            <a:off x="4081367" y="8585268"/>
            <a:ext cx="3380716" cy="301191"/>
          </a:xfrm>
          <a:prstGeom prst="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4" name="Rectángulo 93">
            <a:extLst>
              <a:ext uri="{FF2B5EF4-FFF2-40B4-BE49-F238E27FC236}">
                <a16:creationId xmlns:a16="http://schemas.microsoft.com/office/drawing/2014/main" xmlns="" id="{1AD5436C-7906-644F-A83D-A1279C2DF3CB}"/>
              </a:ext>
            </a:extLst>
          </p:cNvPr>
          <p:cNvSpPr/>
          <p:nvPr/>
        </p:nvSpPr>
        <p:spPr>
          <a:xfrm>
            <a:off x="4082278" y="7683763"/>
            <a:ext cx="3380716" cy="30119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5" name="Rectángulo 94">
            <a:extLst>
              <a:ext uri="{FF2B5EF4-FFF2-40B4-BE49-F238E27FC236}">
                <a16:creationId xmlns:a16="http://schemas.microsoft.com/office/drawing/2014/main" xmlns="" id="{F759EF5A-D73E-984E-8E29-36B7C2B7FEB2}"/>
              </a:ext>
            </a:extLst>
          </p:cNvPr>
          <p:cNvSpPr/>
          <p:nvPr/>
        </p:nvSpPr>
        <p:spPr>
          <a:xfrm>
            <a:off x="4082277" y="7985773"/>
            <a:ext cx="3380716" cy="301191"/>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6" name="CuadroTexto 95">
            <a:extLst>
              <a:ext uri="{FF2B5EF4-FFF2-40B4-BE49-F238E27FC236}">
                <a16:creationId xmlns:a16="http://schemas.microsoft.com/office/drawing/2014/main" xmlns="" id="{06E680FA-C76A-0F4C-8FDC-6FB2E25BA078}"/>
              </a:ext>
            </a:extLst>
          </p:cNvPr>
          <p:cNvSpPr txBox="1"/>
          <p:nvPr/>
        </p:nvSpPr>
        <p:spPr>
          <a:xfrm>
            <a:off x="4090838" y="8021535"/>
            <a:ext cx="1436612" cy="246221"/>
          </a:xfrm>
          <a:prstGeom prst="rect">
            <a:avLst/>
          </a:prstGeom>
          <a:noFill/>
        </p:spPr>
        <p:txBody>
          <a:bodyPr wrap="none" rtlCol="0">
            <a:spAutoFit/>
          </a:bodyPr>
          <a:lstStyle/>
          <a:p>
            <a:r>
              <a:rPr lang="es-MX" sz="1000" dirty="0" smtClean="0">
                <a:latin typeface="Avenir Next" panose="020B0503020202020204" pitchFamily="34" charset="0"/>
              </a:rPr>
              <a:t>Participaciones y Aportaciones</a:t>
            </a:r>
            <a:endParaRPr lang="es-MX" sz="1000" dirty="0">
              <a:latin typeface="Avenir Next" panose="020B0503020202020204" pitchFamily="34" charset="0"/>
            </a:endParaRPr>
          </a:p>
        </p:txBody>
      </p:sp>
      <p:sp>
        <p:nvSpPr>
          <p:cNvPr id="97" name="Rectángulo 96">
            <a:extLst>
              <a:ext uri="{FF2B5EF4-FFF2-40B4-BE49-F238E27FC236}">
                <a16:creationId xmlns:a16="http://schemas.microsoft.com/office/drawing/2014/main" xmlns="" id="{A0D5D3FB-F7D9-324E-A2B0-9596D90DB67F}"/>
              </a:ext>
            </a:extLst>
          </p:cNvPr>
          <p:cNvSpPr/>
          <p:nvPr/>
        </p:nvSpPr>
        <p:spPr>
          <a:xfrm>
            <a:off x="4081371" y="8290839"/>
            <a:ext cx="3380716" cy="301191"/>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8" name="CuadroTexto 97">
            <a:extLst>
              <a:ext uri="{FF2B5EF4-FFF2-40B4-BE49-F238E27FC236}">
                <a16:creationId xmlns:a16="http://schemas.microsoft.com/office/drawing/2014/main" xmlns="" id="{4F70BA30-14A7-EB4B-9C74-B01ECF4C75C3}"/>
              </a:ext>
            </a:extLst>
          </p:cNvPr>
          <p:cNvSpPr txBox="1"/>
          <p:nvPr/>
        </p:nvSpPr>
        <p:spPr>
          <a:xfrm>
            <a:off x="4097022" y="8329784"/>
            <a:ext cx="748923" cy="246221"/>
          </a:xfrm>
          <a:prstGeom prst="rect">
            <a:avLst/>
          </a:prstGeom>
          <a:noFill/>
        </p:spPr>
        <p:txBody>
          <a:bodyPr wrap="none" rtlCol="0">
            <a:spAutoFit/>
          </a:bodyPr>
          <a:lstStyle/>
          <a:p>
            <a:r>
              <a:rPr lang="es-MX" sz="1000" dirty="0" smtClean="0">
                <a:latin typeface="Avenir Next" panose="020B0503020202020204" pitchFamily="34" charset="0"/>
              </a:rPr>
              <a:t>Deuda Pública</a:t>
            </a:r>
            <a:endParaRPr lang="es-MX" sz="1000" dirty="0">
              <a:latin typeface="Avenir Next" panose="020B0503020202020204" pitchFamily="34" charset="0"/>
            </a:endParaRPr>
          </a:p>
        </p:txBody>
      </p:sp>
      <p:sp>
        <p:nvSpPr>
          <p:cNvPr id="99" name="CuadroTexto 98">
            <a:extLst>
              <a:ext uri="{FF2B5EF4-FFF2-40B4-BE49-F238E27FC236}">
                <a16:creationId xmlns:a16="http://schemas.microsoft.com/office/drawing/2014/main" xmlns="" id="{A57A2111-BBEB-4748-98C2-E1734E656ECB}"/>
              </a:ext>
            </a:extLst>
          </p:cNvPr>
          <p:cNvSpPr txBox="1"/>
          <p:nvPr/>
        </p:nvSpPr>
        <p:spPr>
          <a:xfrm>
            <a:off x="6771941" y="8024217"/>
            <a:ext cx="546945"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24,898</a:t>
            </a:r>
            <a:endParaRPr lang="es-MX" sz="1000" dirty="0">
              <a:latin typeface="Avenir Next" panose="020B0503020202020204" pitchFamily="34" charset="0"/>
            </a:endParaRPr>
          </a:p>
        </p:txBody>
      </p:sp>
      <p:sp>
        <p:nvSpPr>
          <p:cNvPr id="100" name="CuadroTexto 99">
            <a:extLst>
              <a:ext uri="{FF2B5EF4-FFF2-40B4-BE49-F238E27FC236}">
                <a16:creationId xmlns:a16="http://schemas.microsoft.com/office/drawing/2014/main" xmlns="" id="{6E7B0E8D-C6A3-B042-BB86-9D7115634E94}"/>
              </a:ext>
            </a:extLst>
          </p:cNvPr>
          <p:cNvSpPr txBox="1"/>
          <p:nvPr/>
        </p:nvSpPr>
        <p:spPr>
          <a:xfrm>
            <a:off x="6772698" y="8325177"/>
            <a:ext cx="492443"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2,499</a:t>
            </a:r>
            <a:endParaRPr lang="es-MX" sz="1000" dirty="0">
              <a:latin typeface="Avenir Next" panose="020B0503020202020204" pitchFamily="34" charset="0"/>
            </a:endParaRPr>
          </a:p>
        </p:txBody>
      </p:sp>
      <p:sp>
        <p:nvSpPr>
          <p:cNvPr id="101" name="CuadroTexto 100">
            <a:extLst>
              <a:ext uri="{FF2B5EF4-FFF2-40B4-BE49-F238E27FC236}">
                <a16:creationId xmlns:a16="http://schemas.microsoft.com/office/drawing/2014/main" xmlns="" id="{A692EF72-3A7F-894C-B8E2-3B936D018E1E}"/>
              </a:ext>
            </a:extLst>
          </p:cNvPr>
          <p:cNvSpPr txBox="1"/>
          <p:nvPr/>
        </p:nvSpPr>
        <p:spPr>
          <a:xfrm>
            <a:off x="4090839" y="7719368"/>
            <a:ext cx="1960793" cy="246221"/>
          </a:xfrm>
          <a:prstGeom prst="rect">
            <a:avLst/>
          </a:prstGeom>
          <a:noFill/>
        </p:spPr>
        <p:txBody>
          <a:bodyPr wrap="none" rtlCol="0">
            <a:spAutoFit/>
          </a:bodyPr>
          <a:lstStyle/>
          <a:p>
            <a:r>
              <a:rPr lang="es-MX" sz="1000" dirty="0" smtClean="0">
                <a:latin typeface="Avenir Next" panose="020B0503020202020204" pitchFamily="34" charset="0"/>
              </a:rPr>
              <a:t>Inversiones Financieras y Otras Provisiones</a:t>
            </a:r>
            <a:endParaRPr lang="es-MX" sz="1000" dirty="0">
              <a:latin typeface="Avenir Next" panose="020B0503020202020204" pitchFamily="34" charset="0"/>
            </a:endParaRPr>
          </a:p>
        </p:txBody>
      </p:sp>
      <p:sp>
        <p:nvSpPr>
          <p:cNvPr id="102" name="CuadroTexto 101">
            <a:extLst>
              <a:ext uri="{FF2B5EF4-FFF2-40B4-BE49-F238E27FC236}">
                <a16:creationId xmlns:a16="http://schemas.microsoft.com/office/drawing/2014/main" xmlns="" id="{100AA0FA-9BB2-BA4E-9822-39F2071D366B}"/>
              </a:ext>
            </a:extLst>
          </p:cNvPr>
          <p:cNvSpPr txBox="1"/>
          <p:nvPr/>
        </p:nvSpPr>
        <p:spPr>
          <a:xfrm>
            <a:off x="6765973" y="7723603"/>
            <a:ext cx="543739" cy="246221"/>
          </a:xfrm>
          <a:prstGeom prst="rect">
            <a:avLst/>
          </a:prstGeom>
          <a:noFill/>
        </p:spPr>
        <p:txBody>
          <a:bodyPr wrap="none" rtlCol="0">
            <a:spAutoFit/>
          </a:bodyPr>
          <a:lstStyle/>
          <a:p>
            <a:r>
              <a:rPr lang="es-MX" sz="1000" dirty="0">
                <a:latin typeface="Avenir Next" panose="020B0503020202020204" pitchFamily="34" charset="0"/>
              </a:rPr>
              <a:t>$ </a:t>
            </a:r>
            <a:r>
              <a:rPr lang="es-MX" sz="1000" dirty="0" smtClean="0">
                <a:latin typeface="Avenir Next" panose="020B0503020202020204" pitchFamily="34" charset="0"/>
              </a:rPr>
              <a:t>23.739</a:t>
            </a:r>
            <a:endParaRPr lang="es-MX" sz="1000" dirty="0">
              <a:latin typeface="Avenir Next" panose="020B0503020202020204" pitchFamily="34" charset="0"/>
            </a:endParaRPr>
          </a:p>
        </p:txBody>
      </p:sp>
      <p:sp>
        <p:nvSpPr>
          <p:cNvPr id="103" name="CuadroTexto 102">
            <a:extLst>
              <a:ext uri="{FF2B5EF4-FFF2-40B4-BE49-F238E27FC236}">
                <a16:creationId xmlns:a16="http://schemas.microsoft.com/office/drawing/2014/main" xmlns="" id="{38F04E69-17EF-3F4F-B4B9-A3F0B9F22736}"/>
              </a:ext>
            </a:extLst>
          </p:cNvPr>
          <p:cNvSpPr txBox="1"/>
          <p:nvPr/>
        </p:nvSpPr>
        <p:spPr>
          <a:xfrm>
            <a:off x="4084781" y="8612140"/>
            <a:ext cx="449162" cy="246221"/>
          </a:xfrm>
          <a:prstGeom prst="rect">
            <a:avLst/>
          </a:prstGeom>
          <a:noFill/>
        </p:spPr>
        <p:txBody>
          <a:bodyPr wrap="none" rtlCol="0">
            <a:spAutoFit/>
          </a:bodyPr>
          <a:lstStyle/>
          <a:p>
            <a:r>
              <a:rPr lang="es-MX" sz="1000" b="1" dirty="0" smtClean="0">
                <a:latin typeface="Avenir Next" panose="020B0503020202020204" pitchFamily="34" charset="0"/>
              </a:rPr>
              <a:t>TOTAL</a:t>
            </a:r>
            <a:endParaRPr lang="es-MX" sz="1000" b="1" dirty="0">
              <a:latin typeface="Avenir Next" panose="020B0503020202020204" pitchFamily="34" charset="0"/>
            </a:endParaRPr>
          </a:p>
        </p:txBody>
      </p:sp>
      <p:sp>
        <p:nvSpPr>
          <p:cNvPr id="104" name="CuadroTexto 103">
            <a:extLst>
              <a:ext uri="{FF2B5EF4-FFF2-40B4-BE49-F238E27FC236}">
                <a16:creationId xmlns:a16="http://schemas.microsoft.com/office/drawing/2014/main" xmlns="" id="{BCC1102D-A883-8543-9506-0718CC15576B}"/>
              </a:ext>
            </a:extLst>
          </p:cNvPr>
          <p:cNvSpPr txBox="1"/>
          <p:nvPr/>
        </p:nvSpPr>
        <p:spPr>
          <a:xfrm>
            <a:off x="6769610" y="8624955"/>
            <a:ext cx="614271" cy="246221"/>
          </a:xfrm>
          <a:prstGeom prst="rect">
            <a:avLst/>
          </a:prstGeom>
          <a:noFill/>
        </p:spPr>
        <p:txBody>
          <a:bodyPr wrap="none" rtlCol="0">
            <a:spAutoFit/>
          </a:bodyPr>
          <a:lstStyle/>
          <a:p>
            <a:r>
              <a:rPr lang="es-MX" sz="1000" b="1" dirty="0" smtClean="0">
                <a:latin typeface="Avenir Next" panose="020B0503020202020204" pitchFamily="34" charset="0"/>
              </a:rPr>
              <a:t>$ 124,280</a:t>
            </a:r>
            <a:endParaRPr lang="es-MX" sz="1000" b="1" dirty="0">
              <a:latin typeface="Avenir Next" panose="020B0503020202020204" pitchFamily="34" charset="0"/>
            </a:endParaRPr>
          </a:p>
        </p:txBody>
      </p:sp>
      <p:cxnSp>
        <p:nvCxnSpPr>
          <p:cNvPr id="105" name="Conector recto 104">
            <a:extLst>
              <a:ext uri="{FF2B5EF4-FFF2-40B4-BE49-F238E27FC236}">
                <a16:creationId xmlns:a16="http://schemas.microsoft.com/office/drawing/2014/main" xmlns="" id="{D6423944-7304-3444-BBE8-D7FA37B91389}"/>
              </a:ext>
            </a:extLst>
          </p:cNvPr>
          <p:cNvCxnSpPr>
            <a:cxnSpLocks/>
          </p:cNvCxnSpPr>
          <p:nvPr/>
        </p:nvCxnSpPr>
        <p:spPr>
          <a:xfrm>
            <a:off x="6445566" y="5577635"/>
            <a:ext cx="0" cy="33016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102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947FD7CB-B59D-104D-B9F4-46D1A208C27F}"/>
              </a:ext>
            </a:extLst>
          </p:cNvPr>
          <p:cNvSpPr/>
          <p:nvPr/>
        </p:nvSpPr>
        <p:spPr>
          <a:xfrm>
            <a:off x="0" y="133005"/>
            <a:ext cx="7772400" cy="5353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76201157-D902-E24F-A02C-40AA87BC0C7F}"/>
              </a:ext>
            </a:extLst>
          </p:cNvPr>
          <p:cNvSpPr txBox="1"/>
          <p:nvPr/>
        </p:nvSpPr>
        <p:spPr>
          <a:xfrm>
            <a:off x="1000491" y="151322"/>
            <a:ext cx="5850832" cy="523220"/>
          </a:xfrm>
          <a:prstGeom prst="rect">
            <a:avLst/>
          </a:prstGeom>
          <a:noFill/>
        </p:spPr>
        <p:txBody>
          <a:bodyPr wrap="none" rtlCol="0">
            <a:spAutoFit/>
          </a:bodyPr>
          <a:lstStyle/>
          <a:p>
            <a:pPr algn="ctr"/>
            <a:r>
              <a:rPr lang="es-MX" sz="2800" dirty="0">
                <a:solidFill>
                  <a:srgbClr val="5A3F00"/>
                </a:solidFill>
                <a:latin typeface="Avenir Next" panose="020B0503020202020204" pitchFamily="34" charset="0"/>
              </a:rPr>
              <a:t>¿Cómo se distribuye el</a:t>
            </a:r>
            <a:r>
              <a:rPr lang="es-MX" sz="2800" b="1" dirty="0">
                <a:solidFill>
                  <a:srgbClr val="5A3F00"/>
                </a:solidFill>
                <a:latin typeface="Avenir Next Demi Bold" panose="020B0503020202020204" pitchFamily="34" charset="0"/>
              </a:rPr>
              <a:t> </a:t>
            </a:r>
            <a:r>
              <a:rPr lang="es-MX" sz="2800" b="1" dirty="0">
                <a:solidFill>
                  <a:srgbClr val="5A3F00"/>
                </a:solidFill>
                <a:latin typeface="Avenir Next Heavy" panose="020B0503020202020204" pitchFamily="34" charset="0"/>
              </a:rPr>
              <a:t>Presupuesto </a:t>
            </a:r>
            <a:r>
              <a:rPr lang="es-MX" sz="2800" b="1" dirty="0" smtClean="0">
                <a:solidFill>
                  <a:srgbClr val="5A3F00"/>
                </a:solidFill>
                <a:latin typeface="Avenir Next Heavy" panose="020B0503020202020204" pitchFamily="34" charset="0"/>
              </a:rPr>
              <a:t>2021</a:t>
            </a:r>
            <a:r>
              <a:rPr lang="es-MX" sz="2800" b="1" dirty="0" smtClean="0">
                <a:solidFill>
                  <a:srgbClr val="5A3F00"/>
                </a:solidFill>
                <a:latin typeface="Avenir Next Demi Bold" panose="020B0503020202020204" pitchFamily="34" charset="0"/>
              </a:rPr>
              <a:t>?</a:t>
            </a:r>
            <a:endParaRPr lang="es-MX" sz="2800" b="1" dirty="0">
              <a:solidFill>
                <a:srgbClr val="5A3F00"/>
              </a:solidFill>
              <a:latin typeface="Avenir Next" panose="020B0503020202020204" pitchFamily="34" charset="0"/>
            </a:endParaRPr>
          </a:p>
        </p:txBody>
      </p:sp>
      <p:pic>
        <p:nvPicPr>
          <p:cNvPr id="7" name="Imagen 6">
            <a:extLst>
              <a:ext uri="{FF2B5EF4-FFF2-40B4-BE49-F238E27FC236}">
                <a16:creationId xmlns="" xmlns:a16="http://schemas.microsoft.com/office/drawing/2014/main" id="{54A1984D-485A-FF44-ACC8-B87E5BDCFAB3}"/>
              </a:ext>
            </a:extLst>
          </p:cNvPr>
          <p:cNvPicPr>
            <a:picLocks noChangeAspect="1"/>
          </p:cNvPicPr>
          <p:nvPr/>
        </p:nvPicPr>
        <p:blipFill>
          <a:blip r:embed="rId2"/>
          <a:stretch>
            <a:fillRect/>
          </a:stretch>
        </p:blipFill>
        <p:spPr>
          <a:xfrm rot="10800000" flipV="1">
            <a:off x="822834" y="1514782"/>
            <a:ext cx="876300" cy="4610100"/>
          </a:xfrm>
          <a:prstGeom prst="rect">
            <a:avLst/>
          </a:prstGeom>
        </p:spPr>
      </p:pic>
      <p:sp>
        <p:nvSpPr>
          <p:cNvPr id="8" name="CuadroTexto 7">
            <a:extLst>
              <a:ext uri="{FF2B5EF4-FFF2-40B4-BE49-F238E27FC236}">
                <a16:creationId xmlns="" xmlns:a16="http://schemas.microsoft.com/office/drawing/2014/main" id="{9B14681E-3520-1344-897E-86CDB0B7E621}"/>
              </a:ext>
            </a:extLst>
          </p:cNvPr>
          <p:cNvSpPr txBox="1"/>
          <p:nvPr/>
        </p:nvSpPr>
        <p:spPr>
          <a:xfrm rot="16200000">
            <a:off x="-364833" y="5162922"/>
            <a:ext cx="1699504" cy="430887"/>
          </a:xfrm>
          <a:prstGeom prst="rect">
            <a:avLst/>
          </a:prstGeom>
          <a:noFill/>
        </p:spPr>
        <p:txBody>
          <a:bodyPr wrap="none" rtlCol="0">
            <a:spAutoFit/>
          </a:bodyPr>
          <a:lstStyle/>
          <a:p>
            <a:r>
              <a:rPr lang="es-MX" sz="2200" b="1" dirty="0">
                <a:solidFill>
                  <a:schemeClr val="tx1">
                    <a:lumMod val="50000"/>
                    <a:lumOff val="50000"/>
                  </a:schemeClr>
                </a:solidFill>
                <a:latin typeface="Avenir Next Demi Bold" panose="020B0503020202020204" pitchFamily="34" charset="0"/>
              </a:rPr>
              <a:t>Gasto neto:</a:t>
            </a:r>
          </a:p>
        </p:txBody>
      </p:sp>
      <p:sp>
        <p:nvSpPr>
          <p:cNvPr id="9" name="CuadroTexto 8">
            <a:extLst>
              <a:ext uri="{FF2B5EF4-FFF2-40B4-BE49-F238E27FC236}">
                <a16:creationId xmlns="" xmlns:a16="http://schemas.microsoft.com/office/drawing/2014/main" id="{5146DA86-608E-484A-B855-19A682134529}"/>
              </a:ext>
            </a:extLst>
          </p:cNvPr>
          <p:cNvSpPr txBox="1"/>
          <p:nvPr/>
        </p:nvSpPr>
        <p:spPr>
          <a:xfrm rot="16200000">
            <a:off x="-584912" y="3053966"/>
            <a:ext cx="2188420" cy="477054"/>
          </a:xfrm>
          <a:prstGeom prst="rect">
            <a:avLst/>
          </a:prstGeom>
          <a:noFill/>
        </p:spPr>
        <p:txBody>
          <a:bodyPr wrap="none" rtlCol="0">
            <a:spAutoFit/>
          </a:bodyPr>
          <a:lstStyle/>
          <a:p>
            <a:r>
              <a:rPr lang="es-MX" sz="2500" b="1" dirty="0" smtClean="0">
                <a:solidFill>
                  <a:schemeClr val="tx1">
                    <a:lumMod val="50000"/>
                    <a:lumOff val="50000"/>
                  </a:schemeClr>
                </a:solidFill>
                <a:latin typeface="Avenir Next" panose="020B0503020202020204" pitchFamily="34" charset="0"/>
              </a:rPr>
              <a:t>$124,280,890,782</a:t>
            </a:r>
            <a:endParaRPr lang="es-MX" sz="2500" b="1" dirty="0">
              <a:solidFill>
                <a:schemeClr val="tx1">
                  <a:lumMod val="50000"/>
                  <a:lumOff val="50000"/>
                </a:schemeClr>
              </a:solidFill>
              <a:latin typeface="Avenir Next" panose="020B0503020202020204" pitchFamily="34" charset="0"/>
            </a:endParaRPr>
          </a:p>
        </p:txBody>
      </p:sp>
      <p:sp>
        <p:nvSpPr>
          <p:cNvPr id="11" name="Cerrar llave 10">
            <a:extLst>
              <a:ext uri="{FF2B5EF4-FFF2-40B4-BE49-F238E27FC236}">
                <a16:creationId xmlns="" xmlns:a16="http://schemas.microsoft.com/office/drawing/2014/main" id="{DBB6A71D-9318-6844-8878-CBC2C9C7E35C}"/>
              </a:ext>
            </a:extLst>
          </p:cNvPr>
          <p:cNvSpPr/>
          <p:nvPr/>
        </p:nvSpPr>
        <p:spPr>
          <a:xfrm>
            <a:off x="1778000" y="1752600"/>
            <a:ext cx="254000" cy="298873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2" name="CuadroTexto 11">
            <a:extLst>
              <a:ext uri="{FF2B5EF4-FFF2-40B4-BE49-F238E27FC236}">
                <a16:creationId xmlns="" xmlns:a16="http://schemas.microsoft.com/office/drawing/2014/main" id="{1E04351C-152A-5D45-9E19-48B2C3737B84}"/>
              </a:ext>
            </a:extLst>
          </p:cNvPr>
          <p:cNvSpPr txBox="1"/>
          <p:nvPr/>
        </p:nvSpPr>
        <p:spPr>
          <a:xfrm>
            <a:off x="2196591" y="3000745"/>
            <a:ext cx="891591" cy="246221"/>
          </a:xfrm>
          <a:prstGeom prst="rect">
            <a:avLst/>
          </a:prstGeom>
          <a:noFill/>
        </p:spPr>
        <p:txBody>
          <a:bodyPr wrap="none" rtlCol="0">
            <a:spAutoFit/>
          </a:bodyPr>
          <a:lstStyle/>
          <a:p>
            <a:r>
              <a:rPr lang="es-MX" sz="1000" dirty="0" smtClean="0">
                <a:solidFill>
                  <a:schemeClr val="accent6">
                    <a:lumMod val="75000"/>
                  </a:schemeClr>
                </a:solidFill>
                <a:latin typeface="Avenir Next Medium" panose="020B0503020202020204" pitchFamily="34" charset="0"/>
              </a:rPr>
              <a:t>$96,934,064,688</a:t>
            </a:r>
            <a:endParaRPr lang="es-MX" sz="1000" dirty="0">
              <a:solidFill>
                <a:schemeClr val="accent6">
                  <a:lumMod val="75000"/>
                </a:schemeClr>
              </a:solidFill>
              <a:latin typeface="Avenir Next Medium" panose="020B0503020202020204" pitchFamily="34" charset="0"/>
            </a:endParaRPr>
          </a:p>
        </p:txBody>
      </p:sp>
      <p:sp>
        <p:nvSpPr>
          <p:cNvPr id="13" name="CuadroTexto 12">
            <a:extLst>
              <a:ext uri="{FF2B5EF4-FFF2-40B4-BE49-F238E27FC236}">
                <a16:creationId xmlns="" xmlns:a16="http://schemas.microsoft.com/office/drawing/2014/main" id="{25BEB6E6-741C-9544-A736-39DA3A3D2F8E}"/>
              </a:ext>
            </a:extLst>
          </p:cNvPr>
          <p:cNvSpPr txBox="1"/>
          <p:nvPr/>
        </p:nvSpPr>
        <p:spPr>
          <a:xfrm>
            <a:off x="2163707" y="3213098"/>
            <a:ext cx="950901" cy="400110"/>
          </a:xfrm>
          <a:prstGeom prst="rect">
            <a:avLst/>
          </a:prstGeom>
          <a:noFill/>
        </p:spPr>
        <p:txBody>
          <a:bodyPr wrap="none" rtlCol="0">
            <a:spAutoFit/>
          </a:bodyPr>
          <a:lstStyle/>
          <a:p>
            <a:pPr algn="ctr"/>
            <a:r>
              <a:rPr lang="es-MX" sz="1000" dirty="0">
                <a:latin typeface="Avenir Next" panose="020B0503020202020204" pitchFamily="34" charset="0"/>
              </a:rPr>
              <a:t>Gasto </a:t>
            </a:r>
          </a:p>
          <a:p>
            <a:pPr algn="ctr"/>
            <a:r>
              <a:rPr lang="es-MX" sz="1000" dirty="0">
                <a:latin typeface="Avenir Next" panose="020B0503020202020204" pitchFamily="34" charset="0"/>
              </a:rPr>
              <a:t>Programable</a:t>
            </a:r>
          </a:p>
        </p:txBody>
      </p:sp>
      <p:sp>
        <p:nvSpPr>
          <p:cNvPr id="14" name="Cerrar llave 13">
            <a:extLst>
              <a:ext uri="{FF2B5EF4-FFF2-40B4-BE49-F238E27FC236}">
                <a16:creationId xmlns="" xmlns:a16="http://schemas.microsoft.com/office/drawing/2014/main" id="{BA457588-9DB4-EC4E-9040-C2AE7364035A}"/>
              </a:ext>
            </a:extLst>
          </p:cNvPr>
          <p:cNvSpPr/>
          <p:nvPr/>
        </p:nvSpPr>
        <p:spPr>
          <a:xfrm>
            <a:off x="1785698" y="4851401"/>
            <a:ext cx="254000" cy="965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5" name="CuadroTexto 14">
            <a:extLst>
              <a:ext uri="{FF2B5EF4-FFF2-40B4-BE49-F238E27FC236}">
                <a16:creationId xmlns="" xmlns:a16="http://schemas.microsoft.com/office/drawing/2014/main" id="{CB91E843-E7C8-9843-BFF2-1863C1FD7172}"/>
              </a:ext>
            </a:extLst>
          </p:cNvPr>
          <p:cNvSpPr txBox="1"/>
          <p:nvPr/>
        </p:nvSpPr>
        <p:spPr>
          <a:xfrm>
            <a:off x="2184400" y="5003119"/>
            <a:ext cx="873957" cy="246221"/>
          </a:xfrm>
          <a:prstGeom prst="rect">
            <a:avLst/>
          </a:prstGeom>
          <a:noFill/>
        </p:spPr>
        <p:txBody>
          <a:bodyPr wrap="none" rtlCol="0">
            <a:spAutoFit/>
          </a:bodyPr>
          <a:lstStyle/>
          <a:p>
            <a:r>
              <a:rPr lang="es-MX" sz="1000" dirty="0" smtClean="0">
                <a:solidFill>
                  <a:schemeClr val="accent6">
                    <a:lumMod val="75000"/>
                  </a:schemeClr>
                </a:solidFill>
                <a:latin typeface="Avenir Next Medium" panose="020B0503020202020204" pitchFamily="34" charset="0"/>
              </a:rPr>
              <a:t>$27,346,826,094</a:t>
            </a:r>
            <a:endParaRPr lang="es-MX" sz="1000" dirty="0">
              <a:solidFill>
                <a:schemeClr val="accent6">
                  <a:lumMod val="75000"/>
                </a:schemeClr>
              </a:solidFill>
              <a:latin typeface="Avenir Next Medium" panose="020B0503020202020204" pitchFamily="34" charset="0"/>
            </a:endParaRPr>
          </a:p>
        </p:txBody>
      </p:sp>
      <p:sp>
        <p:nvSpPr>
          <p:cNvPr id="16" name="CuadroTexto 15">
            <a:extLst>
              <a:ext uri="{FF2B5EF4-FFF2-40B4-BE49-F238E27FC236}">
                <a16:creationId xmlns="" xmlns:a16="http://schemas.microsoft.com/office/drawing/2014/main" id="{F450A19E-5D7E-134B-82A4-81E209EF1434}"/>
              </a:ext>
            </a:extLst>
          </p:cNvPr>
          <p:cNvSpPr txBox="1"/>
          <p:nvPr/>
        </p:nvSpPr>
        <p:spPr>
          <a:xfrm>
            <a:off x="2151516" y="5215472"/>
            <a:ext cx="950901" cy="400110"/>
          </a:xfrm>
          <a:prstGeom prst="rect">
            <a:avLst/>
          </a:prstGeom>
          <a:noFill/>
        </p:spPr>
        <p:txBody>
          <a:bodyPr wrap="none" rtlCol="0">
            <a:spAutoFit/>
          </a:bodyPr>
          <a:lstStyle/>
          <a:p>
            <a:pPr algn="ctr"/>
            <a:r>
              <a:rPr lang="es-MX" sz="1000" dirty="0">
                <a:latin typeface="Avenir Next" panose="020B0503020202020204" pitchFamily="34" charset="0"/>
              </a:rPr>
              <a:t>Gasto No</a:t>
            </a:r>
          </a:p>
          <a:p>
            <a:pPr algn="ctr"/>
            <a:r>
              <a:rPr lang="es-MX" sz="1000" dirty="0">
                <a:latin typeface="Avenir Next" panose="020B0503020202020204" pitchFamily="34" charset="0"/>
              </a:rPr>
              <a:t>Programable</a:t>
            </a:r>
          </a:p>
        </p:txBody>
      </p:sp>
      <p:sp>
        <p:nvSpPr>
          <p:cNvPr id="19" name="Cerrar corchete 18">
            <a:extLst>
              <a:ext uri="{FF2B5EF4-FFF2-40B4-BE49-F238E27FC236}">
                <a16:creationId xmlns="" xmlns:a16="http://schemas.microsoft.com/office/drawing/2014/main" id="{87BCD238-1649-1446-8155-0E8D953461EB}"/>
              </a:ext>
            </a:extLst>
          </p:cNvPr>
          <p:cNvSpPr/>
          <p:nvPr/>
        </p:nvSpPr>
        <p:spPr>
          <a:xfrm>
            <a:off x="3247181" y="1752599"/>
            <a:ext cx="71619" cy="298873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0" name="CuadroTexto 19">
            <a:extLst>
              <a:ext uri="{FF2B5EF4-FFF2-40B4-BE49-F238E27FC236}">
                <a16:creationId xmlns="" xmlns:a16="http://schemas.microsoft.com/office/drawing/2014/main" id="{A13FD8F0-7C52-D24A-806C-3B08CAA09D02}"/>
              </a:ext>
            </a:extLst>
          </p:cNvPr>
          <p:cNvSpPr txBox="1"/>
          <p:nvPr/>
        </p:nvSpPr>
        <p:spPr>
          <a:xfrm>
            <a:off x="3473111" y="2069882"/>
            <a:ext cx="611065" cy="338554"/>
          </a:xfrm>
          <a:prstGeom prst="rect">
            <a:avLst/>
          </a:prstGeom>
          <a:noFill/>
        </p:spPr>
        <p:txBody>
          <a:bodyPr wrap="none" rtlCol="0">
            <a:spAutoFit/>
          </a:bodyPr>
          <a:lstStyle/>
          <a:p>
            <a:pPr algn="ctr"/>
            <a:r>
              <a:rPr lang="es-MX" sz="800" dirty="0">
                <a:latin typeface="Avenir Next" panose="020B0503020202020204" pitchFamily="34" charset="0"/>
              </a:rPr>
              <a:t>Poder </a:t>
            </a:r>
          </a:p>
          <a:p>
            <a:pPr algn="ctr"/>
            <a:r>
              <a:rPr lang="es-MX" sz="800" dirty="0">
                <a:latin typeface="Avenir Next" panose="020B0503020202020204" pitchFamily="34" charset="0"/>
              </a:rPr>
              <a:t>Ejecutivo</a:t>
            </a:r>
          </a:p>
        </p:txBody>
      </p:sp>
      <p:sp>
        <p:nvSpPr>
          <p:cNvPr id="21" name="CuadroTexto 20">
            <a:extLst>
              <a:ext uri="{FF2B5EF4-FFF2-40B4-BE49-F238E27FC236}">
                <a16:creationId xmlns="" xmlns:a16="http://schemas.microsoft.com/office/drawing/2014/main" id="{9050C206-6A25-7C48-89A1-EBFACF3347AE}"/>
              </a:ext>
            </a:extLst>
          </p:cNvPr>
          <p:cNvSpPr txBox="1"/>
          <p:nvPr/>
        </p:nvSpPr>
        <p:spPr>
          <a:xfrm>
            <a:off x="3473111" y="3362078"/>
            <a:ext cx="681597" cy="338554"/>
          </a:xfrm>
          <a:prstGeom prst="rect">
            <a:avLst/>
          </a:prstGeom>
          <a:noFill/>
        </p:spPr>
        <p:txBody>
          <a:bodyPr wrap="none" rtlCol="0">
            <a:spAutoFit/>
          </a:bodyPr>
          <a:lstStyle/>
          <a:p>
            <a:pPr algn="ctr"/>
            <a:r>
              <a:rPr lang="es-MX" sz="800" dirty="0">
                <a:latin typeface="Avenir Next" panose="020B0503020202020204" pitchFamily="34" charset="0"/>
              </a:rPr>
              <a:t>Poder </a:t>
            </a:r>
          </a:p>
          <a:p>
            <a:pPr algn="ctr"/>
            <a:r>
              <a:rPr lang="es-MX" sz="800" dirty="0">
                <a:latin typeface="Avenir Next" panose="020B0503020202020204" pitchFamily="34" charset="0"/>
              </a:rPr>
              <a:t>Legislativo</a:t>
            </a:r>
          </a:p>
        </p:txBody>
      </p:sp>
      <p:sp>
        <p:nvSpPr>
          <p:cNvPr id="22" name="CuadroTexto 21">
            <a:extLst>
              <a:ext uri="{FF2B5EF4-FFF2-40B4-BE49-F238E27FC236}">
                <a16:creationId xmlns="" xmlns:a16="http://schemas.microsoft.com/office/drawing/2014/main" id="{D61D7A11-201F-654E-BC47-A1F8328FF16E}"/>
              </a:ext>
            </a:extLst>
          </p:cNvPr>
          <p:cNvSpPr txBox="1"/>
          <p:nvPr/>
        </p:nvSpPr>
        <p:spPr>
          <a:xfrm>
            <a:off x="3530617" y="3826802"/>
            <a:ext cx="542135" cy="338554"/>
          </a:xfrm>
          <a:prstGeom prst="rect">
            <a:avLst/>
          </a:prstGeom>
          <a:noFill/>
        </p:spPr>
        <p:txBody>
          <a:bodyPr wrap="none" rtlCol="0">
            <a:spAutoFit/>
          </a:bodyPr>
          <a:lstStyle/>
          <a:p>
            <a:pPr algn="ctr"/>
            <a:r>
              <a:rPr lang="es-MX" sz="800" dirty="0">
                <a:latin typeface="Avenir Next" panose="020B0503020202020204" pitchFamily="34" charset="0"/>
              </a:rPr>
              <a:t>Poder</a:t>
            </a:r>
          </a:p>
          <a:p>
            <a:pPr algn="ctr"/>
            <a:r>
              <a:rPr lang="es-MX" sz="800" dirty="0">
                <a:latin typeface="Avenir Next" panose="020B0503020202020204" pitchFamily="34" charset="0"/>
              </a:rPr>
              <a:t>Judicial</a:t>
            </a:r>
          </a:p>
        </p:txBody>
      </p:sp>
      <p:sp>
        <p:nvSpPr>
          <p:cNvPr id="23" name="CuadroTexto 22">
            <a:extLst>
              <a:ext uri="{FF2B5EF4-FFF2-40B4-BE49-F238E27FC236}">
                <a16:creationId xmlns="" xmlns:a16="http://schemas.microsoft.com/office/drawing/2014/main" id="{8E38FB6D-92A5-7944-9C61-5D3E1BD6F592}"/>
              </a:ext>
            </a:extLst>
          </p:cNvPr>
          <p:cNvSpPr txBox="1"/>
          <p:nvPr/>
        </p:nvSpPr>
        <p:spPr>
          <a:xfrm>
            <a:off x="3420364" y="4323243"/>
            <a:ext cx="731290" cy="338554"/>
          </a:xfrm>
          <a:prstGeom prst="rect">
            <a:avLst/>
          </a:prstGeom>
          <a:noFill/>
        </p:spPr>
        <p:txBody>
          <a:bodyPr wrap="none" rtlCol="0">
            <a:spAutoFit/>
          </a:bodyPr>
          <a:lstStyle/>
          <a:p>
            <a:pPr algn="ctr"/>
            <a:r>
              <a:rPr lang="es-MX" sz="800" dirty="0">
                <a:latin typeface="Avenir Next" panose="020B0503020202020204" pitchFamily="34" charset="0"/>
              </a:rPr>
              <a:t>Órganos</a:t>
            </a:r>
          </a:p>
          <a:p>
            <a:pPr algn="ctr"/>
            <a:r>
              <a:rPr lang="es-MX" sz="800" dirty="0">
                <a:latin typeface="Avenir Next" panose="020B0503020202020204" pitchFamily="34" charset="0"/>
              </a:rPr>
              <a:t>Autónomos</a:t>
            </a:r>
          </a:p>
        </p:txBody>
      </p:sp>
      <p:cxnSp>
        <p:nvCxnSpPr>
          <p:cNvPr id="25" name="Conector recto 24">
            <a:extLst>
              <a:ext uri="{FF2B5EF4-FFF2-40B4-BE49-F238E27FC236}">
                <a16:creationId xmlns="" xmlns:a16="http://schemas.microsoft.com/office/drawing/2014/main" id="{8577207F-023A-B34D-84FE-B14CA0A60B8F}"/>
              </a:ext>
            </a:extLst>
          </p:cNvPr>
          <p:cNvCxnSpPr>
            <a:endCxn id="20" idx="1"/>
          </p:cNvCxnSpPr>
          <p:nvPr/>
        </p:nvCxnSpPr>
        <p:spPr>
          <a:xfrm>
            <a:off x="3318800" y="2239159"/>
            <a:ext cx="154311" cy="0"/>
          </a:xfrm>
          <a:prstGeom prst="line">
            <a:avLst/>
          </a:prstGeom>
          <a:ln w="0">
            <a:tailEnd type="ova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 xmlns:a16="http://schemas.microsoft.com/office/drawing/2014/main" id="{93DC5869-E8C8-DF4E-9B21-FC2CAA2ECCCF}"/>
              </a:ext>
            </a:extLst>
          </p:cNvPr>
          <p:cNvCxnSpPr/>
          <p:nvPr/>
        </p:nvCxnSpPr>
        <p:spPr>
          <a:xfrm>
            <a:off x="3313432" y="3543052"/>
            <a:ext cx="154311" cy="0"/>
          </a:xfrm>
          <a:prstGeom prst="line">
            <a:avLst/>
          </a:prstGeom>
          <a:ln w="0">
            <a:tailEnd type="ova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 xmlns:a16="http://schemas.microsoft.com/office/drawing/2014/main" id="{6DAA3958-DE34-3B41-AF78-983CA01B5FC3}"/>
              </a:ext>
            </a:extLst>
          </p:cNvPr>
          <p:cNvCxnSpPr/>
          <p:nvPr/>
        </p:nvCxnSpPr>
        <p:spPr>
          <a:xfrm>
            <a:off x="3319243" y="3996079"/>
            <a:ext cx="154311" cy="0"/>
          </a:xfrm>
          <a:prstGeom prst="line">
            <a:avLst/>
          </a:prstGeom>
          <a:ln w="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 xmlns:a16="http://schemas.microsoft.com/office/drawing/2014/main" id="{9A1094BE-6F0A-6647-AA94-C03BE31C0E06}"/>
              </a:ext>
            </a:extLst>
          </p:cNvPr>
          <p:cNvCxnSpPr/>
          <p:nvPr/>
        </p:nvCxnSpPr>
        <p:spPr>
          <a:xfrm>
            <a:off x="3325499" y="4439150"/>
            <a:ext cx="154311" cy="0"/>
          </a:xfrm>
          <a:prstGeom prst="line">
            <a:avLst/>
          </a:prstGeom>
          <a:ln w="0">
            <a:tailEnd type="oval"/>
          </a:ln>
        </p:spPr>
        <p:style>
          <a:lnRef idx="1">
            <a:schemeClr val="accent1"/>
          </a:lnRef>
          <a:fillRef idx="0">
            <a:schemeClr val="accent1"/>
          </a:fillRef>
          <a:effectRef idx="0">
            <a:schemeClr val="accent1"/>
          </a:effectRef>
          <a:fontRef idx="minor">
            <a:schemeClr val="tx1"/>
          </a:fontRef>
        </p:style>
      </p:cxnSp>
      <p:sp>
        <p:nvSpPr>
          <p:cNvPr id="29" name="Cerrar corchete 28">
            <a:extLst>
              <a:ext uri="{FF2B5EF4-FFF2-40B4-BE49-F238E27FC236}">
                <a16:creationId xmlns="" xmlns:a16="http://schemas.microsoft.com/office/drawing/2014/main" id="{3C213103-68CD-5346-AFB5-4202432B80CC}"/>
              </a:ext>
            </a:extLst>
          </p:cNvPr>
          <p:cNvSpPr/>
          <p:nvPr/>
        </p:nvSpPr>
        <p:spPr>
          <a:xfrm>
            <a:off x="4036941" y="1718731"/>
            <a:ext cx="154311" cy="1393861"/>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0" name="CuadroTexto 29">
            <a:extLst>
              <a:ext uri="{FF2B5EF4-FFF2-40B4-BE49-F238E27FC236}">
                <a16:creationId xmlns="" xmlns:a16="http://schemas.microsoft.com/office/drawing/2014/main" id="{6BA06972-4539-774B-919F-50B3E5926DAD}"/>
              </a:ext>
            </a:extLst>
          </p:cNvPr>
          <p:cNvSpPr txBox="1"/>
          <p:nvPr/>
        </p:nvSpPr>
        <p:spPr>
          <a:xfrm>
            <a:off x="4296801" y="1748316"/>
            <a:ext cx="508473" cy="215444"/>
          </a:xfrm>
          <a:prstGeom prst="rect">
            <a:avLst/>
          </a:prstGeom>
          <a:noFill/>
        </p:spPr>
        <p:txBody>
          <a:bodyPr wrap="none" rtlCol="0">
            <a:spAutoFit/>
          </a:bodyPr>
          <a:lstStyle/>
          <a:p>
            <a:r>
              <a:rPr lang="es-MX" sz="800" dirty="0">
                <a:latin typeface="Avenir Next" panose="020B0503020202020204" pitchFamily="34" charset="0"/>
              </a:rPr>
              <a:t>Educación</a:t>
            </a:r>
          </a:p>
        </p:txBody>
      </p:sp>
      <p:sp>
        <p:nvSpPr>
          <p:cNvPr id="31" name="CuadroTexto 30">
            <a:extLst>
              <a:ext uri="{FF2B5EF4-FFF2-40B4-BE49-F238E27FC236}">
                <a16:creationId xmlns="" xmlns:a16="http://schemas.microsoft.com/office/drawing/2014/main" id="{4D4328EE-C81D-874C-957F-4316CD8FC884}"/>
              </a:ext>
            </a:extLst>
          </p:cNvPr>
          <p:cNvSpPr txBox="1"/>
          <p:nvPr/>
        </p:nvSpPr>
        <p:spPr>
          <a:xfrm>
            <a:off x="4287444" y="2050607"/>
            <a:ext cx="447558" cy="215444"/>
          </a:xfrm>
          <a:prstGeom prst="rect">
            <a:avLst/>
          </a:prstGeom>
          <a:noFill/>
        </p:spPr>
        <p:txBody>
          <a:bodyPr wrap="none" rtlCol="0">
            <a:spAutoFit/>
          </a:bodyPr>
          <a:lstStyle/>
          <a:p>
            <a:r>
              <a:rPr lang="es-MX" sz="800" dirty="0">
                <a:latin typeface="Avenir Next" panose="020B0503020202020204" pitchFamily="34" charset="0"/>
              </a:rPr>
              <a:t>Salud</a:t>
            </a:r>
          </a:p>
        </p:txBody>
      </p:sp>
      <p:sp>
        <p:nvSpPr>
          <p:cNvPr id="32" name="CuadroTexto 31">
            <a:extLst>
              <a:ext uri="{FF2B5EF4-FFF2-40B4-BE49-F238E27FC236}">
                <a16:creationId xmlns="" xmlns:a16="http://schemas.microsoft.com/office/drawing/2014/main" id="{EC2ED7C3-005C-534B-9AA6-42EED0B05555}"/>
              </a:ext>
            </a:extLst>
          </p:cNvPr>
          <p:cNvSpPr txBox="1"/>
          <p:nvPr/>
        </p:nvSpPr>
        <p:spPr>
          <a:xfrm>
            <a:off x="4277854" y="2323971"/>
            <a:ext cx="673582" cy="215444"/>
          </a:xfrm>
          <a:prstGeom prst="rect">
            <a:avLst/>
          </a:prstGeom>
          <a:noFill/>
        </p:spPr>
        <p:txBody>
          <a:bodyPr wrap="none" rtlCol="0">
            <a:spAutoFit/>
          </a:bodyPr>
          <a:lstStyle/>
          <a:p>
            <a:r>
              <a:rPr lang="es-MX" sz="800" dirty="0">
                <a:latin typeface="Avenir Next" panose="020B0503020202020204" pitchFamily="34" charset="0"/>
              </a:rPr>
              <a:t>Seguridad</a:t>
            </a:r>
          </a:p>
        </p:txBody>
      </p:sp>
      <p:sp>
        <p:nvSpPr>
          <p:cNvPr id="33" name="CuadroTexto 32">
            <a:extLst>
              <a:ext uri="{FF2B5EF4-FFF2-40B4-BE49-F238E27FC236}">
                <a16:creationId xmlns="" xmlns:a16="http://schemas.microsoft.com/office/drawing/2014/main" id="{9B43BB3D-D8BC-A048-9E10-F31083D93557}"/>
              </a:ext>
            </a:extLst>
          </p:cNvPr>
          <p:cNvSpPr txBox="1"/>
          <p:nvPr/>
        </p:nvSpPr>
        <p:spPr>
          <a:xfrm>
            <a:off x="4277854" y="2608665"/>
            <a:ext cx="577402" cy="215444"/>
          </a:xfrm>
          <a:prstGeom prst="rect">
            <a:avLst/>
          </a:prstGeom>
          <a:noFill/>
        </p:spPr>
        <p:txBody>
          <a:bodyPr wrap="none" rtlCol="0">
            <a:spAutoFit/>
          </a:bodyPr>
          <a:lstStyle/>
          <a:p>
            <a:r>
              <a:rPr lang="es-MX" sz="800" dirty="0">
                <a:latin typeface="Avenir Next" panose="020B0503020202020204" pitchFamily="34" charset="0"/>
              </a:rPr>
              <a:t>Deporte</a:t>
            </a:r>
          </a:p>
        </p:txBody>
      </p:sp>
      <p:sp>
        <p:nvSpPr>
          <p:cNvPr id="34" name="CuadroTexto 33">
            <a:extLst>
              <a:ext uri="{FF2B5EF4-FFF2-40B4-BE49-F238E27FC236}">
                <a16:creationId xmlns="" xmlns:a16="http://schemas.microsoft.com/office/drawing/2014/main" id="{D234EE34-4D12-7545-9B05-71BB568893AE}"/>
              </a:ext>
            </a:extLst>
          </p:cNvPr>
          <p:cNvSpPr txBox="1"/>
          <p:nvPr/>
        </p:nvSpPr>
        <p:spPr>
          <a:xfrm>
            <a:off x="4266591" y="2864433"/>
            <a:ext cx="447558" cy="215444"/>
          </a:xfrm>
          <a:prstGeom prst="rect">
            <a:avLst/>
          </a:prstGeom>
          <a:noFill/>
        </p:spPr>
        <p:txBody>
          <a:bodyPr wrap="none" rtlCol="0">
            <a:spAutoFit/>
          </a:bodyPr>
          <a:lstStyle/>
          <a:p>
            <a:r>
              <a:rPr lang="es-MX" sz="800" dirty="0">
                <a:latin typeface="Avenir Next" panose="020B0503020202020204" pitchFamily="34" charset="0"/>
              </a:rPr>
              <a:t>Otros</a:t>
            </a:r>
          </a:p>
        </p:txBody>
      </p:sp>
      <p:cxnSp>
        <p:nvCxnSpPr>
          <p:cNvPr id="36" name="Conector recto 35">
            <a:extLst>
              <a:ext uri="{FF2B5EF4-FFF2-40B4-BE49-F238E27FC236}">
                <a16:creationId xmlns="" xmlns:a16="http://schemas.microsoft.com/office/drawing/2014/main" id="{E7448953-CAF8-144D-A672-9F3848084688}"/>
              </a:ext>
            </a:extLst>
          </p:cNvPr>
          <p:cNvCxnSpPr>
            <a:cxnSpLocks/>
            <a:endCxn id="30" idx="1"/>
          </p:cNvCxnSpPr>
          <p:nvPr/>
        </p:nvCxnSpPr>
        <p:spPr>
          <a:xfrm>
            <a:off x="4200777" y="1856038"/>
            <a:ext cx="9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 xmlns:a16="http://schemas.microsoft.com/office/drawing/2014/main" id="{B1FBC6F9-BEB9-3F44-9C8F-E1E2A018F129}"/>
              </a:ext>
            </a:extLst>
          </p:cNvPr>
          <p:cNvCxnSpPr>
            <a:cxnSpLocks/>
          </p:cNvCxnSpPr>
          <p:nvPr/>
        </p:nvCxnSpPr>
        <p:spPr>
          <a:xfrm>
            <a:off x="4191252" y="2162795"/>
            <a:ext cx="9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 xmlns:a16="http://schemas.microsoft.com/office/drawing/2014/main" id="{9477E8E2-C070-2E4F-BB4A-2F0A846C9292}"/>
              </a:ext>
            </a:extLst>
          </p:cNvPr>
          <p:cNvCxnSpPr>
            <a:cxnSpLocks/>
          </p:cNvCxnSpPr>
          <p:nvPr/>
        </p:nvCxnSpPr>
        <p:spPr>
          <a:xfrm>
            <a:off x="4188082" y="2418580"/>
            <a:ext cx="9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 xmlns:a16="http://schemas.microsoft.com/office/drawing/2014/main" id="{E8ADA325-7EDD-0447-BAFC-54597A92FEA5}"/>
              </a:ext>
            </a:extLst>
          </p:cNvPr>
          <p:cNvCxnSpPr>
            <a:cxnSpLocks/>
          </p:cNvCxnSpPr>
          <p:nvPr/>
        </p:nvCxnSpPr>
        <p:spPr>
          <a:xfrm>
            <a:off x="4188082" y="2712333"/>
            <a:ext cx="9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 xmlns:a16="http://schemas.microsoft.com/office/drawing/2014/main" id="{64D9B197-36E2-8C49-BF12-326CEEAD65DF}"/>
              </a:ext>
            </a:extLst>
          </p:cNvPr>
          <p:cNvCxnSpPr>
            <a:cxnSpLocks/>
          </p:cNvCxnSpPr>
          <p:nvPr/>
        </p:nvCxnSpPr>
        <p:spPr>
          <a:xfrm>
            <a:off x="4191252" y="2974571"/>
            <a:ext cx="96024" cy="0"/>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Imagen 41">
            <a:extLst>
              <a:ext uri="{FF2B5EF4-FFF2-40B4-BE49-F238E27FC236}">
                <a16:creationId xmlns="" xmlns:a16="http://schemas.microsoft.com/office/drawing/2014/main" id="{FD9B5129-9044-2E4B-AB5B-567F00033B82}"/>
              </a:ext>
            </a:extLst>
          </p:cNvPr>
          <p:cNvPicPr>
            <a:picLocks noChangeAspect="1"/>
          </p:cNvPicPr>
          <p:nvPr/>
        </p:nvPicPr>
        <p:blipFill>
          <a:blip r:embed="rId3"/>
          <a:stretch>
            <a:fillRect/>
          </a:stretch>
        </p:blipFill>
        <p:spPr>
          <a:xfrm>
            <a:off x="4872153" y="1579639"/>
            <a:ext cx="393700" cy="368300"/>
          </a:xfrm>
          <a:prstGeom prst="rect">
            <a:avLst/>
          </a:prstGeom>
        </p:spPr>
      </p:pic>
      <p:pic>
        <p:nvPicPr>
          <p:cNvPr id="43" name="Imagen 42">
            <a:extLst>
              <a:ext uri="{FF2B5EF4-FFF2-40B4-BE49-F238E27FC236}">
                <a16:creationId xmlns="" xmlns:a16="http://schemas.microsoft.com/office/drawing/2014/main" id="{185ADB97-C414-C14E-B373-E6D4EA6D1941}"/>
              </a:ext>
            </a:extLst>
          </p:cNvPr>
          <p:cNvPicPr>
            <a:picLocks noChangeAspect="1"/>
          </p:cNvPicPr>
          <p:nvPr/>
        </p:nvPicPr>
        <p:blipFill>
          <a:blip r:embed="rId4"/>
          <a:stretch>
            <a:fillRect/>
          </a:stretch>
        </p:blipFill>
        <p:spPr>
          <a:xfrm>
            <a:off x="4740985" y="1953447"/>
            <a:ext cx="317500" cy="330200"/>
          </a:xfrm>
          <a:prstGeom prst="rect">
            <a:avLst/>
          </a:prstGeom>
        </p:spPr>
      </p:pic>
      <p:pic>
        <p:nvPicPr>
          <p:cNvPr id="44" name="Imagen 43">
            <a:extLst>
              <a:ext uri="{FF2B5EF4-FFF2-40B4-BE49-F238E27FC236}">
                <a16:creationId xmlns="" xmlns:a16="http://schemas.microsoft.com/office/drawing/2014/main" id="{F062F7E1-7640-7C4D-A1D9-35617D8DE2DA}"/>
              </a:ext>
            </a:extLst>
          </p:cNvPr>
          <p:cNvPicPr>
            <a:picLocks noChangeAspect="1"/>
          </p:cNvPicPr>
          <p:nvPr/>
        </p:nvPicPr>
        <p:blipFill>
          <a:blip r:embed="rId5"/>
          <a:stretch>
            <a:fillRect/>
          </a:stretch>
        </p:blipFill>
        <p:spPr>
          <a:xfrm>
            <a:off x="5038038" y="2249686"/>
            <a:ext cx="190500" cy="317500"/>
          </a:xfrm>
          <a:prstGeom prst="rect">
            <a:avLst/>
          </a:prstGeom>
        </p:spPr>
      </p:pic>
      <p:pic>
        <p:nvPicPr>
          <p:cNvPr id="45" name="Imagen 44">
            <a:extLst>
              <a:ext uri="{FF2B5EF4-FFF2-40B4-BE49-F238E27FC236}">
                <a16:creationId xmlns="" xmlns:a16="http://schemas.microsoft.com/office/drawing/2014/main" id="{88FF921B-23F4-C44C-8921-C8506412528E}"/>
              </a:ext>
            </a:extLst>
          </p:cNvPr>
          <p:cNvPicPr>
            <a:picLocks noChangeAspect="1"/>
          </p:cNvPicPr>
          <p:nvPr/>
        </p:nvPicPr>
        <p:blipFill>
          <a:blip r:embed="rId6"/>
          <a:stretch>
            <a:fillRect/>
          </a:stretch>
        </p:blipFill>
        <p:spPr>
          <a:xfrm>
            <a:off x="4804485" y="2597335"/>
            <a:ext cx="254000" cy="254000"/>
          </a:xfrm>
          <a:prstGeom prst="rect">
            <a:avLst/>
          </a:prstGeom>
        </p:spPr>
      </p:pic>
      <p:pic>
        <p:nvPicPr>
          <p:cNvPr id="46" name="Imagen 45">
            <a:extLst>
              <a:ext uri="{FF2B5EF4-FFF2-40B4-BE49-F238E27FC236}">
                <a16:creationId xmlns="" xmlns:a16="http://schemas.microsoft.com/office/drawing/2014/main" id="{74B06263-B257-B74A-9B82-54EA082BCFC0}"/>
              </a:ext>
            </a:extLst>
          </p:cNvPr>
          <p:cNvPicPr>
            <a:picLocks noChangeAspect="1"/>
          </p:cNvPicPr>
          <p:nvPr/>
        </p:nvPicPr>
        <p:blipFill>
          <a:blip r:embed="rId7"/>
          <a:stretch>
            <a:fillRect/>
          </a:stretch>
        </p:blipFill>
        <p:spPr>
          <a:xfrm>
            <a:off x="4423485" y="3298720"/>
            <a:ext cx="952500" cy="2387600"/>
          </a:xfrm>
          <a:prstGeom prst="rect">
            <a:avLst/>
          </a:prstGeom>
        </p:spPr>
      </p:pic>
      <p:sp>
        <p:nvSpPr>
          <p:cNvPr id="47" name="Cerrar corchete 46">
            <a:extLst>
              <a:ext uri="{FF2B5EF4-FFF2-40B4-BE49-F238E27FC236}">
                <a16:creationId xmlns="" xmlns:a16="http://schemas.microsoft.com/office/drawing/2014/main" id="{433E40A7-C13F-0242-BA56-B3AA4DA3F7A0}"/>
              </a:ext>
            </a:extLst>
          </p:cNvPr>
          <p:cNvSpPr/>
          <p:nvPr/>
        </p:nvSpPr>
        <p:spPr>
          <a:xfrm>
            <a:off x="3249390" y="4846946"/>
            <a:ext cx="93470" cy="9652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cxnSp>
        <p:nvCxnSpPr>
          <p:cNvPr id="48" name="Conector recto 47">
            <a:extLst>
              <a:ext uri="{FF2B5EF4-FFF2-40B4-BE49-F238E27FC236}">
                <a16:creationId xmlns="" xmlns:a16="http://schemas.microsoft.com/office/drawing/2014/main" id="{7D0EF153-D53E-0944-9E85-AC712C4BC59F}"/>
              </a:ext>
            </a:extLst>
          </p:cNvPr>
          <p:cNvCxnSpPr/>
          <p:nvPr/>
        </p:nvCxnSpPr>
        <p:spPr>
          <a:xfrm>
            <a:off x="3349664" y="5372726"/>
            <a:ext cx="154311" cy="0"/>
          </a:xfrm>
          <a:prstGeom prst="line">
            <a:avLst/>
          </a:prstGeom>
          <a:ln w="0">
            <a:tailEnd type="oval"/>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 xmlns:a16="http://schemas.microsoft.com/office/drawing/2014/main" id="{85EB151A-3A94-4846-B342-707B315709CB}"/>
              </a:ext>
            </a:extLst>
          </p:cNvPr>
          <p:cNvSpPr txBox="1"/>
          <p:nvPr/>
        </p:nvSpPr>
        <p:spPr>
          <a:xfrm>
            <a:off x="3402654" y="5008702"/>
            <a:ext cx="894797" cy="830997"/>
          </a:xfrm>
          <a:prstGeom prst="rect">
            <a:avLst/>
          </a:prstGeom>
          <a:noFill/>
        </p:spPr>
        <p:txBody>
          <a:bodyPr wrap="none" rtlCol="0">
            <a:spAutoFit/>
          </a:bodyPr>
          <a:lstStyle/>
          <a:p>
            <a:pPr algn="ctr"/>
            <a:r>
              <a:rPr lang="es-MX" sz="800" dirty="0">
                <a:latin typeface="Avenir Next" panose="020B0503020202020204" pitchFamily="34" charset="0"/>
              </a:rPr>
              <a:t>Deuda Pública,</a:t>
            </a:r>
          </a:p>
          <a:p>
            <a:pPr algn="ctr"/>
            <a:r>
              <a:rPr lang="es-MX" sz="800" dirty="0">
                <a:latin typeface="Avenir Next" panose="020B0503020202020204" pitchFamily="34" charset="0"/>
              </a:rPr>
              <a:t>Adeudos de</a:t>
            </a:r>
          </a:p>
          <a:p>
            <a:pPr algn="ctr"/>
            <a:r>
              <a:rPr lang="es-MX" sz="800" dirty="0">
                <a:latin typeface="Avenir Next" panose="020B0503020202020204" pitchFamily="34" charset="0"/>
              </a:rPr>
              <a:t>Ejercicios</a:t>
            </a:r>
          </a:p>
          <a:p>
            <a:pPr algn="ctr"/>
            <a:r>
              <a:rPr lang="es-MX" sz="800" dirty="0">
                <a:latin typeface="Avenir Next" panose="020B0503020202020204" pitchFamily="34" charset="0"/>
              </a:rPr>
              <a:t>Fiscales</a:t>
            </a:r>
          </a:p>
          <a:p>
            <a:pPr algn="ctr"/>
            <a:r>
              <a:rPr lang="es-MX" sz="800" dirty="0">
                <a:latin typeface="Avenir Next" panose="020B0503020202020204" pitchFamily="34" charset="0"/>
              </a:rPr>
              <a:t>Anteriores y</a:t>
            </a:r>
          </a:p>
          <a:p>
            <a:pPr algn="ctr"/>
            <a:r>
              <a:rPr lang="es-MX" sz="800" dirty="0">
                <a:latin typeface="Avenir Next" panose="020B0503020202020204" pitchFamily="34" charset="0"/>
              </a:rPr>
              <a:t>Participaciones</a:t>
            </a:r>
          </a:p>
        </p:txBody>
      </p:sp>
      <p:sp>
        <p:nvSpPr>
          <p:cNvPr id="50" name="Llamada rectangular redondeada 49">
            <a:extLst>
              <a:ext uri="{FF2B5EF4-FFF2-40B4-BE49-F238E27FC236}">
                <a16:creationId xmlns="" xmlns:a16="http://schemas.microsoft.com/office/drawing/2014/main" id="{0EE6F14C-3225-3B44-9110-2B7EE2C4DF72}"/>
              </a:ext>
            </a:extLst>
          </p:cNvPr>
          <p:cNvSpPr/>
          <p:nvPr/>
        </p:nvSpPr>
        <p:spPr>
          <a:xfrm>
            <a:off x="5660233" y="1763789"/>
            <a:ext cx="1750415" cy="2559454"/>
          </a:xfrm>
          <a:prstGeom prst="wedgeRoundRectCallout">
            <a:avLst>
              <a:gd name="adj1" fmla="val -70081"/>
              <a:gd name="adj2" fmla="val 27830"/>
              <a:gd name="adj3" fmla="val 16667"/>
            </a:avLst>
          </a:prstGeom>
          <a:solidFill>
            <a:srgbClr val="67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CuadroTexto 50">
            <a:extLst>
              <a:ext uri="{FF2B5EF4-FFF2-40B4-BE49-F238E27FC236}">
                <a16:creationId xmlns="" xmlns:a16="http://schemas.microsoft.com/office/drawing/2014/main" id="{0250FA59-D309-044A-9778-5DB07986611F}"/>
              </a:ext>
            </a:extLst>
          </p:cNvPr>
          <p:cNvSpPr txBox="1"/>
          <p:nvPr/>
        </p:nvSpPr>
        <p:spPr>
          <a:xfrm>
            <a:off x="5702042" y="1963760"/>
            <a:ext cx="1470659" cy="646331"/>
          </a:xfrm>
          <a:prstGeom prst="rect">
            <a:avLst/>
          </a:prstGeom>
          <a:noFill/>
        </p:spPr>
        <p:txBody>
          <a:bodyPr wrap="none" rtlCol="0">
            <a:spAutoFit/>
          </a:bodyPr>
          <a:lstStyle/>
          <a:p>
            <a:r>
              <a:rPr lang="es-MX" b="1" dirty="0">
                <a:solidFill>
                  <a:srgbClr val="2C4E8C"/>
                </a:solidFill>
                <a:latin typeface="Avenir Next Heavy" panose="020B0503020202020204" pitchFamily="34" charset="0"/>
              </a:rPr>
              <a:t>PARA SABER </a:t>
            </a:r>
          </a:p>
          <a:p>
            <a:r>
              <a:rPr lang="es-MX" b="1" dirty="0">
                <a:solidFill>
                  <a:srgbClr val="2C4E8C"/>
                </a:solidFill>
                <a:latin typeface="Avenir Next Heavy" panose="020B0503020202020204" pitchFamily="34" charset="0"/>
              </a:rPr>
              <a:t>MÁS...</a:t>
            </a:r>
          </a:p>
        </p:txBody>
      </p:sp>
      <p:sp>
        <p:nvSpPr>
          <p:cNvPr id="52" name="CuadroTexto 51">
            <a:extLst>
              <a:ext uri="{FF2B5EF4-FFF2-40B4-BE49-F238E27FC236}">
                <a16:creationId xmlns="" xmlns:a16="http://schemas.microsoft.com/office/drawing/2014/main" id="{2D543BB6-DAF9-044F-92C5-B98A2D59E02A}"/>
              </a:ext>
            </a:extLst>
          </p:cNvPr>
          <p:cNvSpPr txBox="1"/>
          <p:nvPr/>
        </p:nvSpPr>
        <p:spPr>
          <a:xfrm>
            <a:off x="5802247" y="2657819"/>
            <a:ext cx="1513453" cy="1384995"/>
          </a:xfrm>
          <a:prstGeom prst="rect">
            <a:avLst/>
          </a:prstGeom>
          <a:noFill/>
        </p:spPr>
        <p:txBody>
          <a:bodyPr wrap="square" rtlCol="0">
            <a:spAutoFit/>
          </a:bodyPr>
          <a:lstStyle/>
          <a:p>
            <a:pPr algn="just"/>
            <a:r>
              <a:rPr lang="es-MX" sz="1200" dirty="0">
                <a:solidFill>
                  <a:schemeClr val="bg1"/>
                </a:solidFill>
                <a:latin typeface="Avenir Next" panose="020B0503020202020204" pitchFamily="34" charset="0"/>
              </a:rPr>
              <a:t>Los clasificadores del gasto son herramientas de análisis que dan mayor claridad al destino de los recursos públicos.</a:t>
            </a:r>
          </a:p>
        </p:txBody>
      </p:sp>
      <p:sp>
        <p:nvSpPr>
          <p:cNvPr id="55" name="Rectángulo 54">
            <a:extLst>
              <a:ext uri="{FF2B5EF4-FFF2-40B4-BE49-F238E27FC236}">
                <a16:creationId xmlns="" xmlns:a16="http://schemas.microsoft.com/office/drawing/2014/main" id="{8E2B1136-A852-244E-B30A-7279B30EC322}"/>
              </a:ext>
            </a:extLst>
          </p:cNvPr>
          <p:cNvSpPr/>
          <p:nvPr/>
        </p:nvSpPr>
        <p:spPr>
          <a:xfrm>
            <a:off x="427561" y="7626669"/>
            <a:ext cx="5531559" cy="16291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4" name="Rectángulo 52">
            <a:extLst>
              <a:ext uri="{FF2B5EF4-FFF2-40B4-BE49-F238E27FC236}">
                <a16:creationId xmlns="" xmlns:a16="http://schemas.microsoft.com/office/drawing/2014/main" id="{5D41FA83-D15A-2948-9C7E-D952FC41EB76}"/>
              </a:ext>
            </a:extLst>
          </p:cNvPr>
          <p:cNvSpPr/>
          <p:nvPr/>
        </p:nvSpPr>
        <p:spPr>
          <a:xfrm flipV="1">
            <a:off x="5000741" y="8419532"/>
            <a:ext cx="2443547" cy="836306"/>
          </a:xfrm>
          <a:custGeom>
            <a:avLst/>
            <a:gdLst>
              <a:gd name="connsiteX0" fmla="*/ 0 w 2089086"/>
              <a:gd name="connsiteY0" fmla="*/ 0 h 698090"/>
              <a:gd name="connsiteX1" fmla="*/ 2089086 w 2089086"/>
              <a:gd name="connsiteY1" fmla="*/ 0 h 698090"/>
              <a:gd name="connsiteX2" fmla="*/ 2089086 w 2089086"/>
              <a:gd name="connsiteY2" fmla="*/ 698090 h 698090"/>
              <a:gd name="connsiteX3" fmla="*/ 0 w 2089086"/>
              <a:gd name="connsiteY3" fmla="*/ 698090 h 698090"/>
              <a:gd name="connsiteX4" fmla="*/ 0 w 2089086"/>
              <a:gd name="connsiteY4" fmla="*/ 0 h 698090"/>
              <a:gd name="connsiteX0" fmla="*/ 491612 w 2089086"/>
              <a:gd name="connsiteY0" fmla="*/ 9832 h 698090"/>
              <a:gd name="connsiteX1" fmla="*/ 2089086 w 2089086"/>
              <a:gd name="connsiteY1" fmla="*/ 0 h 698090"/>
              <a:gd name="connsiteX2" fmla="*/ 2089086 w 2089086"/>
              <a:gd name="connsiteY2" fmla="*/ 698090 h 698090"/>
              <a:gd name="connsiteX3" fmla="*/ 0 w 2089086"/>
              <a:gd name="connsiteY3" fmla="*/ 698090 h 698090"/>
              <a:gd name="connsiteX4" fmla="*/ 491612 w 2089086"/>
              <a:gd name="connsiteY4" fmla="*/ 9832 h 6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086" h="698090">
                <a:moveTo>
                  <a:pt x="491612" y="9832"/>
                </a:moveTo>
                <a:lnTo>
                  <a:pt x="2089086" y="0"/>
                </a:lnTo>
                <a:lnTo>
                  <a:pt x="2089086" y="698090"/>
                </a:lnTo>
                <a:lnTo>
                  <a:pt x="0" y="698090"/>
                </a:lnTo>
                <a:lnTo>
                  <a:pt x="491612" y="9832"/>
                </a:lnTo>
                <a:close/>
              </a:path>
            </a:pathLst>
          </a:custGeom>
          <a:solidFill>
            <a:srgbClr val="5A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Rectángulo 52">
            <a:extLst>
              <a:ext uri="{FF2B5EF4-FFF2-40B4-BE49-F238E27FC236}">
                <a16:creationId xmlns="" xmlns:a16="http://schemas.microsoft.com/office/drawing/2014/main" id="{E4F9FEF9-BF23-BB43-BE2D-10542FF3A366}"/>
              </a:ext>
            </a:extLst>
          </p:cNvPr>
          <p:cNvSpPr/>
          <p:nvPr/>
        </p:nvSpPr>
        <p:spPr>
          <a:xfrm>
            <a:off x="5000742" y="7623684"/>
            <a:ext cx="2443547" cy="795849"/>
          </a:xfrm>
          <a:custGeom>
            <a:avLst/>
            <a:gdLst>
              <a:gd name="connsiteX0" fmla="*/ 0 w 2089086"/>
              <a:gd name="connsiteY0" fmla="*/ 0 h 698090"/>
              <a:gd name="connsiteX1" fmla="*/ 2089086 w 2089086"/>
              <a:gd name="connsiteY1" fmla="*/ 0 h 698090"/>
              <a:gd name="connsiteX2" fmla="*/ 2089086 w 2089086"/>
              <a:gd name="connsiteY2" fmla="*/ 698090 h 698090"/>
              <a:gd name="connsiteX3" fmla="*/ 0 w 2089086"/>
              <a:gd name="connsiteY3" fmla="*/ 698090 h 698090"/>
              <a:gd name="connsiteX4" fmla="*/ 0 w 2089086"/>
              <a:gd name="connsiteY4" fmla="*/ 0 h 698090"/>
              <a:gd name="connsiteX0" fmla="*/ 491612 w 2089086"/>
              <a:gd name="connsiteY0" fmla="*/ 9832 h 698090"/>
              <a:gd name="connsiteX1" fmla="*/ 2089086 w 2089086"/>
              <a:gd name="connsiteY1" fmla="*/ 0 h 698090"/>
              <a:gd name="connsiteX2" fmla="*/ 2089086 w 2089086"/>
              <a:gd name="connsiteY2" fmla="*/ 698090 h 698090"/>
              <a:gd name="connsiteX3" fmla="*/ 0 w 2089086"/>
              <a:gd name="connsiteY3" fmla="*/ 698090 h 698090"/>
              <a:gd name="connsiteX4" fmla="*/ 491612 w 2089086"/>
              <a:gd name="connsiteY4" fmla="*/ 9832 h 6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086" h="698090">
                <a:moveTo>
                  <a:pt x="491612" y="9832"/>
                </a:moveTo>
                <a:lnTo>
                  <a:pt x="2089086" y="0"/>
                </a:lnTo>
                <a:lnTo>
                  <a:pt x="2089086" y="698090"/>
                </a:lnTo>
                <a:lnTo>
                  <a:pt x="0" y="698090"/>
                </a:lnTo>
                <a:lnTo>
                  <a:pt x="491612" y="9832"/>
                </a:lnTo>
                <a:close/>
              </a:path>
            </a:pathLst>
          </a:cu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6" name="CuadroTexto 55">
            <a:extLst>
              <a:ext uri="{FF2B5EF4-FFF2-40B4-BE49-F238E27FC236}">
                <a16:creationId xmlns="" xmlns:a16="http://schemas.microsoft.com/office/drawing/2014/main" id="{53FF2769-3C58-544B-8C49-A5A1262899AF}"/>
              </a:ext>
            </a:extLst>
          </p:cNvPr>
          <p:cNvSpPr txBox="1"/>
          <p:nvPr/>
        </p:nvSpPr>
        <p:spPr>
          <a:xfrm>
            <a:off x="5679970" y="8099575"/>
            <a:ext cx="1627112" cy="369332"/>
          </a:xfrm>
          <a:prstGeom prst="rect">
            <a:avLst/>
          </a:prstGeom>
          <a:noFill/>
        </p:spPr>
        <p:txBody>
          <a:bodyPr wrap="none" rtlCol="0">
            <a:spAutoFit/>
          </a:bodyPr>
          <a:lstStyle/>
          <a:p>
            <a:pPr algn="r"/>
            <a:r>
              <a:rPr lang="es-MX" b="1" dirty="0">
                <a:solidFill>
                  <a:schemeClr val="bg1"/>
                </a:solidFill>
                <a:latin typeface="Avenir Next Heavy" panose="020B0503020202020204" pitchFamily="34" charset="0"/>
              </a:rPr>
              <a:t>PRESUPUESTO</a:t>
            </a:r>
          </a:p>
        </p:txBody>
      </p:sp>
      <p:sp>
        <p:nvSpPr>
          <p:cNvPr id="57" name="CuadroTexto 56">
            <a:extLst>
              <a:ext uri="{FF2B5EF4-FFF2-40B4-BE49-F238E27FC236}">
                <a16:creationId xmlns="" xmlns:a16="http://schemas.microsoft.com/office/drawing/2014/main" id="{A88101C8-81F8-6845-AE07-44BE066FE50F}"/>
              </a:ext>
            </a:extLst>
          </p:cNvPr>
          <p:cNvSpPr txBox="1"/>
          <p:nvPr/>
        </p:nvSpPr>
        <p:spPr>
          <a:xfrm>
            <a:off x="5836808" y="8463153"/>
            <a:ext cx="1470274" cy="369332"/>
          </a:xfrm>
          <a:prstGeom prst="rect">
            <a:avLst/>
          </a:prstGeom>
          <a:noFill/>
        </p:spPr>
        <p:txBody>
          <a:bodyPr wrap="none" rtlCol="0">
            <a:spAutoFit/>
          </a:bodyPr>
          <a:lstStyle/>
          <a:p>
            <a:pPr algn="r"/>
            <a:r>
              <a:rPr lang="es-MX" b="1" dirty="0">
                <a:solidFill>
                  <a:schemeClr val="bg1"/>
                </a:solidFill>
                <a:latin typeface="Avenir Next Heavy" panose="020B0503020202020204" pitchFamily="34" charset="0"/>
              </a:rPr>
              <a:t>DE EGRESOS</a:t>
            </a:r>
          </a:p>
        </p:txBody>
      </p:sp>
      <p:sp>
        <p:nvSpPr>
          <p:cNvPr id="58" name="CuadroTexto 57">
            <a:extLst>
              <a:ext uri="{FF2B5EF4-FFF2-40B4-BE49-F238E27FC236}">
                <a16:creationId xmlns="" xmlns:a16="http://schemas.microsoft.com/office/drawing/2014/main" id="{302DAE6B-CC66-4E48-8AAA-43E00298C3CA}"/>
              </a:ext>
            </a:extLst>
          </p:cNvPr>
          <p:cNvSpPr txBox="1"/>
          <p:nvPr/>
        </p:nvSpPr>
        <p:spPr>
          <a:xfrm>
            <a:off x="563747" y="7846988"/>
            <a:ext cx="4369328" cy="1015663"/>
          </a:xfrm>
          <a:custGeom>
            <a:avLst/>
            <a:gdLst>
              <a:gd name="connsiteX0" fmla="*/ 0 w 4623328"/>
              <a:gd name="connsiteY0" fmla="*/ 0 h 1754326"/>
              <a:gd name="connsiteX1" fmla="*/ 4623328 w 4623328"/>
              <a:gd name="connsiteY1" fmla="*/ 0 h 1754326"/>
              <a:gd name="connsiteX2" fmla="*/ 4623328 w 4623328"/>
              <a:gd name="connsiteY2" fmla="*/ 1754326 h 1754326"/>
              <a:gd name="connsiteX3" fmla="*/ 0 w 4623328"/>
              <a:gd name="connsiteY3" fmla="*/ 1754326 h 1754326"/>
              <a:gd name="connsiteX4" fmla="*/ 0 w 4623328"/>
              <a:gd name="connsiteY4" fmla="*/ 0 h 1754326"/>
              <a:gd name="connsiteX0" fmla="*/ 0 w 4623328"/>
              <a:gd name="connsiteY0" fmla="*/ 0 h 1754326"/>
              <a:gd name="connsiteX1" fmla="*/ 4623328 w 4623328"/>
              <a:gd name="connsiteY1" fmla="*/ 0 h 1754326"/>
              <a:gd name="connsiteX2" fmla="*/ 4623328 w 4623328"/>
              <a:gd name="connsiteY2" fmla="*/ 1754326 h 1754326"/>
              <a:gd name="connsiteX3" fmla="*/ 0 w 4623328"/>
              <a:gd name="connsiteY3" fmla="*/ 1754326 h 1754326"/>
              <a:gd name="connsiteX4" fmla="*/ 0 w 4623328"/>
              <a:gd name="connsiteY4" fmla="*/ 0 h 1754326"/>
              <a:gd name="connsiteX0" fmla="*/ 0 w 4623328"/>
              <a:gd name="connsiteY0" fmla="*/ 0 h 1754326"/>
              <a:gd name="connsiteX1" fmla="*/ 4623328 w 4623328"/>
              <a:gd name="connsiteY1" fmla="*/ 0 h 1754326"/>
              <a:gd name="connsiteX2" fmla="*/ 4623328 w 4623328"/>
              <a:gd name="connsiteY2" fmla="*/ 1754326 h 1754326"/>
              <a:gd name="connsiteX3" fmla="*/ 0 w 4623328"/>
              <a:gd name="connsiteY3" fmla="*/ 1754326 h 1754326"/>
              <a:gd name="connsiteX4" fmla="*/ 0 w 4623328"/>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3328" h="1754326">
                <a:moveTo>
                  <a:pt x="0" y="0"/>
                </a:moveTo>
                <a:lnTo>
                  <a:pt x="4623328" y="0"/>
                </a:lnTo>
                <a:cubicBezTo>
                  <a:pt x="4623328" y="584775"/>
                  <a:pt x="3512283" y="323977"/>
                  <a:pt x="4623328" y="1754326"/>
                </a:cubicBezTo>
                <a:lnTo>
                  <a:pt x="0" y="1754326"/>
                </a:lnTo>
                <a:lnTo>
                  <a:pt x="0" y="0"/>
                </a:lnTo>
                <a:close/>
              </a:path>
            </a:pathLst>
          </a:custGeom>
          <a:noFill/>
        </p:spPr>
        <p:txBody>
          <a:bodyPr wrap="square" rtlCol="0">
            <a:spAutoFit/>
          </a:bodyPr>
          <a:lstStyle/>
          <a:p>
            <a:pPr algn="just"/>
            <a:r>
              <a:rPr lang="es-MX" sz="1500" dirty="0">
                <a:solidFill>
                  <a:schemeClr val="tx1">
                    <a:lumMod val="65000"/>
                    <a:lumOff val="35000"/>
                  </a:schemeClr>
                </a:solidFill>
                <a:latin typeface="Avenir Next" panose="020B0503020202020204" pitchFamily="34" charset="0"/>
              </a:rPr>
              <a:t>A continuación te mostraremos la desagregación más amplia del Presupuesto: la </a:t>
            </a:r>
            <a:r>
              <a:rPr lang="es-MX" sz="1500" b="1" dirty="0">
                <a:solidFill>
                  <a:schemeClr val="tx1">
                    <a:lumMod val="65000"/>
                    <a:lumOff val="35000"/>
                  </a:schemeClr>
                </a:solidFill>
                <a:latin typeface="Avenir Next" panose="020B0503020202020204" pitchFamily="34" charset="0"/>
              </a:rPr>
              <a:t>Clasificación por Objeto del Gasto</a:t>
            </a:r>
            <a:r>
              <a:rPr lang="es-MX" sz="1500" dirty="0">
                <a:solidFill>
                  <a:schemeClr val="tx1">
                    <a:lumMod val="65000"/>
                    <a:lumOff val="35000"/>
                  </a:schemeClr>
                </a:solidFill>
                <a:latin typeface="Avenir Next" panose="020B0503020202020204" pitchFamily="34" charset="0"/>
              </a:rPr>
              <a:t>; </a:t>
            </a:r>
            <a:r>
              <a:rPr lang="es-MX" sz="1500" dirty="0" smtClean="0">
                <a:solidFill>
                  <a:schemeClr val="tx1">
                    <a:lumMod val="65000"/>
                    <a:lumOff val="35000"/>
                  </a:schemeClr>
                </a:solidFill>
                <a:latin typeface="Avenir Next" panose="020B0503020202020204" pitchFamily="34" charset="0"/>
              </a:rPr>
              <a:t>allí</a:t>
            </a:r>
            <a:r>
              <a:rPr lang="es-MX" sz="1500" dirty="0">
                <a:solidFill>
                  <a:schemeClr val="tx1">
                    <a:lumMod val="65000"/>
                    <a:lumOff val="35000"/>
                  </a:schemeClr>
                </a:solidFill>
                <a:latin typeface="Avenir Next" panose="020B0503020202020204" pitchFamily="34" charset="0"/>
              </a:rPr>
              <a:t>, puedes puntualmente identificar los montos de cada uno de los Capítulos y Conceptos de Gasto que existen. </a:t>
            </a:r>
          </a:p>
        </p:txBody>
      </p:sp>
      <p:sp>
        <p:nvSpPr>
          <p:cNvPr id="60" name="CuadroTexto 59">
            <a:extLst>
              <a:ext uri="{FF2B5EF4-FFF2-40B4-BE49-F238E27FC236}">
                <a16:creationId xmlns="" xmlns:a16="http://schemas.microsoft.com/office/drawing/2014/main" id="{D28C0FAE-8A92-CF41-B625-4B9B93F9E509}"/>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12</a:t>
            </a:r>
          </a:p>
        </p:txBody>
      </p:sp>
      <p:sp>
        <p:nvSpPr>
          <p:cNvPr id="61" name="CuadroTexto 60">
            <a:extLst>
              <a:ext uri="{FF2B5EF4-FFF2-40B4-BE49-F238E27FC236}">
                <a16:creationId xmlns="" xmlns:a16="http://schemas.microsoft.com/office/drawing/2014/main" id="{D6615307-6471-4343-84E5-FFE9A2314E7B}"/>
              </a:ext>
            </a:extLst>
          </p:cNvPr>
          <p:cNvSpPr txBox="1"/>
          <p:nvPr/>
        </p:nvSpPr>
        <p:spPr>
          <a:xfrm>
            <a:off x="989902" y="2239159"/>
            <a:ext cx="569387"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78.00%</a:t>
            </a:r>
            <a:endParaRPr lang="es-MX" sz="1200" dirty="0">
              <a:solidFill>
                <a:schemeClr val="bg1"/>
              </a:solidFill>
              <a:latin typeface="Avenir Next Medium" panose="020B0503020202020204" pitchFamily="34" charset="0"/>
            </a:endParaRPr>
          </a:p>
        </p:txBody>
      </p:sp>
      <p:sp>
        <p:nvSpPr>
          <p:cNvPr id="62" name="CuadroTexto 61">
            <a:extLst>
              <a:ext uri="{FF2B5EF4-FFF2-40B4-BE49-F238E27FC236}">
                <a16:creationId xmlns="" xmlns:a16="http://schemas.microsoft.com/office/drawing/2014/main" id="{2D367BB1-467B-9341-9392-9388BE762A60}"/>
              </a:ext>
            </a:extLst>
          </p:cNvPr>
          <p:cNvSpPr txBox="1"/>
          <p:nvPr/>
        </p:nvSpPr>
        <p:spPr>
          <a:xfrm>
            <a:off x="989902" y="5076972"/>
            <a:ext cx="596638"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22.00 %</a:t>
            </a:r>
            <a:endParaRPr lang="es-MX" sz="12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958013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2BFD95D6-8131-1C41-8399-AA14A64A1AAB}"/>
              </a:ext>
            </a:extLst>
          </p:cNvPr>
          <p:cNvPicPr>
            <a:picLocks noChangeAspect="1"/>
          </p:cNvPicPr>
          <p:nvPr/>
        </p:nvPicPr>
        <p:blipFill>
          <a:blip r:embed="rId2"/>
          <a:stretch>
            <a:fillRect/>
          </a:stretch>
        </p:blipFill>
        <p:spPr>
          <a:xfrm>
            <a:off x="730031" y="426326"/>
            <a:ext cx="889000" cy="8953500"/>
          </a:xfrm>
          <a:prstGeom prst="rect">
            <a:avLst/>
          </a:prstGeom>
        </p:spPr>
      </p:pic>
      <p:sp>
        <p:nvSpPr>
          <p:cNvPr id="5" name="CuadroTexto 4">
            <a:extLst>
              <a:ext uri="{FF2B5EF4-FFF2-40B4-BE49-F238E27FC236}">
                <a16:creationId xmlns="" xmlns:a16="http://schemas.microsoft.com/office/drawing/2014/main" id="{DDE04F10-CF6B-8542-896F-98FA76081FA1}"/>
              </a:ext>
            </a:extLst>
          </p:cNvPr>
          <p:cNvSpPr txBox="1"/>
          <p:nvPr/>
        </p:nvSpPr>
        <p:spPr>
          <a:xfrm rot="16200000">
            <a:off x="-413590" y="5620119"/>
            <a:ext cx="1699504" cy="430887"/>
          </a:xfrm>
          <a:prstGeom prst="rect">
            <a:avLst/>
          </a:prstGeom>
          <a:noFill/>
        </p:spPr>
        <p:txBody>
          <a:bodyPr wrap="none" rtlCol="0">
            <a:spAutoFit/>
          </a:bodyPr>
          <a:lstStyle/>
          <a:p>
            <a:r>
              <a:rPr lang="es-MX" sz="2200" b="1" dirty="0">
                <a:solidFill>
                  <a:schemeClr val="tx1">
                    <a:lumMod val="50000"/>
                    <a:lumOff val="50000"/>
                  </a:schemeClr>
                </a:solidFill>
                <a:latin typeface="Avenir Next Demi Bold" panose="020B0503020202020204" pitchFamily="34" charset="0"/>
              </a:rPr>
              <a:t>Gasto neto:</a:t>
            </a:r>
          </a:p>
        </p:txBody>
      </p:sp>
      <p:sp>
        <p:nvSpPr>
          <p:cNvPr id="6" name="CuadroTexto 5">
            <a:extLst>
              <a:ext uri="{FF2B5EF4-FFF2-40B4-BE49-F238E27FC236}">
                <a16:creationId xmlns="" xmlns:a16="http://schemas.microsoft.com/office/drawing/2014/main" id="{B6DFA620-E8C6-B24B-9DE3-37369FC7B44D}"/>
              </a:ext>
            </a:extLst>
          </p:cNvPr>
          <p:cNvSpPr txBox="1"/>
          <p:nvPr/>
        </p:nvSpPr>
        <p:spPr>
          <a:xfrm rot="16200000">
            <a:off x="-935846" y="3225555"/>
            <a:ext cx="2849178" cy="477054"/>
          </a:xfrm>
          <a:prstGeom prst="rect">
            <a:avLst/>
          </a:prstGeom>
          <a:noFill/>
        </p:spPr>
        <p:txBody>
          <a:bodyPr wrap="none" rtlCol="0">
            <a:spAutoFit/>
          </a:bodyPr>
          <a:lstStyle/>
          <a:p>
            <a:r>
              <a:rPr lang="es-MX" sz="2500" b="1" dirty="0">
                <a:solidFill>
                  <a:schemeClr val="tx1">
                    <a:lumMod val="50000"/>
                    <a:lumOff val="50000"/>
                  </a:schemeClr>
                </a:solidFill>
                <a:latin typeface="Avenir Next" panose="020B0503020202020204" pitchFamily="34" charset="0"/>
              </a:rPr>
              <a:t>$</a:t>
            </a:r>
            <a:r>
              <a:rPr lang="es-MX" sz="2500" b="1" dirty="0" smtClean="0">
                <a:solidFill>
                  <a:schemeClr val="tx1">
                    <a:lumMod val="50000"/>
                    <a:lumOff val="50000"/>
                  </a:schemeClr>
                </a:solidFill>
                <a:latin typeface="Avenir Next" panose="020B0503020202020204" pitchFamily="34" charset="0"/>
              </a:rPr>
              <a:t>124,280,890,782</a:t>
            </a:r>
            <a:endParaRPr lang="es-MX" sz="2500" b="1" dirty="0">
              <a:solidFill>
                <a:schemeClr val="tx1">
                  <a:lumMod val="50000"/>
                  <a:lumOff val="50000"/>
                </a:schemeClr>
              </a:solidFill>
              <a:latin typeface="Avenir Next" panose="020B0503020202020204" pitchFamily="34" charset="0"/>
            </a:endParaRPr>
          </a:p>
        </p:txBody>
      </p:sp>
      <p:sp>
        <p:nvSpPr>
          <p:cNvPr id="7" name="CuadroTexto 6">
            <a:extLst>
              <a:ext uri="{FF2B5EF4-FFF2-40B4-BE49-F238E27FC236}">
                <a16:creationId xmlns="" xmlns:a16="http://schemas.microsoft.com/office/drawing/2014/main" id="{B2395468-7694-FF42-9BC0-49A41B397DF5}"/>
              </a:ext>
            </a:extLst>
          </p:cNvPr>
          <p:cNvSpPr txBox="1"/>
          <p:nvPr/>
        </p:nvSpPr>
        <p:spPr>
          <a:xfrm>
            <a:off x="915585" y="1155993"/>
            <a:ext cx="532518"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16.76%</a:t>
            </a:r>
            <a:endParaRPr lang="es-MX" sz="1200" dirty="0">
              <a:solidFill>
                <a:schemeClr val="bg1"/>
              </a:solidFill>
              <a:latin typeface="Avenir Next Medium" panose="020B0503020202020204" pitchFamily="34" charset="0"/>
            </a:endParaRPr>
          </a:p>
        </p:txBody>
      </p:sp>
      <p:sp>
        <p:nvSpPr>
          <p:cNvPr id="8" name="CuadroTexto 7">
            <a:extLst>
              <a:ext uri="{FF2B5EF4-FFF2-40B4-BE49-F238E27FC236}">
                <a16:creationId xmlns="" xmlns:a16="http://schemas.microsoft.com/office/drawing/2014/main" id="{8C1D0974-BDDE-2C47-9EC6-D4851117610B}"/>
              </a:ext>
            </a:extLst>
          </p:cNvPr>
          <p:cNvSpPr txBox="1"/>
          <p:nvPr/>
        </p:nvSpPr>
        <p:spPr>
          <a:xfrm>
            <a:off x="972084" y="2367843"/>
            <a:ext cx="502061"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0.97</a:t>
            </a:r>
            <a:r>
              <a:rPr lang="es-MX" sz="1200" dirty="0" smtClean="0">
                <a:solidFill>
                  <a:schemeClr val="bg1"/>
                </a:solidFill>
                <a:latin typeface="Avenir Next Medium" panose="020B0503020202020204" pitchFamily="34" charset="0"/>
              </a:rPr>
              <a:t>%</a:t>
            </a:r>
            <a:endParaRPr lang="es-MX" sz="1200" dirty="0">
              <a:solidFill>
                <a:schemeClr val="bg1"/>
              </a:solidFill>
              <a:latin typeface="Avenir Next Medium" panose="020B0503020202020204" pitchFamily="34" charset="0"/>
            </a:endParaRPr>
          </a:p>
        </p:txBody>
      </p:sp>
      <p:sp>
        <p:nvSpPr>
          <p:cNvPr id="9" name="CuadroTexto 8">
            <a:extLst>
              <a:ext uri="{FF2B5EF4-FFF2-40B4-BE49-F238E27FC236}">
                <a16:creationId xmlns="" xmlns:a16="http://schemas.microsoft.com/office/drawing/2014/main" id="{9614B357-1038-5943-B689-24925AA7CA70}"/>
              </a:ext>
            </a:extLst>
          </p:cNvPr>
          <p:cNvSpPr txBox="1"/>
          <p:nvPr/>
        </p:nvSpPr>
        <p:spPr>
          <a:xfrm>
            <a:off x="948613" y="2661815"/>
            <a:ext cx="511679"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3.03%</a:t>
            </a:r>
            <a:endParaRPr lang="es-MX" sz="1200" dirty="0">
              <a:solidFill>
                <a:schemeClr val="bg1"/>
              </a:solidFill>
              <a:latin typeface="Avenir Next Medium" panose="020B0503020202020204" pitchFamily="34" charset="0"/>
            </a:endParaRPr>
          </a:p>
        </p:txBody>
      </p:sp>
      <p:sp>
        <p:nvSpPr>
          <p:cNvPr id="10" name="CuadroTexto 9">
            <a:extLst>
              <a:ext uri="{FF2B5EF4-FFF2-40B4-BE49-F238E27FC236}">
                <a16:creationId xmlns="" xmlns:a16="http://schemas.microsoft.com/office/drawing/2014/main" id="{783B978C-2571-274D-9649-05663798789C}"/>
              </a:ext>
            </a:extLst>
          </p:cNvPr>
          <p:cNvSpPr txBox="1"/>
          <p:nvPr/>
        </p:nvSpPr>
        <p:spPr>
          <a:xfrm>
            <a:off x="895548" y="4174747"/>
            <a:ext cx="559769"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34.73%</a:t>
            </a:r>
            <a:endParaRPr lang="es-MX" sz="1200" dirty="0">
              <a:solidFill>
                <a:schemeClr val="bg1"/>
              </a:solidFill>
              <a:latin typeface="Avenir Next Medium" panose="020B0503020202020204" pitchFamily="34" charset="0"/>
            </a:endParaRPr>
          </a:p>
        </p:txBody>
      </p:sp>
      <p:sp>
        <p:nvSpPr>
          <p:cNvPr id="11" name="CuadroTexto 10">
            <a:extLst>
              <a:ext uri="{FF2B5EF4-FFF2-40B4-BE49-F238E27FC236}">
                <a16:creationId xmlns="" xmlns:a16="http://schemas.microsoft.com/office/drawing/2014/main" id="{60A6AE33-D5F5-DC4C-89B7-3881FE3C5024}"/>
              </a:ext>
            </a:extLst>
          </p:cNvPr>
          <p:cNvSpPr txBox="1"/>
          <p:nvPr/>
        </p:nvSpPr>
        <p:spPr>
          <a:xfrm>
            <a:off x="926738" y="5996279"/>
            <a:ext cx="471604"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0.21%</a:t>
            </a:r>
            <a:endParaRPr lang="es-MX" sz="1200" dirty="0">
              <a:solidFill>
                <a:schemeClr val="bg1"/>
              </a:solidFill>
              <a:latin typeface="Avenir Next Medium" panose="020B0503020202020204" pitchFamily="34" charset="0"/>
            </a:endParaRPr>
          </a:p>
        </p:txBody>
      </p:sp>
      <p:sp>
        <p:nvSpPr>
          <p:cNvPr id="12" name="CuadroTexto 11">
            <a:extLst>
              <a:ext uri="{FF2B5EF4-FFF2-40B4-BE49-F238E27FC236}">
                <a16:creationId xmlns="" xmlns:a16="http://schemas.microsoft.com/office/drawing/2014/main" id="{B1A3ABED-104B-FA4E-B33A-61A8EAAB9293}"/>
              </a:ext>
            </a:extLst>
          </p:cNvPr>
          <p:cNvSpPr txBox="1"/>
          <p:nvPr/>
        </p:nvSpPr>
        <p:spPr>
          <a:xfrm>
            <a:off x="920560" y="6271770"/>
            <a:ext cx="505267"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3.20%</a:t>
            </a:r>
            <a:endParaRPr lang="es-MX" sz="1200" dirty="0">
              <a:solidFill>
                <a:schemeClr val="bg1"/>
              </a:solidFill>
              <a:latin typeface="Avenir Next Medium" panose="020B0503020202020204" pitchFamily="34" charset="0"/>
            </a:endParaRPr>
          </a:p>
        </p:txBody>
      </p:sp>
      <p:sp>
        <p:nvSpPr>
          <p:cNvPr id="13" name="CuadroTexto 12">
            <a:extLst>
              <a:ext uri="{FF2B5EF4-FFF2-40B4-BE49-F238E27FC236}">
                <a16:creationId xmlns="" xmlns:a16="http://schemas.microsoft.com/office/drawing/2014/main" id="{30439E3D-CA96-C34F-BE44-AC98F295FBB3}"/>
              </a:ext>
            </a:extLst>
          </p:cNvPr>
          <p:cNvSpPr txBox="1"/>
          <p:nvPr/>
        </p:nvSpPr>
        <p:spPr>
          <a:xfrm>
            <a:off x="886296" y="6896144"/>
            <a:ext cx="510076"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19.10%</a:t>
            </a:r>
            <a:endParaRPr lang="es-MX" sz="1200" dirty="0">
              <a:solidFill>
                <a:schemeClr val="bg1"/>
              </a:solidFill>
              <a:latin typeface="Avenir Next Medium" panose="020B0503020202020204" pitchFamily="34" charset="0"/>
            </a:endParaRPr>
          </a:p>
        </p:txBody>
      </p:sp>
      <p:sp>
        <p:nvSpPr>
          <p:cNvPr id="14" name="CuadroTexto 13">
            <a:extLst>
              <a:ext uri="{FF2B5EF4-FFF2-40B4-BE49-F238E27FC236}">
                <a16:creationId xmlns="" xmlns:a16="http://schemas.microsoft.com/office/drawing/2014/main" id="{157C6D1C-68AB-E045-B745-B6BABAF7787B}"/>
              </a:ext>
            </a:extLst>
          </p:cNvPr>
          <p:cNvSpPr txBox="1"/>
          <p:nvPr/>
        </p:nvSpPr>
        <p:spPr>
          <a:xfrm>
            <a:off x="859646" y="8065497"/>
            <a:ext cx="572593"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20.03%</a:t>
            </a:r>
            <a:endParaRPr lang="es-MX" sz="1200" dirty="0">
              <a:solidFill>
                <a:schemeClr val="bg1"/>
              </a:solidFill>
              <a:latin typeface="Avenir Next Medium" panose="020B0503020202020204" pitchFamily="34" charset="0"/>
            </a:endParaRPr>
          </a:p>
        </p:txBody>
      </p:sp>
      <p:sp>
        <p:nvSpPr>
          <p:cNvPr id="15" name="CuadroTexto 14">
            <a:extLst>
              <a:ext uri="{FF2B5EF4-FFF2-40B4-BE49-F238E27FC236}">
                <a16:creationId xmlns="" xmlns:a16="http://schemas.microsoft.com/office/drawing/2014/main" id="{74868B7C-B0B4-6849-AF7B-D7613B5E7BB5}"/>
              </a:ext>
            </a:extLst>
          </p:cNvPr>
          <p:cNvSpPr txBox="1"/>
          <p:nvPr/>
        </p:nvSpPr>
        <p:spPr>
          <a:xfrm>
            <a:off x="912379" y="8888675"/>
            <a:ext cx="497252" cy="276999"/>
          </a:xfrm>
          <a:prstGeom prst="rect">
            <a:avLst/>
          </a:prstGeom>
          <a:noFill/>
        </p:spPr>
        <p:txBody>
          <a:bodyPr wrap="none" rtlCol="0">
            <a:spAutoFit/>
          </a:bodyPr>
          <a:lstStyle/>
          <a:p>
            <a:r>
              <a:rPr lang="es-MX" sz="1200" dirty="0">
                <a:solidFill>
                  <a:schemeClr val="bg1"/>
                </a:solidFill>
                <a:latin typeface="Avenir Next Medium" panose="020B0503020202020204" pitchFamily="34" charset="0"/>
              </a:rPr>
              <a:t> </a:t>
            </a:r>
            <a:r>
              <a:rPr lang="es-MX" sz="1200" dirty="0" smtClean="0">
                <a:solidFill>
                  <a:schemeClr val="bg1"/>
                </a:solidFill>
                <a:latin typeface="Avenir Next Medium" panose="020B0503020202020204" pitchFamily="34" charset="0"/>
              </a:rPr>
              <a:t>1.97</a:t>
            </a:r>
            <a:r>
              <a:rPr lang="es-MX" sz="1200" dirty="0" smtClean="0">
                <a:solidFill>
                  <a:schemeClr val="bg1"/>
                </a:solidFill>
                <a:latin typeface="Avenir Next Medium" panose="020B0503020202020204" pitchFamily="34" charset="0"/>
              </a:rPr>
              <a:t>%</a:t>
            </a:r>
            <a:endParaRPr lang="es-MX" sz="1200" dirty="0">
              <a:solidFill>
                <a:schemeClr val="bg1"/>
              </a:solidFill>
              <a:latin typeface="Avenir Next Medium" panose="020B0503020202020204" pitchFamily="34" charset="0"/>
            </a:endParaRPr>
          </a:p>
        </p:txBody>
      </p:sp>
      <p:sp>
        <p:nvSpPr>
          <p:cNvPr id="18" name="Rectángulo 17">
            <a:extLst>
              <a:ext uri="{FF2B5EF4-FFF2-40B4-BE49-F238E27FC236}">
                <a16:creationId xmlns="" xmlns:a16="http://schemas.microsoft.com/office/drawing/2014/main" id="{54EF0208-C6E5-614B-B109-990A7C5FEA25}"/>
              </a:ext>
            </a:extLst>
          </p:cNvPr>
          <p:cNvSpPr/>
          <p:nvPr/>
        </p:nvSpPr>
        <p:spPr>
          <a:xfrm>
            <a:off x="2569029" y="123371"/>
            <a:ext cx="4753428" cy="3029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CuadroTexto 18">
            <a:extLst>
              <a:ext uri="{FF2B5EF4-FFF2-40B4-BE49-F238E27FC236}">
                <a16:creationId xmlns="" xmlns:a16="http://schemas.microsoft.com/office/drawing/2014/main" id="{C7D85F82-1CAB-D64F-89EF-22F7B7E9A0CF}"/>
              </a:ext>
            </a:extLst>
          </p:cNvPr>
          <p:cNvSpPr txBox="1"/>
          <p:nvPr/>
        </p:nvSpPr>
        <p:spPr>
          <a:xfrm>
            <a:off x="2815772" y="149327"/>
            <a:ext cx="962315" cy="276999"/>
          </a:xfrm>
          <a:prstGeom prst="rect">
            <a:avLst/>
          </a:prstGeom>
          <a:noFill/>
        </p:spPr>
        <p:txBody>
          <a:bodyPr wrap="none" rtlCol="0">
            <a:spAutoFit/>
          </a:bodyPr>
          <a:lstStyle/>
          <a:p>
            <a:r>
              <a:rPr lang="es-MX" sz="1200" b="1" dirty="0">
                <a:solidFill>
                  <a:schemeClr val="bg1"/>
                </a:solidFill>
                <a:latin typeface="Avenir Next" panose="020B0503020202020204" pitchFamily="34" charset="0"/>
              </a:rPr>
              <a:t>CAPITULO</a:t>
            </a:r>
          </a:p>
        </p:txBody>
      </p:sp>
      <p:sp>
        <p:nvSpPr>
          <p:cNvPr id="20" name="CuadroTexto 19">
            <a:extLst>
              <a:ext uri="{FF2B5EF4-FFF2-40B4-BE49-F238E27FC236}">
                <a16:creationId xmlns="" xmlns:a16="http://schemas.microsoft.com/office/drawing/2014/main" id="{E37F2455-5145-9E48-A19D-232E0CB478FD}"/>
              </a:ext>
            </a:extLst>
          </p:cNvPr>
          <p:cNvSpPr txBox="1"/>
          <p:nvPr/>
        </p:nvSpPr>
        <p:spPr>
          <a:xfrm>
            <a:off x="4587956" y="136348"/>
            <a:ext cx="1098570" cy="276999"/>
          </a:xfrm>
          <a:prstGeom prst="rect">
            <a:avLst/>
          </a:prstGeom>
          <a:noFill/>
        </p:spPr>
        <p:txBody>
          <a:bodyPr wrap="none" rtlCol="0">
            <a:spAutoFit/>
          </a:bodyPr>
          <a:lstStyle/>
          <a:p>
            <a:r>
              <a:rPr lang="es-MX" sz="1200" b="1" dirty="0">
                <a:solidFill>
                  <a:schemeClr val="bg1"/>
                </a:solidFill>
                <a:latin typeface="Avenir Next" panose="020B0503020202020204" pitchFamily="34" charset="0"/>
              </a:rPr>
              <a:t>CONCEPTO </a:t>
            </a:r>
          </a:p>
        </p:txBody>
      </p:sp>
      <p:sp>
        <p:nvSpPr>
          <p:cNvPr id="21" name="CuadroTexto 20">
            <a:extLst>
              <a:ext uri="{FF2B5EF4-FFF2-40B4-BE49-F238E27FC236}">
                <a16:creationId xmlns="" xmlns:a16="http://schemas.microsoft.com/office/drawing/2014/main" id="{A377B6AA-FFF6-C44E-AAAA-02E65BAAC84E}"/>
              </a:ext>
            </a:extLst>
          </p:cNvPr>
          <p:cNvSpPr txBox="1"/>
          <p:nvPr/>
        </p:nvSpPr>
        <p:spPr>
          <a:xfrm>
            <a:off x="6421067" y="149327"/>
            <a:ext cx="802014" cy="276999"/>
          </a:xfrm>
          <a:prstGeom prst="rect">
            <a:avLst/>
          </a:prstGeom>
          <a:noFill/>
        </p:spPr>
        <p:txBody>
          <a:bodyPr wrap="none" rtlCol="0">
            <a:spAutoFit/>
          </a:bodyPr>
          <a:lstStyle/>
          <a:p>
            <a:r>
              <a:rPr lang="es-MX" sz="1200" b="1" dirty="0">
                <a:solidFill>
                  <a:schemeClr val="bg1"/>
                </a:solidFill>
                <a:latin typeface="Avenir Next" panose="020B0503020202020204" pitchFamily="34" charset="0"/>
              </a:rPr>
              <a:t>MONTO</a:t>
            </a:r>
          </a:p>
        </p:txBody>
      </p:sp>
      <p:pic>
        <p:nvPicPr>
          <p:cNvPr id="22" name="Imagen 21">
            <a:extLst>
              <a:ext uri="{FF2B5EF4-FFF2-40B4-BE49-F238E27FC236}">
                <a16:creationId xmlns="" xmlns:a16="http://schemas.microsoft.com/office/drawing/2014/main" id="{CECB6DA2-31BC-9245-A654-4B78BAECF7A4}"/>
              </a:ext>
            </a:extLst>
          </p:cNvPr>
          <p:cNvPicPr>
            <a:picLocks noChangeAspect="1"/>
          </p:cNvPicPr>
          <p:nvPr/>
        </p:nvPicPr>
        <p:blipFill>
          <a:blip r:embed="rId3"/>
          <a:stretch>
            <a:fillRect/>
          </a:stretch>
        </p:blipFill>
        <p:spPr>
          <a:xfrm>
            <a:off x="3111872" y="589034"/>
            <a:ext cx="254000" cy="266700"/>
          </a:xfrm>
          <a:prstGeom prst="rect">
            <a:avLst/>
          </a:prstGeom>
        </p:spPr>
      </p:pic>
      <p:sp>
        <p:nvSpPr>
          <p:cNvPr id="23" name="CuadroTexto 22">
            <a:extLst>
              <a:ext uri="{FF2B5EF4-FFF2-40B4-BE49-F238E27FC236}">
                <a16:creationId xmlns="" xmlns:a16="http://schemas.microsoft.com/office/drawing/2014/main" id="{8836B829-1905-DA44-91AC-1B17D4EB236D}"/>
              </a:ext>
            </a:extLst>
          </p:cNvPr>
          <p:cNvSpPr txBox="1"/>
          <p:nvPr/>
        </p:nvSpPr>
        <p:spPr>
          <a:xfrm>
            <a:off x="2874235" y="866353"/>
            <a:ext cx="691216" cy="338554"/>
          </a:xfrm>
          <a:prstGeom prst="rect">
            <a:avLst/>
          </a:prstGeom>
          <a:noFill/>
        </p:spPr>
        <p:txBody>
          <a:bodyPr wrap="none" rtlCol="0">
            <a:spAutoFit/>
          </a:bodyPr>
          <a:lstStyle/>
          <a:p>
            <a:pPr algn="ctr"/>
            <a:r>
              <a:rPr lang="es-MX" sz="800" dirty="0">
                <a:latin typeface="Avenir Next" panose="020B0503020202020204" pitchFamily="34" charset="0"/>
              </a:rPr>
              <a:t>Servicios</a:t>
            </a:r>
          </a:p>
          <a:p>
            <a:pPr algn="ctr"/>
            <a:r>
              <a:rPr lang="es-MX" sz="800" dirty="0">
                <a:latin typeface="Avenir Next" panose="020B0503020202020204" pitchFamily="34" charset="0"/>
              </a:rPr>
              <a:t>Personales</a:t>
            </a:r>
          </a:p>
        </p:txBody>
      </p:sp>
      <p:sp>
        <p:nvSpPr>
          <p:cNvPr id="24" name="CuadroTexto 23">
            <a:extLst>
              <a:ext uri="{FF2B5EF4-FFF2-40B4-BE49-F238E27FC236}">
                <a16:creationId xmlns="" xmlns:a16="http://schemas.microsoft.com/office/drawing/2014/main" id="{26205B15-5F93-154C-96FA-053655A2CC6E}"/>
              </a:ext>
            </a:extLst>
          </p:cNvPr>
          <p:cNvSpPr txBox="1"/>
          <p:nvPr/>
        </p:nvSpPr>
        <p:spPr>
          <a:xfrm>
            <a:off x="2711530" y="1127191"/>
            <a:ext cx="992579" cy="215444"/>
          </a:xfrm>
          <a:prstGeom prst="rect">
            <a:avLst/>
          </a:prstGeom>
          <a:noFill/>
        </p:spPr>
        <p:txBody>
          <a:bodyPr wrap="none" rtlCol="0">
            <a:spAutoFit/>
          </a:bodyPr>
          <a:lstStyle/>
          <a:p>
            <a:r>
              <a:rPr lang="es-MX" sz="800" b="1" dirty="0" smtClean="0">
                <a:latin typeface="Avenir Next Demi Bold" panose="020B0503020202020204" pitchFamily="34" charset="0"/>
              </a:rPr>
              <a:t>$20,831,815,775</a:t>
            </a:r>
            <a:endParaRPr lang="es-MX" sz="800" b="1" dirty="0">
              <a:latin typeface="Avenir Next Demi Bold" panose="020B0503020202020204" pitchFamily="34" charset="0"/>
            </a:endParaRPr>
          </a:p>
        </p:txBody>
      </p:sp>
      <p:sp>
        <p:nvSpPr>
          <p:cNvPr id="26" name="CuadroTexto 25">
            <a:extLst>
              <a:ext uri="{FF2B5EF4-FFF2-40B4-BE49-F238E27FC236}">
                <a16:creationId xmlns="" xmlns:a16="http://schemas.microsoft.com/office/drawing/2014/main" id="{D113D15F-C7BB-BB49-9608-2FD7583A1BBD}"/>
              </a:ext>
            </a:extLst>
          </p:cNvPr>
          <p:cNvSpPr txBox="1"/>
          <p:nvPr/>
        </p:nvSpPr>
        <p:spPr>
          <a:xfrm>
            <a:off x="2847786" y="2183803"/>
            <a:ext cx="744114" cy="338554"/>
          </a:xfrm>
          <a:prstGeom prst="rect">
            <a:avLst/>
          </a:prstGeom>
          <a:noFill/>
        </p:spPr>
        <p:txBody>
          <a:bodyPr wrap="none" rtlCol="0">
            <a:spAutoFit/>
          </a:bodyPr>
          <a:lstStyle/>
          <a:p>
            <a:pPr algn="ctr"/>
            <a:r>
              <a:rPr lang="es-MX" sz="800" dirty="0">
                <a:latin typeface="Avenir Next" panose="020B0503020202020204" pitchFamily="34" charset="0"/>
              </a:rPr>
              <a:t>Materiales y</a:t>
            </a:r>
          </a:p>
          <a:p>
            <a:pPr algn="ctr"/>
            <a:r>
              <a:rPr lang="es-MX" sz="800" dirty="0">
                <a:latin typeface="Avenir Next" panose="020B0503020202020204" pitchFamily="34" charset="0"/>
              </a:rPr>
              <a:t>Suministros</a:t>
            </a:r>
          </a:p>
        </p:txBody>
      </p:sp>
      <p:sp>
        <p:nvSpPr>
          <p:cNvPr id="27" name="CuadroTexto 26">
            <a:extLst>
              <a:ext uri="{FF2B5EF4-FFF2-40B4-BE49-F238E27FC236}">
                <a16:creationId xmlns="" xmlns:a16="http://schemas.microsoft.com/office/drawing/2014/main" id="{5E9481B8-2AA3-3542-A17F-D5E7EB3555A4}"/>
              </a:ext>
            </a:extLst>
          </p:cNvPr>
          <p:cNvSpPr txBox="1"/>
          <p:nvPr/>
        </p:nvSpPr>
        <p:spPr>
          <a:xfrm>
            <a:off x="2733301" y="2444641"/>
            <a:ext cx="931665" cy="215444"/>
          </a:xfrm>
          <a:prstGeom prst="rect">
            <a:avLst/>
          </a:prstGeom>
          <a:noFill/>
        </p:spPr>
        <p:txBody>
          <a:bodyPr wrap="none" rtlCol="0">
            <a:spAutoFit/>
          </a:bodyPr>
          <a:lstStyle/>
          <a:p>
            <a:r>
              <a:rPr lang="es-MX" sz="800" b="1" dirty="0">
                <a:latin typeface="Avenir Next Demi Bold" panose="020B0503020202020204" pitchFamily="34" charset="0"/>
              </a:rPr>
              <a:t>$</a:t>
            </a:r>
            <a:r>
              <a:rPr lang="es-MX" sz="800" b="1" dirty="0" smtClean="0">
                <a:latin typeface="Avenir Next Demi Bold" panose="020B0503020202020204" pitchFamily="34" charset="0"/>
              </a:rPr>
              <a:t>1,205,572,551</a:t>
            </a:r>
            <a:endParaRPr lang="es-MX" sz="800" b="1" dirty="0">
              <a:latin typeface="Avenir Next Demi Bold" panose="020B0503020202020204" pitchFamily="34" charset="0"/>
            </a:endParaRPr>
          </a:p>
        </p:txBody>
      </p:sp>
      <p:pic>
        <p:nvPicPr>
          <p:cNvPr id="28" name="Imagen 27">
            <a:extLst>
              <a:ext uri="{FF2B5EF4-FFF2-40B4-BE49-F238E27FC236}">
                <a16:creationId xmlns="" xmlns:a16="http://schemas.microsoft.com/office/drawing/2014/main" id="{3CB4D6F4-B638-564C-850C-716B4EA2900C}"/>
              </a:ext>
            </a:extLst>
          </p:cNvPr>
          <p:cNvPicPr>
            <a:picLocks noChangeAspect="1"/>
          </p:cNvPicPr>
          <p:nvPr/>
        </p:nvPicPr>
        <p:blipFill>
          <a:blip r:embed="rId4"/>
          <a:stretch>
            <a:fillRect/>
          </a:stretch>
        </p:blipFill>
        <p:spPr>
          <a:xfrm>
            <a:off x="3120664" y="3489600"/>
            <a:ext cx="203200" cy="304800"/>
          </a:xfrm>
          <a:prstGeom prst="rect">
            <a:avLst/>
          </a:prstGeom>
        </p:spPr>
      </p:pic>
      <p:sp>
        <p:nvSpPr>
          <p:cNvPr id="29" name="CuadroTexto 28">
            <a:extLst>
              <a:ext uri="{FF2B5EF4-FFF2-40B4-BE49-F238E27FC236}">
                <a16:creationId xmlns="" xmlns:a16="http://schemas.microsoft.com/office/drawing/2014/main" id="{30189057-1277-F64E-9B86-DC89A6326E33}"/>
              </a:ext>
            </a:extLst>
          </p:cNvPr>
          <p:cNvSpPr txBox="1"/>
          <p:nvPr/>
        </p:nvSpPr>
        <p:spPr>
          <a:xfrm>
            <a:off x="2864830" y="3793233"/>
            <a:ext cx="663963" cy="338554"/>
          </a:xfrm>
          <a:prstGeom prst="rect">
            <a:avLst/>
          </a:prstGeom>
          <a:noFill/>
        </p:spPr>
        <p:txBody>
          <a:bodyPr wrap="none" rtlCol="0">
            <a:spAutoFit/>
          </a:bodyPr>
          <a:lstStyle/>
          <a:p>
            <a:pPr algn="ctr"/>
            <a:r>
              <a:rPr lang="es-MX" sz="800" dirty="0">
                <a:latin typeface="Avenir Next" panose="020B0503020202020204" pitchFamily="34" charset="0"/>
              </a:rPr>
              <a:t>Servicios</a:t>
            </a:r>
          </a:p>
          <a:p>
            <a:pPr algn="ctr"/>
            <a:r>
              <a:rPr lang="es-MX" sz="800" dirty="0">
                <a:latin typeface="Avenir Next" panose="020B0503020202020204" pitchFamily="34" charset="0"/>
              </a:rPr>
              <a:t>Generales</a:t>
            </a:r>
          </a:p>
        </p:txBody>
      </p:sp>
      <p:sp>
        <p:nvSpPr>
          <p:cNvPr id="30" name="CuadroTexto 29">
            <a:extLst>
              <a:ext uri="{FF2B5EF4-FFF2-40B4-BE49-F238E27FC236}">
                <a16:creationId xmlns="" xmlns:a16="http://schemas.microsoft.com/office/drawing/2014/main" id="{6C0E678A-3072-9443-B12A-474776A53388}"/>
              </a:ext>
            </a:extLst>
          </p:cNvPr>
          <p:cNvSpPr txBox="1"/>
          <p:nvPr/>
        </p:nvSpPr>
        <p:spPr>
          <a:xfrm>
            <a:off x="2710270" y="4054071"/>
            <a:ext cx="931665" cy="215444"/>
          </a:xfrm>
          <a:prstGeom prst="rect">
            <a:avLst/>
          </a:prstGeom>
          <a:noFill/>
        </p:spPr>
        <p:txBody>
          <a:bodyPr wrap="none" rtlCol="0">
            <a:spAutoFit/>
          </a:bodyPr>
          <a:lstStyle/>
          <a:p>
            <a:r>
              <a:rPr lang="es-MX" sz="800" b="1" dirty="0" smtClean="0">
                <a:latin typeface="Avenir Next Demi Bold" panose="020B0503020202020204" pitchFamily="34" charset="0"/>
              </a:rPr>
              <a:t>$3,766,606,268</a:t>
            </a:r>
            <a:endParaRPr lang="es-MX" sz="800" b="1" dirty="0">
              <a:latin typeface="Avenir Next Demi Bold" panose="020B0503020202020204" pitchFamily="34" charset="0"/>
            </a:endParaRPr>
          </a:p>
        </p:txBody>
      </p:sp>
      <p:sp>
        <p:nvSpPr>
          <p:cNvPr id="37" name="Abrir llave 36">
            <a:extLst>
              <a:ext uri="{FF2B5EF4-FFF2-40B4-BE49-F238E27FC236}">
                <a16:creationId xmlns="" xmlns:a16="http://schemas.microsoft.com/office/drawing/2014/main" id="{26AB4DCA-AC51-D248-9391-163D866F107B}"/>
              </a:ext>
            </a:extLst>
          </p:cNvPr>
          <p:cNvSpPr/>
          <p:nvPr/>
        </p:nvSpPr>
        <p:spPr>
          <a:xfrm>
            <a:off x="3770453" y="501731"/>
            <a:ext cx="185057" cy="9724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8" name="CuadroTexto 37">
            <a:extLst>
              <a:ext uri="{FF2B5EF4-FFF2-40B4-BE49-F238E27FC236}">
                <a16:creationId xmlns="" xmlns:a16="http://schemas.microsoft.com/office/drawing/2014/main" id="{D6B82652-7D26-5F4E-BA9F-FB4F20ED338E}"/>
              </a:ext>
            </a:extLst>
          </p:cNvPr>
          <p:cNvSpPr txBox="1"/>
          <p:nvPr/>
        </p:nvSpPr>
        <p:spPr>
          <a:xfrm>
            <a:off x="3882940" y="487217"/>
            <a:ext cx="2375971" cy="200055"/>
          </a:xfrm>
          <a:prstGeom prst="rect">
            <a:avLst/>
          </a:prstGeom>
          <a:noFill/>
        </p:spPr>
        <p:txBody>
          <a:bodyPr wrap="square" rtlCol="0">
            <a:spAutoFit/>
          </a:bodyPr>
          <a:lstStyle/>
          <a:p>
            <a:r>
              <a:rPr lang="es-MX" sz="700" dirty="0">
                <a:latin typeface="Avenir Next Medium" panose="020B0503020202020204" pitchFamily="34" charset="0"/>
              </a:rPr>
              <a:t>Remuneraciones al Personal de Carácter Permanente</a:t>
            </a:r>
          </a:p>
        </p:txBody>
      </p:sp>
      <p:sp>
        <p:nvSpPr>
          <p:cNvPr id="39" name="CuadroTexto 38">
            <a:extLst>
              <a:ext uri="{FF2B5EF4-FFF2-40B4-BE49-F238E27FC236}">
                <a16:creationId xmlns="" xmlns:a16="http://schemas.microsoft.com/office/drawing/2014/main" id="{3B5FE696-176A-1D44-8086-89F5CE125333}"/>
              </a:ext>
            </a:extLst>
          </p:cNvPr>
          <p:cNvSpPr txBox="1"/>
          <p:nvPr/>
        </p:nvSpPr>
        <p:spPr>
          <a:xfrm>
            <a:off x="3890199" y="625103"/>
            <a:ext cx="2375971" cy="200055"/>
          </a:xfrm>
          <a:prstGeom prst="rect">
            <a:avLst/>
          </a:prstGeom>
          <a:noFill/>
        </p:spPr>
        <p:txBody>
          <a:bodyPr wrap="none" rtlCol="0">
            <a:spAutoFit/>
          </a:bodyPr>
          <a:lstStyle/>
          <a:p>
            <a:r>
              <a:rPr lang="es-MX" sz="700" dirty="0">
                <a:latin typeface="Avenir Next Medium" panose="020B0503020202020204" pitchFamily="34" charset="0"/>
              </a:rPr>
              <a:t>Remuneraciones al Personal de Carácter Transitorio</a:t>
            </a:r>
          </a:p>
        </p:txBody>
      </p:sp>
      <p:sp>
        <p:nvSpPr>
          <p:cNvPr id="40" name="CuadroTexto 39">
            <a:extLst>
              <a:ext uri="{FF2B5EF4-FFF2-40B4-BE49-F238E27FC236}">
                <a16:creationId xmlns="" xmlns:a16="http://schemas.microsoft.com/office/drawing/2014/main" id="{7F9E65DC-4FE8-3941-9418-5B0C500535AB}"/>
              </a:ext>
            </a:extLst>
          </p:cNvPr>
          <p:cNvSpPr txBox="1"/>
          <p:nvPr/>
        </p:nvSpPr>
        <p:spPr>
          <a:xfrm>
            <a:off x="3897459" y="770246"/>
            <a:ext cx="1909497" cy="200055"/>
          </a:xfrm>
          <a:prstGeom prst="rect">
            <a:avLst/>
          </a:prstGeom>
          <a:noFill/>
        </p:spPr>
        <p:txBody>
          <a:bodyPr wrap="none" rtlCol="0">
            <a:spAutoFit/>
          </a:bodyPr>
          <a:lstStyle/>
          <a:p>
            <a:r>
              <a:rPr lang="es-MX" sz="700" dirty="0">
                <a:latin typeface="Avenir Next Medium" panose="020B0503020202020204" pitchFamily="34" charset="0"/>
              </a:rPr>
              <a:t>Remuneraciones Adicionales y Especiales</a:t>
            </a:r>
          </a:p>
        </p:txBody>
      </p:sp>
      <p:sp>
        <p:nvSpPr>
          <p:cNvPr id="41" name="CuadroTexto 40">
            <a:extLst>
              <a:ext uri="{FF2B5EF4-FFF2-40B4-BE49-F238E27FC236}">
                <a16:creationId xmlns="" xmlns:a16="http://schemas.microsoft.com/office/drawing/2014/main" id="{BDF2F211-A74A-8749-BA64-283C207B1509}"/>
              </a:ext>
            </a:extLst>
          </p:cNvPr>
          <p:cNvSpPr txBox="1"/>
          <p:nvPr/>
        </p:nvSpPr>
        <p:spPr>
          <a:xfrm>
            <a:off x="3897461" y="900875"/>
            <a:ext cx="885179" cy="200055"/>
          </a:xfrm>
          <a:prstGeom prst="rect">
            <a:avLst/>
          </a:prstGeom>
          <a:noFill/>
        </p:spPr>
        <p:txBody>
          <a:bodyPr wrap="none" rtlCol="0">
            <a:spAutoFit/>
          </a:bodyPr>
          <a:lstStyle/>
          <a:p>
            <a:r>
              <a:rPr lang="es-MX" sz="700" dirty="0">
                <a:latin typeface="Avenir Next Medium" panose="020B0503020202020204" pitchFamily="34" charset="0"/>
              </a:rPr>
              <a:t>Seguridad Social</a:t>
            </a:r>
          </a:p>
        </p:txBody>
      </p:sp>
      <p:sp>
        <p:nvSpPr>
          <p:cNvPr id="42" name="CuadroTexto 41">
            <a:extLst>
              <a:ext uri="{FF2B5EF4-FFF2-40B4-BE49-F238E27FC236}">
                <a16:creationId xmlns="" xmlns:a16="http://schemas.microsoft.com/office/drawing/2014/main" id="{99B3E87C-94E2-C743-AC38-D874AE25F275}"/>
              </a:ext>
            </a:extLst>
          </p:cNvPr>
          <p:cNvSpPr txBox="1"/>
          <p:nvPr/>
        </p:nvSpPr>
        <p:spPr>
          <a:xfrm>
            <a:off x="3897463" y="1038761"/>
            <a:ext cx="1903085" cy="200055"/>
          </a:xfrm>
          <a:prstGeom prst="rect">
            <a:avLst/>
          </a:prstGeom>
          <a:noFill/>
        </p:spPr>
        <p:txBody>
          <a:bodyPr wrap="none" rtlCol="0">
            <a:spAutoFit/>
          </a:bodyPr>
          <a:lstStyle/>
          <a:p>
            <a:r>
              <a:rPr lang="es-MX" sz="700" dirty="0">
                <a:latin typeface="Avenir Next Medium" panose="020B0503020202020204" pitchFamily="34" charset="0"/>
              </a:rPr>
              <a:t>Otras Prestaciones Sociales y Económicas</a:t>
            </a:r>
          </a:p>
        </p:txBody>
      </p:sp>
      <p:sp>
        <p:nvSpPr>
          <p:cNvPr id="43" name="CuadroTexto 42">
            <a:extLst>
              <a:ext uri="{FF2B5EF4-FFF2-40B4-BE49-F238E27FC236}">
                <a16:creationId xmlns="" xmlns:a16="http://schemas.microsoft.com/office/drawing/2014/main" id="{1B0A7016-A2E5-544A-B78B-78162DE4FA59}"/>
              </a:ext>
            </a:extLst>
          </p:cNvPr>
          <p:cNvSpPr txBox="1"/>
          <p:nvPr/>
        </p:nvSpPr>
        <p:spPr>
          <a:xfrm>
            <a:off x="3894113" y="1155993"/>
            <a:ext cx="652743" cy="200055"/>
          </a:xfrm>
          <a:prstGeom prst="rect">
            <a:avLst/>
          </a:prstGeom>
          <a:noFill/>
        </p:spPr>
        <p:txBody>
          <a:bodyPr wrap="none" rtlCol="0">
            <a:spAutoFit/>
          </a:bodyPr>
          <a:lstStyle/>
          <a:p>
            <a:r>
              <a:rPr lang="es-MX" sz="700" dirty="0">
                <a:latin typeface="Avenir Next Medium" panose="020B0503020202020204" pitchFamily="34" charset="0"/>
              </a:rPr>
              <a:t>Previsiones</a:t>
            </a:r>
          </a:p>
        </p:txBody>
      </p:sp>
      <p:sp>
        <p:nvSpPr>
          <p:cNvPr id="44" name="CuadroTexto 43">
            <a:extLst>
              <a:ext uri="{FF2B5EF4-FFF2-40B4-BE49-F238E27FC236}">
                <a16:creationId xmlns="" xmlns:a16="http://schemas.microsoft.com/office/drawing/2014/main" id="{2A56F413-CE51-834D-A51F-F08045A3D219}"/>
              </a:ext>
            </a:extLst>
          </p:cNvPr>
          <p:cNvSpPr txBox="1"/>
          <p:nvPr/>
        </p:nvSpPr>
        <p:spPr>
          <a:xfrm>
            <a:off x="3890764" y="1283273"/>
            <a:ext cx="1854995" cy="200055"/>
          </a:xfrm>
          <a:prstGeom prst="rect">
            <a:avLst/>
          </a:prstGeom>
          <a:noFill/>
        </p:spPr>
        <p:txBody>
          <a:bodyPr wrap="none" rtlCol="0">
            <a:spAutoFit/>
          </a:bodyPr>
          <a:lstStyle/>
          <a:p>
            <a:r>
              <a:rPr lang="es-MX" sz="700" dirty="0">
                <a:latin typeface="Avenir Next Medium" panose="020B0503020202020204" pitchFamily="34" charset="0"/>
              </a:rPr>
              <a:t>Pago de Estímulos a Servidores Públicos</a:t>
            </a:r>
          </a:p>
        </p:txBody>
      </p:sp>
      <p:sp>
        <p:nvSpPr>
          <p:cNvPr id="45" name="CuadroTexto 44">
            <a:extLst>
              <a:ext uri="{FF2B5EF4-FFF2-40B4-BE49-F238E27FC236}">
                <a16:creationId xmlns="" xmlns:a16="http://schemas.microsoft.com/office/drawing/2014/main" id="{DF5F58AC-389C-3440-8AA4-82D9D85D91BB}"/>
              </a:ext>
            </a:extLst>
          </p:cNvPr>
          <p:cNvSpPr txBox="1"/>
          <p:nvPr/>
        </p:nvSpPr>
        <p:spPr>
          <a:xfrm>
            <a:off x="6289204" y="476852"/>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a:t>
            </a:r>
            <a:r>
              <a:rPr lang="es-MX" sz="800" dirty="0"/>
              <a:t> </a:t>
            </a:r>
            <a:r>
              <a:rPr lang="es-MX" sz="800" b="1" dirty="0">
                <a:latin typeface="Avenir Next Demi Bold" panose="020B0503020202020204"/>
              </a:rPr>
              <a:t>9,780,528,061</a:t>
            </a:r>
            <a:r>
              <a:rPr lang="es-MX" sz="800" dirty="0"/>
              <a:t> </a:t>
            </a:r>
            <a:endParaRPr lang="es-MX" sz="800" b="1" dirty="0">
              <a:latin typeface="Avenir Next Demi Bold" panose="020B0503020202020204" pitchFamily="34" charset="0"/>
            </a:endParaRPr>
          </a:p>
        </p:txBody>
      </p:sp>
      <p:sp>
        <p:nvSpPr>
          <p:cNvPr id="46" name="CuadroTexto 45">
            <a:extLst>
              <a:ext uri="{FF2B5EF4-FFF2-40B4-BE49-F238E27FC236}">
                <a16:creationId xmlns="" xmlns:a16="http://schemas.microsoft.com/office/drawing/2014/main" id="{450FE908-A435-7843-8BB2-67E9F7E4DB61}"/>
              </a:ext>
            </a:extLst>
          </p:cNvPr>
          <p:cNvSpPr txBox="1"/>
          <p:nvPr/>
        </p:nvSpPr>
        <p:spPr>
          <a:xfrm>
            <a:off x="6296488" y="624228"/>
            <a:ext cx="966908" cy="215444"/>
          </a:xfrm>
          <a:prstGeom prst="rect">
            <a:avLst/>
          </a:prstGeom>
          <a:noFill/>
        </p:spPr>
        <p:txBody>
          <a:bodyPr wrap="square" rtlCol="0">
            <a:spAutoFit/>
          </a:bodyPr>
          <a:lstStyle/>
          <a:p>
            <a:pPr algn="r"/>
            <a:r>
              <a:rPr lang="es-MX" sz="800" b="1" dirty="0" smtClean="0">
                <a:latin typeface="Avenir Next Demi Bold" panose="020B0503020202020204"/>
              </a:rPr>
              <a:t>$</a:t>
            </a:r>
            <a:r>
              <a:rPr lang="es-MX" sz="800" b="1" dirty="0">
                <a:latin typeface="Avenir Next Demi Bold" panose="020B0503020202020204"/>
              </a:rPr>
              <a:t> 129,646,809 </a:t>
            </a:r>
          </a:p>
        </p:txBody>
      </p:sp>
      <p:sp>
        <p:nvSpPr>
          <p:cNvPr id="47" name="CuadroTexto 46">
            <a:extLst>
              <a:ext uri="{FF2B5EF4-FFF2-40B4-BE49-F238E27FC236}">
                <a16:creationId xmlns="" xmlns:a16="http://schemas.microsoft.com/office/drawing/2014/main" id="{C114865C-ED02-1D40-8327-EF63F02C5C87}"/>
              </a:ext>
            </a:extLst>
          </p:cNvPr>
          <p:cNvSpPr txBox="1"/>
          <p:nvPr/>
        </p:nvSpPr>
        <p:spPr>
          <a:xfrm>
            <a:off x="6291967" y="766580"/>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$3,417,050,047</a:t>
            </a:r>
            <a:endParaRPr lang="es-MX" sz="800" b="1" dirty="0">
              <a:latin typeface="Avenir Next Demi Bold" panose="020B0503020202020204" pitchFamily="34" charset="0"/>
            </a:endParaRPr>
          </a:p>
        </p:txBody>
      </p:sp>
      <p:sp>
        <p:nvSpPr>
          <p:cNvPr id="48" name="CuadroTexto 47">
            <a:extLst>
              <a:ext uri="{FF2B5EF4-FFF2-40B4-BE49-F238E27FC236}">
                <a16:creationId xmlns="" xmlns:a16="http://schemas.microsoft.com/office/drawing/2014/main" id="{6372C4BD-720C-3849-B38B-CB28001CFD2A}"/>
              </a:ext>
            </a:extLst>
          </p:cNvPr>
          <p:cNvSpPr txBox="1"/>
          <p:nvPr/>
        </p:nvSpPr>
        <p:spPr>
          <a:xfrm>
            <a:off x="6288031" y="902736"/>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$2,964,834,407</a:t>
            </a:r>
            <a:endParaRPr lang="es-MX" sz="800" b="1" dirty="0">
              <a:latin typeface="Avenir Next Demi Bold" panose="020B0503020202020204" pitchFamily="34" charset="0"/>
            </a:endParaRPr>
          </a:p>
        </p:txBody>
      </p:sp>
      <p:sp>
        <p:nvSpPr>
          <p:cNvPr id="49" name="CuadroTexto 48">
            <a:extLst>
              <a:ext uri="{FF2B5EF4-FFF2-40B4-BE49-F238E27FC236}">
                <a16:creationId xmlns="" xmlns:a16="http://schemas.microsoft.com/office/drawing/2014/main" id="{00B642D8-F37F-8C4F-94C0-ED5CB6015F47}"/>
              </a:ext>
            </a:extLst>
          </p:cNvPr>
          <p:cNvSpPr txBox="1"/>
          <p:nvPr/>
        </p:nvSpPr>
        <p:spPr>
          <a:xfrm>
            <a:off x="6288539" y="1034094"/>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a:t>
            </a:r>
            <a:r>
              <a:rPr lang="es-MX" sz="800" b="1" dirty="0" smtClean="0">
                <a:latin typeface="Avenir Next Demi Bold" panose="020B0503020202020204" pitchFamily="34" charset="0"/>
              </a:rPr>
              <a:t>2,550,244,910</a:t>
            </a:r>
            <a:endParaRPr lang="es-MX" sz="800" b="1" dirty="0">
              <a:latin typeface="Avenir Next Demi Bold" panose="020B0503020202020204" pitchFamily="34" charset="0"/>
            </a:endParaRPr>
          </a:p>
        </p:txBody>
      </p:sp>
      <p:sp>
        <p:nvSpPr>
          <p:cNvPr id="50" name="CuadroTexto 49">
            <a:extLst>
              <a:ext uri="{FF2B5EF4-FFF2-40B4-BE49-F238E27FC236}">
                <a16:creationId xmlns="" xmlns:a16="http://schemas.microsoft.com/office/drawing/2014/main" id="{3E99F9C7-4747-D548-BED7-2E16E55B4DA5}"/>
              </a:ext>
            </a:extLst>
          </p:cNvPr>
          <p:cNvSpPr txBox="1"/>
          <p:nvPr/>
        </p:nvSpPr>
        <p:spPr>
          <a:xfrm>
            <a:off x="6287297" y="1155630"/>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$313,000,029</a:t>
            </a:r>
            <a:endParaRPr lang="es-MX" sz="800" b="1" dirty="0">
              <a:latin typeface="Avenir Next Demi Bold" panose="020B0503020202020204" pitchFamily="34" charset="0"/>
            </a:endParaRPr>
          </a:p>
        </p:txBody>
      </p:sp>
      <p:sp>
        <p:nvSpPr>
          <p:cNvPr id="51" name="CuadroTexto 50">
            <a:extLst>
              <a:ext uri="{FF2B5EF4-FFF2-40B4-BE49-F238E27FC236}">
                <a16:creationId xmlns="" xmlns:a16="http://schemas.microsoft.com/office/drawing/2014/main" id="{6D7A9EE1-2D86-3E47-AF83-D454448D14AC}"/>
              </a:ext>
            </a:extLst>
          </p:cNvPr>
          <p:cNvSpPr txBox="1"/>
          <p:nvPr/>
        </p:nvSpPr>
        <p:spPr>
          <a:xfrm>
            <a:off x="6292829" y="1282773"/>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$1,676,511,513</a:t>
            </a:r>
            <a:endParaRPr lang="es-MX" sz="800" b="1" dirty="0">
              <a:latin typeface="Avenir Next Demi Bold" panose="020B0503020202020204" pitchFamily="34" charset="0"/>
            </a:endParaRPr>
          </a:p>
        </p:txBody>
      </p:sp>
      <p:cxnSp>
        <p:nvCxnSpPr>
          <p:cNvPr id="53" name="Conector recto 52">
            <a:extLst>
              <a:ext uri="{FF2B5EF4-FFF2-40B4-BE49-F238E27FC236}">
                <a16:creationId xmlns="" xmlns:a16="http://schemas.microsoft.com/office/drawing/2014/main" id="{0CC25EA8-4582-3841-B9F5-A39D0B6AE983}"/>
              </a:ext>
            </a:extLst>
          </p:cNvPr>
          <p:cNvCxnSpPr/>
          <p:nvPr/>
        </p:nvCxnSpPr>
        <p:spPr>
          <a:xfrm>
            <a:off x="3976998" y="653984"/>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 xmlns:a16="http://schemas.microsoft.com/office/drawing/2014/main" id="{0C65C6C4-E383-5243-BD2D-7E61EC54B647}"/>
              </a:ext>
            </a:extLst>
          </p:cNvPr>
          <p:cNvCxnSpPr/>
          <p:nvPr/>
        </p:nvCxnSpPr>
        <p:spPr>
          <a:xfrm>
            <a:off x="3982526" y="79633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 xmlns:a16="http://schemas.microsoft.com/office/drawing/2014/main" id="{E004027C-1047-5B42-8075-E9A4737ABAA4}"/>
              </a:ext>
            </a:extLst>
          </p:cNvPr>
          <p:cNvCxnSpPr/>
          <p:nvPr/>
        </p:nvCxnSpPr>
        <p:spPr>
          <a:xfrm>
            <a:off x="3989810" y="93868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 xmlns:a16="http://schemas.microsoft.com/office/drawing/2014/main" id="{C88F8F78-7C78-B84E-8D9D-1756D2FA3E5E}"/>
              </a:ext>
            </a:extLst>
          </p:cNvPr>
          <p:cNvCxnSpPr/>
          <p:nvPr/>
        </p:nvCxnSpPr>
        <p:spPr>
          <a:xfrm>
            <a:off x="3985874" y="107099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 xmlns:a16="http://schemas.microsoft.com/office/drawing/2014/main" id="{B85D40D3-D122-BD47-AB39-C3623E6ABC52}"/>
              </a:ext>
            </a:extLst>
          </p:cNvPr>
          <p:cNvCxnSpPr/>
          <p:nvPr/>
        </p:nvCxnSpPr>
        <p:spPr>
          <a:xfrm>
            <a:off x="3988720" y="119827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 xmlns:a16="http://schemas.microsoft.com/office/drawing/2014/main" id="{43D82DA2-CC59-5447-A01A-7A2608A7C21E}"/>
              </a:ext>
            </a:extLst>
          </p:cNvPr>
          <p:cNvCxnSpPr/>
          <p:nvPr/>
        </p:nvCxnSpPr>
        <p:spPr>
          <a:xfrm>
            <a:off x="3990973" y="131936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 xmlns:a16="http://schemas.microsoft.com/office/drawing/2014/main" id="{7863911D-718E-CE42-9CB4-BEEBAAE08B6A}"/>
              </a:ext>
            </a:extLst>
          </p:cNvPr>
          <p:cNvCxnSpPr/>
          <p:nvPr/>
        </p:nvCxnSpPr>
        <p:spPr>
          <a:xfrm>
            <a:off x="3985286" y="144780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0" name="Abrir llave 59">
            <a:extLst>
              <a:ext uri="{FF2B5EF4-FFF2-40B4-BE49-F238E27FC236}">
                <a16:creationId xmlns="" xmlns:a16="http://schemas.microsoft.com/office/drawing/2014/main" id="{9E88F37D-A69D-2D4B-AA91-6A4787B17868}"/>
              </a:ext>
            </a:extLst>
          </p:cNvPr>
          <p:cNvSpPr/>
          <p:nvPr/>
        </p:nvSpPr>
        <p:spPr>
          <a:xfrm>
            <a:off x="3777148" y="1508882"/>
            <a:ext cx="185057" cy="16738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1" name="CuadroTexto 60">
            <a:extLst>
              <a:ext uri="{FF2B5EF4-FFF2-40B4-BE49-F238E27FC236}">
                <a16:creationId xmlns="" xmlns:a16="http://schemas.microsoft.com/office/drawing/2014/main" id="{C0CD0685-FDF0-3C4F-87F7-09A4E64F5918}"/>
              </a:ext>
            </a:extLst>
          </p:cNvPr>
          <p:cNvSpPr txBox="1"/>
          <p:nvPr/>
        </p:nvSpPr>
        <p:spPr>
          <a:xfrm>
            <a:off x="3893757" y="1589904"/>
            <a:ext cx="2375971" cy="307777"/>
          </a:xfrm>
          <a:prstGeom prst="rect">
            <a:avLst/>
          </a:prstGeom>
          <a:noFill/>
        </p:spPr>
        <p:txBody>
          <a:bodyPr wrap="square" rtlCol="0">
            <a:spAutoFit/>
          </a:bodyPr>
          <a:lstStyle/>
          <a:p>
            <a:r>
              <a:rPr lang="es-MX" sz="700" dirty="0">
                <a:solidFill>
                  <a:schemeClr val="accent1">
                    <a:lumMod val="75000"/>
                  </a:schemeClr>
                </a:solidFill>
                <a:latin typeface="Avenir Next Medium" panose="020B0503020202020204" pitchFamily="34" charset="0"/>
              </a:rPr>
              <a:t>Materiales de Administración, Emisión de Documentos y Artículos Oficiales</a:t>
            </a:r>
          </a:p>
        </p:txBody>
      </p:sp>
      <p:sp>
        <p:nvSpPr>
          <p:cNvPr id="64" name="CuadroTexto 63">
            <a:extLst>
              <a:ext uri="{FF2B5EF4-FFF2-40B4-BE49-F238E27FC236}">
                <a16:creationId xmlns="" xmlns:a16="http://schemas.microsoft.com/office/drawing/2014/main" id="{50F52F44-3BB9-DC4E-9929-9CF80B46C16D}"/>
              </a:ext>
            </a:extLst>
          </p:cNvPr>
          <p:cNvSpPr txBox="1"/>
          <p:nvPr/>
        </p:nvSpPr>
        <p:spPr>
          <a:xfrm>
            <a:off x="3894632" y="1731973"/>
            <a:ext cx="1098378"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Alimentos y Utensilios</a:t>
            </a:r>
          </a:p>
        </p:txBody>
      </p:sp>
      <p:sp>
        <p:nvSpPr>
          <p:cNvPr id="65" name="CuadroTexto 64">
            <a:extLst>
              <a:ext uri="{FF2B5EF4-FFF2-40B4-BE49-F238E27FC236}">
                <a16:creationId xmlns="" xmlns:a16="http://schemas.microsoft.com/office/drawing/2014/main" id="{D3A2FB59-3C76-0D42-9F7F-C055C783D376}"/>
              </a:ext>
            </a:extLst>
          </p:cNvPr>
          <p:cNvSpPr txBox="1"/>
          <p:nvPr/>
        </p:nvSpPr>
        <p:spPr>
          <a:xfrm>
            <a:off x="3894632" y="1874745"/>
            <a:ext cx="2073003" cy="307777"/>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Materias Primas y Materiales de Producción y </a:t>
            </a:r>
          </a:p>
          <a:p>
            <a:r>
              <a:rPr lang="es-MX" sz="700" dirty="0">
                <a:solidFill>
                  <a:schemeClr val="accent1">
                    <a:lumMod val="75000"/>
                  </a:schemeClr>
                </a:solidFill>
                <a:latin typeface="Avenir Next Medium" panose="020B0503020202020204" pitchFamily="34" charset="0"/>
              </a:rPr>
              <a:t>Comercialización</a:t>
            </a:r>
          </a:p>
        </p:txBody>
      </p:sp>
      <p:sp>
        <p:nvSpPr>
          <p:cNvPr id="66" name="CuadroTexto 65">
            <a:extLst>
              <a:ext uri="{FF2B5EF4-FFF2-40B4-BE49-F238E27FC236}">
                <a16:creationId xmlns="" xmlns:a16="http://schemas.microsoft.com/office/drawing/2014/main" id="{72B5D574-2C5E-6547-982C-02FF693C0A5E}"/>
              </a:ext>
            </a:extLst>
          </p:cNvPr>
          <p:cNvSpPr txBox="1"/>
          <p:nvPr/>
        </p:nvSpPr>
        <p:spPr>
          <a:xfrm>
            <a:off x="3900935" y="2151320"/>
            <a:ext cx="2459328"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Materiales y Artículos de Construcción y de Reparación</a:t>
            </a:r>
          </a:p>
        </p:txBody>
      </p:sp>
      <p:sp>
        <p:nvSpPr>
          <p:cNvPr id="67" name="CuadroTexto 66">
            <a:extLst>
              <a:ext uri="{FF2B5EF4-FFF2-40B4-BE49-F238E27FC236}">
                <a16:creationId xmlns="" xmlns:a16="http://schemas.microsoft.com/office/drawing/2014/main" id="{ADB958D3-9ECD-104B-96B4-33BCBC8EC885}"/>
              </a:ext>
            </a:extLst>
          </p:cNvPr>
          <p:cNvSpPr txBox="1"/>
          <p:nvPr/>
        </p:nvSpPr>
        <p:spPr>
          <a:xfrm>
            <a:off x="3899395" y="2302219"/>
            <a:ext cx="2371162"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Productos Químicos, Farmacéuticos y de Laboratorio</a:t>
            </a:r>
          </a:p>
        </p:txBody>
      </p:sp>
      <p:sp>
        <p:nvSpPr>
          <p:cNvPr id="68" name="CuadroTexto 67">
            <a:extLst>
              <a:ext uri="{FF2B5EF4-FFF2-40B4-BE49-F238E27FC236}">
                <a16:creationId xmlns="" xmlns:a16="http://schemas.microsoft.com/office/drawing/2014/main" id="{05BF0BF1-449C-8D40-9A88-29611CAF8C1D}"/>
              </a:ext>
            </a:extLst>
          </p:cNvPr>
          <p:cNvSpPr txBox="1"/>
          <p:nvPr/>
        </p:nvSpPr>
        <p:spPr>
          <a:xfrm>
            <a:off x="6287539" y="1566248"/>
            <a:ext cx="966908" cy="215444"/>
          </a:xfrm>
          <a:prstGeom prst="rect">
            <a:avLst/>
          </a:prstGeom>
          <a:noFill/>
        </p:spPr>
        <p:txBody>
          <a:bodyPr wrap="square" rtlCol="0">
            <a:spAutoFit/>
          </a:bodyPr>
          <a:lstStyle/>
          <a:p>
            <a:pPr algn="r"/>
            <a:r>
              <a:rPr lang="es-MX" sz="800" b="1" dirty="0" smtClean="0">
                <a:solidFill>
                  <a:schemeClr val="accent1">
                    <a:lumMod val="75000"/>
                  </a:schemeClr>
                </a:solidFill>
                <a:latin typeface="Avenir Next Demi Bold" panose="020B0503020202020204" pitchFamily="34" charset="0"/>
              </a:rPr>
              <a:t>$196,305,051</a:t>
            </a:r>
            <a:endParaRPr lang="es-MX" sz="800" b="1" dirty="0">
              <a:solidFill>
                <a:schemeClr val="accent1">
                  <a:lumMod val="75000"/>
                </a:schemeClr>
              </a:solidFill>
              <a:latin typeface="Avenir Next Demi Bold" panose="020B0503020202020204" pitchFamily="34" charset="0"/>
            </a:endParaRPr>
          </a:p>
        </p:txBody>
      </p:sp>
      <p:sp>
        <p:nvSpPr>
          <p:cNvPr id="70" name="CuadroTexto 69">
            <a:extLst>
              <a:ext uri="{FF2B5EF4-FFF2-40B4-BE49-F238E27FC236}">
                <a16:creationId xmlns="" xmlns:a16="http://schemas.microsoft.com/office/drawing/2014/main" id="{0859981B-B6DC-524C-B38C-B568DDE8450D}"/>
              </a:ext>
            </a:extLst>
          </p:cNvPr>
          <p:cNvSpPr txBox="1"/>
          <p:nvPr/>
        </p:nvSpPr>
        <p:spPr>
          <a:xfrm>
            <a:off x="6286114" y="1730562"/>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$ 406,080,934 </a:t>
            </a:r>
          </a:p>
        </p:txBody>
      </p:sp>
      <p:sp>
        <p:nvSpPr>
          <p:cNvPr id="71" name="CuadroTexto 70">
            <a:extLst>
              <a:ext uri="{FF2B5EF4-FFF2-40B4-BE49-F238E27FC236}">
                <a16:creationId xmlns="" xmlns:a16="http://schemas.microsoft.com/office/drawing/2014/main" id="{D313EC6A-640D-984C-9B13-9E0E5FF52E81}"/>
              </a:ext>
            </a:extLst>
          </p:cNvPr>
          <p:cNvSpPr txBox="1"/>
          <p:nvPr/>
        </p:nvSpPr>
        <p:spPr>
          <a:xfrm>
            <a:off x="6282776" y="1916744"/>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$ 1,919,643 </a:t>
            </a:r>
          </a:p>
        </p:txBody>
      </p:sp>
      <p:sp>
        <p:nvSpPr>
          <p:cNvPr id="72" name="CuadroTexto 71">
            <a:extLst>
              <a:ext uri="{FF2B5EF4-FFF2-40B4-BE49-F238E27FC236}">
                <a16:creationId xmlns="" xmlns:a16="http://schemas.microsoft.com/office/drawing/2014/main" id="{7B982C7B-98FE-A34B-99AA-30DE8999CF54}"/>
              </a:ext>
            </a:extLst>
          </p:cNvPr>
          <p:cNvSpPr txBox="1"/>
          <p:nvPr/>
        </p:nvSpPr>
        <p:spPr>
          <a:xfrm>
            <a:off x="6281478" y="2134524"/>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$ 18,986,896 </a:t>
            </a:r>
          </a:p>
        </p:txBody>
      </p:sp>
      <p:sp>
        <p:nvSpPr>
          <p:cNvPr id="73" name="CuadroTexto 72">
            <a:extLst>
              <a:ext uri="{FF2B5EF4-FFF2-40B4-BE49-F238E27FC236}">
                <a16:creationId xmlns="" xmlns:a16="http://schemas.microsoft.com/office/drawing/2014/main" id="{F01943DE-C2F9-6D45-B1C2-090803D4D44A}"/>
              </a:ext>
            </a:extLst>
          </p:cNvPr>
          <p:cNvSpPr txBox="1"/>
          <p:nvPr/>
        </p:nvSpPr>
        <p:spPr>
          <a:xfrm>
            <a:off x="6281478" y="2304483"/>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$ 24,292,428 </a:t>
            </a:r>
          </a:p>
        </p:txBody>
      </p:sp>
      <p:sp>
        <p:nvSpPr>
          <p:cNvPr id="74" name="CuadroTexto 73">
            <a:extLst>
              <a:ext uri="{FF2B5EF4-FFF2-40B4-BE49-F238E27FC236}">
                <a16:creationId xmlns="" xmlns:a16="http://schemas.microsoft.com/office/drawing/2014/main" id="{6F007807-6BD4-364E-A903-D2686BBF256B}"/>
              </a:ext>
            </a:extLst>
          </p:cNvPr>
          <p:cNvSpPr txBox="1"/>
          <p:nvPr/>
        </p:nvSpPr>
        <p:spPr>
          <a:xfrm>
            <a:off x="6279548" y="2449776"/>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$ 434,615,896 </a:t>
            </a:r>
          </a:p>
        </p:txBody>
      </p:sp>
      <p:cxnSp>
        <p:nvCxnSpPr>
          <p:cNvPr id="76" name="Conector recto 75">
            <a:extLst>
              <a:ext uri="{FF2B5EF4-FFF2-40B4-BE49-F238E27FC236}">
                <a16:creationId xmlns="" xmlns:a16="http://schemas.microsoft.com/office/drawing/2014/main" id="{CD28A7B3-2136-6140-9013-CEAC92AAAB17}"/>
              </a:ext>
            </a:extLst>
          </p:cNvPr>
          <p:cNvCxnSpPr/>
          <p:nvPr/>
        </p:nvCxnSpPr>
        <p:spPr>
          <a:xfrm>
            <a:off x="3979194" y="1754394"/>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 xmlns:a16="http://schemas.microsoft.com/office/drawing/2014/main" id="{F1784714-C283-8647-B637-6F80A5E6ACA4}"/>
              </a:ext>
            </a:extLst>
          </p:cNvPr>
          <p:cNvCxnSpPr/>
          <p:nvPr/>
        </p:nvCxnSpPr>
        <p:spPr>
          <a:xfrm>
            <a:off x="3979193" y="190268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 xmlns:a16="http://schemas.microsoft.com/office/drawing/2014/main" id="{FC7BBD8C-55C2-7C4D-875F-5AEBD358317E}"/>
              </a:ext>
            </a:extLst>
          </p:cNvPr>
          <p:cNvCxnSpPr/>
          <p:nvPr/>
        </p:nvCxnSpPr>
        <p:spPr>
          <a:xfrm>
            <a:off x="3987570" y="213851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 xmlns:a16="http://schemas.microsoft.com/office/drawing/2014/main" id="{3DE26AD6-BAC0-2646-BF21-C280E5D88984}"/>
              </a:ext>
            </a:extLst>
          </p:cNvPr>
          <p:cNvCxnSpPr/>
          <p:nvPr/>
        </p:nvCxnSpPr>
        <p:spPr>
          <a:xfrm>
            <a:off x="3979193" y="2311345"/>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 xmlns:a16="http://schemas.microsoft.com/office/drawing/2014/main" id="{878CA98A-B8EA-0449-B05B-1BC7656560B6}"/>
              </a:ext>
            </a:extLst>
          </p:cNvPr>
          <p:cNvCxnSpPr/>
          <p:nvPr/>
        </p:nvCxnSpPr>
        <p:spPr>
          <a:xfrm>
            <a:off x="3984082" y="2471451"/>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 xmlns:a16="http://schemas.microsoft.com/office/drawing/2014/main" id="{D1A923C5-3CD3-A94E-B064-D6A4F427EA39}"/>
              </a:ext>
            </a:extLst>
          </p:cNvPr>
          <p:cNvCxnSpPr/>
          <p:nvPr/>
        </p:nvCxnSpPr>
        <p:spPr>
          <a:xfrm>
            <a:off x="3987953" y="2620809"/>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2" name="CuadroTexto 81">
            <a:extLst>
              <a:ext uri="{FF2B5EF4-FFF2-40B4-BE49-F238E27FC236}">
                <a16:creationId xmlns="" xmlns:a16="http://schemas.microsoft.com/office/drawing/2014/main" id="{1EBA4E5E-83DD-7349-9E66-42911772DC7D}"/>
              </a:ext>
            </a:extLst>
          </p:cNvPr>
          <p:cNvSpPr txBox="1"/>
          <p:nvPr/>
        </p:nvSpPr>
        <p:spPr>
          <a:xfrm>
            <a:off x="3901817" y="2450094"/>
            <a:ext cx="1713931"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Combustibles, Lubricantes y Aditivos</a:t>
            </a:r>
          </a:p>
        </p:txBody>
      </p:sp>
      <p:sp>
        <p:nvSpPr>
          <p:cNvPr id="83" name="CuadroTexto 82">
            <a:extLst>
              <a:ext uri="{FF2B5EF4-FFF2-40B4-BE49-F238E27FC236}">
                <a16:creationId xmlns="" xmlns:a16="http://schemas.microsoft.com/office/drawing/2014/main" id="{84EC02CF-5E2D-7C48-885B-22EEB5396B2A}"/>
              </a:ext>
            </a:extLst>
          </p:cNvPr>
          <p:cNvSpPr txBox="1"/>
          <p:nvPr/>
        </p:nvSpPr>
        <p:spPr>
          <a:xfrm>
            <a:off x="3911385" y="2599004"/>
            <a:ext cx="2374368" cy="307777"/>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Vestuario, Blancos, Prendas de Protección y Artículos</a:t>
            </a:r>
          </a:p>
          <a:p>
            <a:r>
              <a:rPr lang="es-MX" sz="700" dirty="0">
                <a:solidFill>
                  <a:schemeClr val="accent1">
                    <a:lumMod val="75000"/>
                  </a:schemeClr>
                </a:solidFill>
                <a:latin typeface="Avenir Next Medium" panose="020B0503020202020204" pitchFamily="34" charset="0"/>
              </a:rPr>
              <a:t>Deportivos</a:t>
            </a:r>
          </a:p>
        </p:txBody>
      </p:sp>
      <p:sp>
        <p:nvSpPr>
          <p:cNvPr id="84" name="CuadroTexto 83">
            <a:extLst>
              <a:ext uri="{FF2B5EF4-FFF2-40B4-BE49-F238E27FC236}">
                <a16:creationId xmlns="" xmlns:a16="http://schemas.microsoft.com/office/drawing/2014/main" id="{C21B807E-A625-2B42-B9DB-C7099DA7A504}"/>
              </a:ext>
            </a:extLst>
          </p:cNvPr>
          <p:cNvSpPr txBox="1"/>
          <p:nvPr/>
        </p:nvSpPr>
        <p:spPr>
          <a:xfrm>
            <a:off x="3921250" y="3023276"/>
            <a:ext cx="2206053"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Herramientas, Refacciones y Accesorios Menores</a:t>
            </a:r>
          </a:p>
        </p:txBody>
      </p:sp>
      <p:cxnSp>
        <p:nvCxnSpPr>
          <p:cNvPr id="85" name="Conector recto 84">
            <a:extLst>
              <a:ext uri="{FF2B5EF4-FFF2-40B4-BE49-F238E27FC236}">
                <a16:creationId xmlns="" xmlns:a16="http://schemas.microsoft.com/office/drawing/2014/main" id="{1FBDFD2F-7352-FF41-99C6-15E2549588B0}"/>
              </a:ext>
            </a:extLst>
          </p:cNvPr>
          <p:cNvCxnSpPr/>
          <p:nvPr/>
        </p:nvCxnSpPr>
        <p:spPr>
          <a:xfrm>
            <a:off x="3994812" y="2882331"/>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6" name="CuadroTexto 85">
            <a:extLst>
              <a:ext uri="{FF2B5EF4-FFF2-40B4-BE49-F238E27FC236}">
                <a16:creationId xmlns="" xmlns:a16="http://schemas.microsoft.com/office/drawing/2014/main" id="{B7BBB385-DD9F-9643-A31F-F31F4CE56E20}"/>
              </a:ext>
            </a:extLst>
          </p:cNvPr>
          <p:cNvSpPr txBox="1"/>
          <p:nvPr/>
        </p:nvSpPr>
        <p:spPr>
          <a:xfrm>
            <a:off x="3916148" y="2866166"/>
            <a:ext cx="1846980"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Materiales y Suministros para Seguridad</a:t>
            </a:r>
          </a:p>
        </p:txBody>
      </p:sp>
      <p:cxnSp>
        <p:nvCxnSpPr>
          <p:cNvPr id="87" name="Conector recto 86">
            <a:extLst>
              <a:ext uri="{FF2B5EF4-FFF2-40B4-BE49-F238E27FC236}">
                <a16:creationId xmlns="" xmlns:a16="http://schemas.microsoft.com/office/drawing/2014/main" id="{99673131-8684-D645-853C-C479F02C78DD}"/>
              </a:ext>
            </a:extLst>
          </p:cNvPr>
          <p:cNvCxnSpPr/>
          <p:nvPr/>
        </p:nvCxnSpPr>
        <p:spPr>
          <a:xfrm>
            <a:off x="3999829" y="304283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CuadroTexto 87">
            <a:extLst>
              <a:ext uri="{FF2B5EF4-FFF2-40B4-BE49-F238E27FC236}">
                <a16:creationId xmlns="" xmlns:a16="http://schemas.microsoft.com/office/drawing/2014/main" id="{9AC25399-37C6-6E43-8BD3-18E083628A82}"/>
              </a:ext>
            </a:extLst>
          </p:cNvPr>
          <p:cNvSpPr txBox="1"/>
          <p:nvPr/>
        </p:nvSpPr>
        <p:spPr>
          <a:xfrm>
            <a:off x="6274627" y="2641296"/>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$ 26,268,920 </a:t>
            </a:r>
          </a:p>
        </p:txBody>
      </p:sp>
      <p:sp>
        <p:nvSpPr>
          <p:cNvPr id="89" name="CuadroTexto 88">
            <a:extLst>
              <a:ext uri="{FF2B5EF4-FFF2-40B4-BE49-F238E27FC236}">
                <a16:creationId xmlns="" xmlns:a16="http://schemas.microsoft.com/office/drawing/2014/main" id="{BAF8A088-A7F7-454B-8C69-97370664D1AC}"/>
              </a:ext>
            </a:extLst>
          </p:cNvPr>
          <p:cNvSpPr txBox="1"/>
          <p:nvPr/>
        </p:nvSpPr>
        <p:spPr>
          <a:xfrm>
            <a:off x="6274006" y="2871682"/>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$ 54,079,761 </a:t>
            </a:r>
          </a:p>
        </p:txBody>
      </p:sp>
      <p:sp>
        <p:nvSpPr>
          <p:cNvPr id="90" name="CuadroTexto 89">
            <a:extLst>
              <a:ext uri="{FF2B5EF4-FFF2-40B4-BE49-F238E27FC236}">
                <a16:creationId xmlns="" xmlns:a16="http://schemas.microsoft.com/office/drawing/2014/main" id="{C4F3FECE-57FB-7C49-96CC-91303566A414}"/>
              </a:ext>
            </a:extLst>
          </p:cNvPr>
          <p:cNvSpPr txBox="1"/>
          <p:nvPr/>
        </p:nvSpPr>
        <p:spPr>
          <a:xfrm>
            <a:off x="6275535" y="3019827"/>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$ 43,023,021 </a:t>
            </a:r>
          </a:p>
        </p:txBody>
      </p:sp>
      <p:sp>
        <p:nvSpPr>
          <p:cNvPr id="91" name="Abrir llave 90">
            <a:extLst>
              <a:ext uri="{FF2B5EF4-FFF2-40B4-BE49-F238E27FC236}">
                <a16:creationId xmlns="" xmlns:a16="http://schemas.microsoft.com/office/drawing/2014/main" id="{DD85ED08-23EB-D848-B9A8-3F1DD611336D}"/>
              </a:ext>
            </a:extLst>
          </p:cNvPr>
          <p:cNvSpPr/>
          <p:nvPr/>
        </p:nvSpPr>
        <p:spPr>
          <a:xfrm>
            <a:off x="3769866" y="3231798"/>
            <a:ext cx="185057" cy="15037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2" name="CuadroTexto 91">
            <a:extLst>
              <a:ext uri="{FF2B5EF4-FFF2-40B4-BE49-F238E27FC236}">
                <a16:creationId xmlns="" xmlns:a16="http://schemas.microsoft.com/office/drawing/2014/main" id="{1513E930-762F-0F40-B00F-A4831DB1753F}"/>
              </a:ext>
            </a:extLst>
          </p:cNvPr>
          <p:cNvSpPr txBox="1"/>
          <p:nvPr/>
        </p:nvSpPr>
        <p:spPr>
          <a:xfrm>
            <a:off x="3915694" y="3217284"/>
            <a:ext cx="2375971" cy="200055"/>
          </a:xfrm>
          <a:prstGeom prst="rect">
            <a:avLst/>
          </a:prstGeom>
          <a:noFill/>
        </p:spPr>
        <p:txBody>
          <a:bodyPr wrap="square" rtlCol="0">
            <a:spAutoFit/>
          </a:bodyPr>
          <a:lstStyle/>
          <a:p>
            <a:r>
              <a:rPr lang="es-MX" sz="700" dirty="0">
                <a:latin typeface="Avenir Next Medium" panose="020B0503020202020204" pitchFamily="34" charset="0"/>
              </a:rPr>
              <a:t>Servicios Básicos</a:t>
            </a:r>
          </a:p>
        </p:txBody>
      </p:sp>
      <p:sp>
        <p:nvSpPr>
          <p:cNvPr id="93" name="CuadroTexto 92">
            <a:extLst>
              <a:ext uri="{FF2B5EF4-FFF2-40B4-BE49-F238E27FC236}">
                <a16:creationId xmlns="" xmlns:a16="http://schemas.microsoft.com/office/drawing/2014/main" id="{FE3EABA4-947B-C24F-A876-984B03F444DD}"/>
              </a:ext>
            </a:extLst>
          </p:cNvPr>
          <p:cNvSpPr txBox="1"/>
          <p:nvPr/>
        </p:nvSpPr>
        <p:spPr>
          <a:xfrm>
            <a:off x="3913427" y="3355170"/>
            <a:ext cx="1335622" cy="200055"/>
          </a:xfrm>
          <a:prstGeom prst="rect">
            <a:avLst/>
          </a:prstGeom>
          <a:noFill/>
        </p:spPr>
        <p:txBody>
          <a:bodyPr wrap="none" rtlCol="0">
            <a:spAutoFit/>
          </a:bodyPr>
          <a:lstStyle/>
          <a:p>
            <a:r>
              <a:rPr lang="es-MX" sz="700" dirty="0">
                <a:latin typeface="Avenir Next Medium" panose="020B0503020202020204" pitchFamily="34" charset="0"/>
              </a:rPr>
              <a:t>Servicios de Arrendamiento</a:t>
            </a:r>
          </a:p>
        </p:txBody>
      </p:sp>
      <p:sp>
        <p:nvSpPr>
          <p:cNvPr id="94" name="CuadroTexto 93">
            <a:extLst>
              <a:ext uri="{FF2B5EF4-FFF2-40B4-BE49-F238E27FC236}">
                <a16:creationId xmlns="" xmlns:a16="http://schemas.microsoft.com/office/drawing/2014/main" id="{6EF00AC5-4EBA-8241-8F17-E546996310BD}"/>
              </a:ext>
            </a:extLst>
          </p:cNvPr>
          <p:cNvSpPr txBox="1"/>
          <p:nvPr/>
        </p:nvSpPr>
        <p:spPr>
          <a:xfrm>
            <a:off x="3911161" y="3500313"/>
            <a:ext cx="2342308" cy="307777"/>
          </a:xfrm>
          <a:prstGeom prst="rect">
            <a:avLst/>
          </a:prstGeom>
          <a:noFill/>
        </p:spPr>
        <p:txBody>
          <a:bodyPr wrap="none" rtlCol="0">
            <a:spAutoFit/>
          </a:bodyPr>
          <a:lstStyle/>
          <a:p>
            <a:r>
              <a:rPr lang="es-MX" sz="700" dirty="0">
                <a:latin typeface="Avenir Next Medium" panose="020B0503020202020204" pitchFamily="34" charset="0"/>
              </a:rPr>
              <a:t>Servicios Profesionales, Científicos, Técnicos y Otros</a:t>
            </a:r>
          </a:p>
          <a:p>
            <a:r>
              <a:rPr lang="es-MX" sz="700" dirty="0">
                <a:latin typeface="Avenir Next Medium" panose="020B0503020202020204" pitchFamily="34" charset="0"/>
              </a:rPr>
              <a:t>Servicios</a:t>
            </a:r>
          </a:p>
        </p:txBody>
      </p:sp>
      <p:sp>
        <p:nvSpPr>
          <p:cNvPr id="95" name="CuadroTexto 94">
            <a:extLst>
              <a:ext uri="{FF2B5EF4-FFF2-40B4-BE49-F238E27FC236}">
                <a16:creationId xmlns="" xmlns:a16="http://schemas.microsoft.com/office/drawing/2014/main" id="{19E3E1C7-F52B-6B41-98A1-9AF99261967E}"/>
              </a:ext>
            </a:extLst>
          </p:cNvPr>
          <p:cNvSpPr txBox="1"/>
          <p:nvPr/>
        </p:nvSpPr>
        <p:spPr>
          <a:xfrm>
            <a:off x="3910213" y="3748866"/>
            <a:ext cx="2103461" cy="200055"/>
          </a:xfrm>
          <a:prstGeom prst="rect">
            <a:avLst/>
          </a:prstGeom>
          <a:noFill/>
        </p:spPr>
        <p:txBody>
          <a:bodyPr wrap="none" rtlCol="0">
            <a:spAutoFit/>
          </a:bodyPr>
          <a:lstStyle/>
          <a:p>
            <a:r>
              <a:rPr lang="es-MX" sz="700" dirty="0">
                <a:latin typeface="Avenir Next Medium" panose="020B0503020202020204" pitchFamily="34" charset="0"/>
              </a:rPr>
              <a:t>Servicios Financieros, Bancarios y Comerciales</a:t>
            </a:r>
          </a:p>
        </p:txBody>
      </p:sp>
      <p:sp>
        <p:nvSpPr>
          <p:cNvPr id="96" name="CuadroTexto 95">
            <a:extLst>
              <a:ext uri="{FF2B5EF4-FFF2-40B4-BE49-F238E27FC236}">
                <a16:creationId xmlns="" xmlns:a16="http://schemas.microsoft.com/office/drawing/2014/main" id="{614D0484-395B-3443-9234-F70B6D2C212D}"/>
              </a:ext>
            </a:extLst>
          </p:cNvPr>
          <p:cNvSpPr txBox="1"/>
          <p:nvPr/>
        </p:nvSpPr>
        <p:spPr>
          <a:xfrm>
            <a:off x="3910213" y="3894666"/>
            <a:ext cx="2499402" cy="307777"/>
          </a:xfrm>
          <a:prstGeom prst="rect">
            <a:avLst/>
          </a:prstGeom>
          <a:noFill/>
        </p:spPr>
        <p:txBody>
          <a:bodyPr wrap="none" rtlCol="0">
            <a:spAutoFit/>
          </a:bodyPr>
          <a:lstStyle/>
          <a:p>
            <a:r>
              <a:rPr lang="es-MX" sz="700" dirty="0">
                <a:latin typeface="Avenir Next Medium" panose="020B0503020202020204" pitchFamily="34" charset="0"/>
              </a:rPr>
              <a:t>Servicios de Instalaciones, Reparación, Mantenimiento y</a:t>
            </a:r>
          </a:p>
          <a:p>
            <a:r>
              <a:rPr lang="es-MX" sz="700" dirty="0">
                <a:latin typeface="Avenir Next Medium" panose="020B0503020202020204" pitchFamily="34" charset="0"/>
              </a:rPr>
              <a:t>Conservación</a:t>
            </a:r>
          </a:p>
        </p:txBody>
      </p:sp>
      <p:sp>
        <p:nvSpPr>
          <p:cNvPr id="97" name="CuadroTexto 96">
            <a:extLst>
              <a:ext uri="{FF2B5EF4-FFF2-40B4-BE49-F238E27FC236}">
                <a16:creationId xmlns="" xmlns:a16="http://schemas.microsoft.com/office/drawing/2014/main" id="{A63C41EF-07FE-EC46-A973-6886EC085AD7}"/>
              </a:ext>
            </a:extLst>
          </p:cNvPr>
          <p:cNvSpPr txBox="1"/>
          <p:nvPr/>
        </p:nvSpPr>
        <p:spPr>
          <a:xfrm>
            <a:off x="3910609" y="4139584"/>
            <a:ext cx="2106667" cy="200055"/>
          </a:xfrm>
          <a:prstGeom prst="rect">
            <a:avLst/>
          </a:prstGeom>
          <a:noFill/>
        </p:spPr>
        <p:txBody>
          <a:bodyPr wrap="none" rtlCol="0">
            <a:spAutoFit/>
          </a:bodyPr>
          <a:lstStyle/>
          <a:p>
            <a:r>
              <a:rPr lang="es-MX" sz="700" dirty="0">
                <a:latin typeface="Avenir Next Medium" panose="020B0503020202020204" pitchFamily="34" charset="0"/>
              </a:rPr>
              <a:t>Servicios de Comunicación Social y Publicidad</a:t>
            </a:r>
          </a:p>
        </p:txBody>
      </p:sp>
      <p:sp>
        <p:nvSpPr>
          <p:cNvPr id="98" name="CuadroTexto 97">
            <a:extLst>
              <a:ext uri="{FF2B5EF4-FFF2-40B4-BE49-F238E27FC236}">
                <a16:creationId xmlns="" xmlns:a16="http://schemas.microsoft.com/office/drawing/2014/main" id="{AA38B6FB-1174-974F-8C26-6F7E59F139D4}"/>
              </a:ext>
            </a:extLst>
          </p:cNvPr>
          <p:cNvSpPr txBox="1"/>
          <p:nvPr/>
        </p:nvSpPr>
        <p:spPr>
          <a:xfrm>
            <a:off x="3915410" y="4430841"/>
            <a:ext cx="934871" cy="200055"/>
          </a:xfrm>
          <a:prstGeom prst="rect">
            <a:avLst/>
          </a:prstGeom>
          <a:noFill/>
        </p:spPr>
        <p:txBody>
          <a:bodyPr wrap="none" rtlCol="0">
            <a:spAutoFit/>
          </a:bodyPr>
          <a:lstStyle/>
          <a:p>
            <a:r>
              <a:rPr lang="es-MX" sz="700" dirty="0">
                <a:latin typeface="Avenir Next Medium" panose="020B0503020202020204" pitchFamily="34" charset="0"/>
              </a:rPr>
              <a:t>Servicios Oficiales</a:t>
            </a:r>
          </a:p>
        </p:txBody>
      </p:sp>
      <p:sp>
        <p:nvSpPr>
          <p:cNvPr id="99" name="CuadroTexto 98">
            <a:extLst>
              <a:ext uri="{FF2B5EF4-FFF2-40B4-BE49-F238E27FC236}">
                <a16:creationId xmlns="" xmlns:a16="http://schemas.microsoft.com/office/drawing/2014/main" id="{3E28FCB3-EA63-B746-A4D2-229C019E9265}"/>
              </a:ext>
            </a:extLst>
          </p:cNvPr>
          <p:cNvSpPr txBox="1"/>
          <p:nvPr/>
        </p:nvSpPr>
        <p:spPr>
          <a:xfrm>
            <a:off x="6275494" y="3197397"/>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$ 283,420,760 </a:t>
            </a:r>
          </a:p>
        </p:txBody>
      </p:sp>
      <p:sp>
        <p:nvSpPr>
          <p:cNvPr id="100" name="CuadroTexto 99">
            <a:extLst>
              <a:ext uri="{FF2B5EF4-FFF2-40B4-BE49-F238E27FC236}">
                <a16:creationId xmlns="" xmlns:a16="http://schemas.microsoft.com/office/drawing/2014/main" id="{EC07B62D-1DE3-7F4A-B0E0-9DD7BA99F9B6}"/>
              </a:ext>
            </a:extLst>
          </p:cNvPr>
          <p:cNvSpPr txBox="1"/>
          <p:nvPr/>
        </p:nvSpPr>
        <p:spPr>
          <a:xfrm>
            <a:off x="6277168" y="3354295"/>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$ 1,259,833,519 </a:t>
            </a:r>
          </a:p>
        </p:txBody>
      </p:sp>
      <p:sp>
        <p:nvSpPr>
          <p:cNvPr id="101" name="CuadroTexto 100">
            <a:extLst>
              <a:ext uri="{FF2B5EF4-FFF2-40B4-BE49-F238E27FC236}">
                <a16:creationId xmlns="" xmlns:a16="http://schemas.microsoft.com/office/drawing/2014/main" id="{11B0E5AB-B7FE-CF43-9C36-9B0271221676}"/>
              </a:ext>
            </a:extLst>
          </p:cNvPr>
          <p:cNvSpPr txBox="1"/>
          <p:nvPr/>
        </p:nvSpPr>
        <p:spPr>
          <a:xfrm>
            <a:off x="6274341" y="3535673"/>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$ 229,539,282 </a:t>
            </a:r>
          </a:p>
        </p:txBody>
      </p:sp>
      <p:sp>
        <p:nvSpPr>
          <p:cNvPr id="102" name="CuadroTexto 101">
            <a:extLst>
              <a:ext uri="{FF2B5EF4-FFF2-40B4-BE49-F238E27FC236}">
                <a16:creationId xmlns="" xmlns:a16="http://schemas.microsoft.com/office/drawing/2014/main" id="{ABB9BD53-F283-7048-9852-9A2164F687C7}"/>
              </a:ext>
            </a:extLst>
          </p:cNvPr>
          <p:cNvSpPr txBox="1"/>
          <p:nvPr/>
        </p:nvSpPr>
        <p:spPr>
          <a:xfrm>
            <a:off x="6277685" y="3744264"/>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a:t>
            </a:r>
            <a:r>
              <a:rPr lang="es-MX" sz="800" dirty="0"/>
              <a:t> 447,203,695 </a:t>
            </a:r>
            <a:endParaRPr lang="es-MX" sz="800" b="1" dirty="0">
              <a:latin typeface="Avenir Next Demi Bold" panose="020B0503020202020204" pitchFamily="34" charset="0"/>
            </a:endParaRPr>
          </a:p>
        </p:txBody>
      </p:sp>
      <p:sp>
        <p:nvSpPr>
          <p:cNvPr id="103" name="CuadroTexto 102">
            <a:extLst>
              <a:ext uri="{FF2B5EF4-FFF2-40B4-BE49-F238E27FC236}">
                <a16:creationId xmlns="" xmlns:a16="http://schemas.microsoft.com/office/drawing/2014/main" id="{16F26458-09E1-DE41-BD6F-37BFB7F83227}"/>
              </a:ext>
            </a:extLst>
          </p:cNvPr>
          <p:cNvSpPr txBox="1"/>
          <p:nvPr/>
        </p:nvSpPr>
        <p:spPr>
          <a:xfrm>
            <a:off x="6274803" y="3926815"/>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$ 577,278,345 </a:t>
            </a:r>
          </a:p>
        </p:txBody>
      </p:sp>
      <p:sp>
        <p:nvSpPr>
          <p:cNvPr id="104" name="CuadroTexto 103">
            <a:extLst>
              <a:ext uri="{FF2B5EF4-FFF2-40B4-BE49-F238E27FC236}">
                <a16:creationId xmlns="" xmlns:a16="http://schemas.microsoft.com/office/drawing/2014/main" id="{5B720EC7-643C-8F4E-88E9-1B2A72E2399B}"/>
              </a:ext>
            </a:extLst>
          </p:cNvPr>
          <p:cNvSpPr txBox="1"/>
          <p:nvPr/>
        </p:nvSpPr>
        <p:spPr>
          <a:xfrm>
            <a:off x="6276580" y="4127049"/>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$ 165,124,954 </a:t>
            </a:r>
          </a:p>
        </p:txBody>
      </p:sp>
      <p:sp>
        <p:nvSpPr>
          <p:cNvPr id="105" name="CuadroTexto 104">
            <a:extLst>
              <a:ext uri="{FF2B5EF4-FFF2-40B4-BE49-F238E27FC236}">
                <a16:creationId xmlns="" xmlns:a16="http://schemas.microsoft.com/office/drawing/2014/main" id="{001F7919-0DE4-324D-916B-F219C03ADF7D}"/>
              </a:ext>
            </a:extLst>
          </p:cNvPr>
          <p:cNvSpPr txBox="1"/>
          <p:nvPr/>
        </p:nvSpPr>
        <p:spPr>
          <a:xfrm>
            <a:off x="6268488" y="4279534"/>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$ 135,794,052 </a:t>
            </a:r>
          </a:p>
        </p:txBody>
      </p:sp>
      <p:cxnSp>
        <p:nvCxnSpPr>
          <p:cNvPr id="106" name="Conector recto 105">
            <a:extLst>
              <a:ext uri="{FF2B5EF4-FFF2-40B4-BE49-F238E27FC236}">
                <a16:creationId xmlns="" xmlns:a16="http://schemas.microsoft.com/office/drawing/2014/main" id="{B6DB778B-3B3D-8A44-A03E-9FBACD39D478}"/>
              </a:ext>
            </a:extLst>
          </p:cNvPr>
          <p:cNvCxnSpPr/>
          <p:nvPr/>
        </p:nvCxnSpPr>
        <p:spPr>
          <a:xfrm>
            <a:off x="3976411" y="3384051"/>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Conector recto 106">
            <a:extLst>
              <a:ext uri="{FF2B5EF4-FFF2-40B4-BE49-F238E27FC236}">
                <a16:creationId xmlns="" xmlns:a16="http://schemas.microsoft.com/office/drawing/2014/main" id="{1EFB4606-8A25-D141-A26F-BC5FEDB27139}"/>
              </a:ext>
            </a:extLst>
          </p:cNvPr>
          <p:cNvCxnSpPr/>
          <p:nvPr/>
        </p:nvCxnSpPr>
        <p:spPr>
          <a:xfrm>
            <a:off x="3983633" y="3526403"/>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Conector recto 107">
            <a:extLst>
              <a:ext uri="{FF2B5EF4-FFF2-40B4-BE49-F238E27FC236}">
                <a16:creationId xmlns="" xmlns:a16="http://schemas.microsoft.com/office/drawing/2014/main" id="{797F74A5-1A80-934F-937E-759385D12023}"/>
              </a:ext>
            </a:extLst>
          </p:cNvPr>
          <p:cNvCxnSpPr/>
          <p:nvPr/>
        </p:nvCxnSpPr>
        <p:spPr>
          <a:xfrm>
            <a:off x="3993159" y="3760553"/>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Conector recto 108">
            <a:extLst>
              <a:ext uri="{FF2B5EF4-FFF2-40B4-BE49-F238E27FC236}">
                <a16:creationId xmlns="" xmlns:a16="http://schemas.microsoft.com/office/drawing/2014/main" id="{ED379DA6-BD51-E740-AADD-BBC845868C44}"/>
              </a:ext>
            </a:extLst>
          </p:cNvPr>
          <p:cNvCxnSpPr/>
          <p:nvPr/>
        </p:nvCxnSpPr>
        <p:spPr>
          <a:xfrm>
            <a:off x="3993158" y="3912997"/>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 xmlns:a16="http://schemas.microsoft.com/office/drawing/2014/main" id="{7371ABBF-2494-3E4D-8AC3-AA63F8F797DF}"/>
              </a:ext>
            </a:extLst>
          </p:cNvPr>
          <p:cNvCxnSpPr/>
          <p:nvPr/>
        </p:nvCxnSpPr>
        <p:spPr>
          <a:xfrm>
            <a:off x="3992003" y="4157865"/>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Conector recto 110">
            <a:extLst>
              <a:ext uri="{FF2B5EF4-FFF2-40B4-BE49-F238E27FC236}">
                <a16:creationId xmlns="" xmlns:a16="http://schemas.microsoft.com/office/drawing/2014/main" id="{CF41FDC3-9F25-1047-954F-00B685410E6E}"/>
              </a:ext>
            </a:extLst>
          </p:cNvPr>
          <p:cNvCxnSpPr/>
          <p:nvPr/>
        </p:nvCxnSpPr>
        <p:spPr>
          <a:xfrm>
            <a:off x="3992003" y="4295091"/>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Conector recto 111">
            <a:extLst>
              <a:ext uri="{FF2B5EF4-FFF2-40B4-BE49-F238E27FC236}">
                <a16:creationId xmlns="" xmlns:a16="http://schemas.microsoft.com/office/drawing/2014/main" id="{AF80519B-F302-C74B-AE78-9166DD344908}"/>
              </a:ext>
            </a:extLst>
          </p:cNvPr>
          <p:cNvCxnSpPr/>
          <p:nvPr/>
        </p:nvCxnSpPr>
        <p:spPr>
          <a:xfrm>
            <a:off x="3991855" y="444895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CuadroTexto 112">
            <a:extLst>
              <a:ext uri="{FF2B5EF4-FFF2-40B4-BE49-F238E27FC236}">
                <a16:creationId xmlns="" xmlns:a16="http://schemas.microsoft.com/office/drawing/2014/main" id="{25BF365B-09AA-9C4B-8E59-1473799BA0C5}"/>
              </a:ext>
            </a:extLst>
          </p:cNvPr>
          <p:cNvSpPr txBox="1"/>
          <p:nvPr/>
        </p:nvSpPr>
        <p:spPr>
          <a:xfrm>
            <a:off x="3914008" y="4287229"/>
            <a:ext cx="1473480" cy="200055"/>
          </a:xfrm>
          <a:prstGeom prst="rect">
            <a:avLst/>
          </a:prstGeom>
          <a:noFill/>
        </p:spPr>
        <p:txBody>
          <a:bodyPr wrap="none" rtlCol="0">
            <a:spAutoFit/>
          </a:bodyPr>
          <a:lstStyle/>
          <a:p>
            <a:r>
              <a:rPr lang="es-MX" sz="700" dirty="0">
                <a:latin typeface="Avenir Next Medium" panose="020B0503020202020204" pitchFamily="34" charset="0"/>
              </a:rPr>
              <a:t>Servicio de Traslados y Viáticos</a:t>
            </a:r>
          </a:p>
        </p:txBody>
      </p:sp>
      <p:cxnSp>
        <p:nvCxnSpPr>
          <p:cNvPr id="114" name="Conector recto 113">
            <a:extLst>
              <a:ext uri="{FF2B5EF4-FFF2-40B4-BE49-F238E27FC236}">
                <a16:creationId xmlns="" xmlns:a16="http://schemas.microsoft.com/office/drawing/2014/main" id="{04407344-CC28-934F-88A7-800957EA95C8}"/>
              </a:ext>
            </a:extLst>
          </p:cNvPr>
          <p:cNvCxnSpPr/>
          <p:nvPr/>
        </p:nvCxnSpPr>
        <p:spPr>
          <a:xfrm>
            <a:off x="3993367" y="458921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CuadroTexto 114">
            <a:extLst>
              <a:ext uri="{FF2B5EF4-FFF2-40B4-BE49-F238E27FC236}">
                <a16:creationId xmlns="" xmlns:a16="http://schemas.microsoft.com/office/drawing/2014/main" id="{71B174A1-6976-324D-B795-8453595A07C0}"/>
              </a:ext>
            </a:extLst>
          </p:cNvPr>
          <p:cNvSpPr txBox="1"/>
          <p:nvPr/>
        </p:nvSpPr>
        <p:spPr>
          <a:xfrm>
            <a:off x="3919456" y="4562021"/>
            <a:ext cx="1250663" cy="200055"/>
          </a:xfrm>
          <a:prstGeom prst="rect">
            <a:avLst/>
          </a:prstGeom>
          <a:noFill/>
        </p:spPr>
        <p:txBody>
          <a:bodyPr wrap="none" rtlCol="0">
            <a:spAutoFit/>
          </a:bodyPr>
          <a:lstStyle/>
          <a:p>
            <a:r>
              <a:rPr lang="es-MX" sz="700" dirty="0">
                <a:latin typeface="Avenir Next Medium" panose="020B0503020202020204" pitchFamily="34" charset="0"/>
              </a:rPr>
              <a:t>Otros Servicios Generales</a:t>
            </a:r>
          </a:p>
        </p:txBody>
      </p:sp>
      <p:sp>
        <p:nvSpPr>
          <p:cNvPr id="116" name="CuadroTexto 115">
            <a:extLst>
              <a:ext uri="{FF2B5EF4-FFF2-40B4-BE49-F238E27FC236}">
                <a16:creationId xmlns="" xmlns:a16="http://schemas.microsoft.com/office/drawing/2014/main" id="{0F42882A-CE06-A64A-87EF-8E956AC85909}"/>
              </a:ext>
            </a:extLst>
          </p:cNvPr>
          <p:cNvSpPr txBox="1"/>
          <p:nvPr/>
        </p:nvSpPr>
        <p:spPr>
          <a:xfrm>
            <a:off x="6262015" y="4422876"/>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$ 27,351,345 </a:t>
            </a:r>
          </a:p>
        </p:txBody>
      </p:sp>
      <p:sp>
        <p:nvSpPr>
          <p:cNvPr id="117" name="CuadroTexto 116">
            <a:extLst>
              <a:ext uri="{FF2B5EF4-FFF2-40B4-BE49-F238E27FC236}">
                <a16:creationId xmlns="" xmlns:a16="http://schemas.microsoft.com/office/drawing/2014/main" id="{6B71F5B5-B8C6-1647-B557-C41624F227D9}"/>
              </a:ext>
            </a:extLst>
          </p:cNvPr>
          <p:cNvSpPr txBox="1"/>
          <p:nvPr/>
        </p:nvSpPr>
        <p:spPr>
          <a:xfrm>
            <a:off x="6267292" y="4558718"/>
            <a:ext cx="966908" cy="215444"/>
          </a:xfrm>
          <a:prstGeom prst="rect">
            <a:avLst/>
          </a:prstGeom>
          <a:noFill/>
        </p:spPr>
        <p:txBody>
          <a:bodyPr wrap="square" rtlCol="0">
            <a:spAutoFit/>
          </a:bodyPr>
          <a:lstStyle/>
          <a:p>
            <a:pPr algn="r"/>
            <a:r>
              <a:rPr lang="es-MX" sz="800" b="1" dirty="0">
                <a:latin typeface="Avenir Next Demi Bold" panose="020B0503020202020204" pitchFamily="34" charset="0"/>
              </a:rPr>
              <a:t>$ 641,060,317 </a:t>
            </a:r>
          </a:p>
        </p:txBody>
      </p:sp>
      <p:sp>
        <p:nvSpPr>
          <p:cNvPr id="120" name="Rectángulo 119">
            <a:extLst>
              <a:ext uri="{FF2B5EF4-FFF2-40B4-BE49-F238E27FC236}">
                <a16:creationId xmlns="" xmlns:a16="http://schemas.microsoft.com/office/drawing/2014/main" id="{6F719EBE-C222-E34C-8487-9F2FF3CABEDE}"/>
              </a:ext>
            </a:extLst>
          </p:cNvPr>
          <p:cNvSpPr/>
          <p:nvPr/>
        </p:nvSpPr>
        <p:spPr>
          <a:xfrm>
            <a:off x="2568090" y="4828936"/>
            <a:ext cx="4753428" cy="3029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1" name="CuadroTexto 120">
            <a:extLst>
              <a:ext uri="{FF2B5EF4-FFF2-40B4-BE49-F238E27FC236}">
                <a16:creationId xmlns="" xmlns:a16="http://schemas.microsoft.com/office/drawing/2014/main" id="{4CF70373-19B0-B147-A473-8D5273BD16F3}"/>
              </a:ext>
            </a:extLst>
          </p:cNvPr>
          <p:cNvSpPr txBox="1"/>
          <p:nvPr/>
        </p:nvSpPr>
        <p:spPr>
          <a:xfrm>
            <a:off x="6570766" y="4840603"/>
            <a:ext cx="689611" cy="276999"/>
          </a:xfrm>
          <a:prstGeom prst="rect">
            <a:avLst/>
          </a:prstGeom>
          <a:noFill/>
        </p:spPr>
        <p:txBody>
          <a:bodyPr wrap="none" rtlCol="0">
            <a:spAutoFit/>
          </a:bodyPr>
          <a:lstStyle/>
          <a:p>
            <a:pPr algn="ctr"/>
            <a:r>
              <a:rPr lang="es-MX" sz="1200" b="1" dirty="0">
                <a:solidFill>
                  <a:schemeClr val="bg1"/>
                </a:solidFill>
                <a:latin typeface="Avenir Next" panose="020B0503020202020204" pitchFamily="34" charset="0"/>
              </a:rPr>
              <a:t>CAPITULO</a:t>
            </a:r>
          </a:p>
        </p:txBody>
      </p:sp>
      <p:sp>
        <p:nvSpPr>
          <p:cNvPr id="122" name="CuadroTexto 121">
            <a:extLst>
              <a:ext uri="{FF2B5EF4-FFF2-40B4-BE49-F238E27FC236}">
                <a16:creationId xmlns="" xmlns:a16="http://schemas.microsoft.com/office/drawing/2014/main" id="{A82B7196-7EDE-EE45-A4F7-F572012F351A}"/>
              </a:ext>
            </a:extLst>
          </p:cNvPr>
          <p:cNvSpPr txBox="1"/>
          <p:nvPr/>
        </p:nvSpPr>
        <p:spPr>
          <a:xfrm>
            <a:off x="3198054" y="4841913"/>
            <a:ext cx="771365" cy="276999"/>
          </a:xfrm>
          <a:prstGeom prst="rect">
            <a:avLst/>
          </a:prstGeom>
          <a:noFill/>
        </p:spPr>
        <p:txBody>
          <a:bodyPr wrap="none" rtlCol="0">
            <a:spAutoFit/>
          </a:bodyPr>
          <a:lstStyle/>
          <a:p>
            <a:pPr algn="ctr"/>
            <a:r>
              <a:rPr lang="es-MX" sz="1200" b="1" dirty="0">
                <a:solidFill>
                  <a:schemeClr val="bg1"/>
                </a:solidFill>
                <a:latin typeface="Avenir Next" panose="020B0503020202020204" pitchFamily="34" charset="0"/>
              </a:rPr>
              <a:t>CONCEPTO </a:t>
            </a:r>
          </a:p>
        </p:txBody>
      </p:sp>
      <p:sp>
        <p:nvSpPr>
          <p:cNvPr id="123" name="CuadroTexto 122">
            <a:extLst>
              <a:ext uri="{FF2B5EF4-FFF2-40B4-BE49-F238E27FC236}">
                <a16:creationId xmlns="" xmlns:a16="http://schemas.microsoft.com/office/drawing/2014/main" id="{0566D828-C3C7-D345-9E36-281A0AB59BB4}"/>
              </a:ext>
            </a:extLst>
          </p:cNvPr>
          <p:cNvSpPr txBox="1"/>
          <p:nvPr/>
        </p:nvSpPr>
        <p:spPr>
          <a:xfrm>
            <a:off x="5484020" y="4845366"/>
            <a:ext cx="550151" cy="276999"/>
          </a:xfrm>
          <a:prstGeom prst="rect">
            <a:avLst/>
          </a:prstGeom>
          <a:noFill/>
        </p:spPr>
        <p:txBody>
          <a:bodyPr wrap="none" rtlCol="0">
            <a:spAutoFit/>
          </a:bodyPr>
          <a:lstStyle/>
          <a:p>
            <a:pPr algn="ctr"/>
            <a:r>
              <a:rPr lang="es-MX" sz="1200" b="1" dirty="0">
                <a:solidFill>
                  <a:schemeClr val="bg1"/>
                </a:solidFill>
                <a:latin typeface="Avenir Next" panose="020B0503020202020204" pitchFamily="34" charset="0"/>
              </a:rPr>
              <a:t>MONTO</a:t>
            </a:r>
          </a:p>
        </p:txBody>
      </p:sp>
      <p:sp>
        <p:nvSpPr>
          <p:cNvPr id="141" name="CuadroTexto 140">
            <a:extLst>
              <a:ext uri="{FF2B5EF4-FFF2-40B4-BE49-F238E27FC236}">
                <a16:creationId xmlns="" xmlns:a16="http://schemas.microsoft.com/office/drawing/2014/main" id="{E6BA3192-3209-494E-A80B-AC5B6A3358AD}"/>
              </a:ext>
            </a:extLst>
          </p:cNvPr>
          <p:cNvSpPr txBox="1"/>
          <p:nvPr/>
        </p:nvSpPr>
        <p:spPr>
          <a:xfrm>
            <a:off x="2544895" y="5271730"/>
            <a:ext cx="2502975" cy="200055"/>
          </a:xfrm>
          <a:prstGeom prst="rect">
            <a:avLst/>
          </a:prstGeom>
          <a:noFill/>
        </p:spPr>
        <p:txBody>
          <a:bodyPr wrap="square" rtlCol="0">
            <a:spAutoFit/>
          </a:bodyPr>
          <a:lstStyle/>
          <a:p>
            <a:r>
              <a:rPr lang="es-MX" sz="700" dirty="0">
                <a:latin typeface="Avenir Next Medium" panose="020B0503020202020204" pitchFamily="34" charset="0"/>
              </a:rPr>
              <a:t>Transferencias Internas y Asignaciones al Sector Público</a:t>
            </a:r>
          </a:p>
        </p:txBody>
      </p:sp>
      <p:sp>
        <p:nvSpPr>
          <p:cNvPr id="142" name="CuadroTexto 141">
            <a:extLst>
              <a:ext uri="{FF2B5EF4-FFF2-40B4-BE49-F238E27FC236}">
                <a16:creationId xmlns="" xmlns:a16="http://schemas.microsoft.com/office/drawing/2014/main" id="{F3BF850E-33D6-1843-BA62-A834C2ADDD5E}"/>
              </a:ext>
            </a:extLst>
          </p:cNvPr>
          <p:cNvSpPr txBox="1"/>
          <p:nvPr/>
        </p:nvSpPr>
        <p:spPr>
          <a:xfrm>
            <a:off x="2542628" y="5409616"/>
            <a:ext cx="1901483" cy="200055"/>
          </a:xfrm>
          <a:prstGeom prst="rect">
            <a:avLst/>
          </a:prstGeom>
          <a:noFill/>
        </p:spPr>
        <p:txBody>
          <a:bodyPr wrap="none" rtlCol="0">
            <a:spAutoFit/>
          </a:bodyPr>
          <a:lstStyle/>
          <a:p>
            <a:r>
              <a:rPr lang="es-MX" sz="700" dirty="0">
                <a:latin typeface="Avenir Next Medium" panose="020B0503020202020204" pitchFamily="34" charset="0"/>
              </a:rPr>
              <a:t>Transferencias al Resto del Sector Público</a:t>
            </a:r>
          </a:p>
        </p:txBody>
      </p:sp>
      <p:sp>
        <p:nvSpPr>
          <p:cNvPr id="143" name="CuadroTexto 142">
            <a:extLst>
              <a:ext uri="{FF2B5EF4-FFF2-40B4-BE49-F238E27FC236}">
                <a16:creationId xmlns="" xmlns:a16="http://schemas.microsoft.com/office/drawing/2014/main" id="{D4CBA853-187F-3844-BAF2-13CC961ECD7A}"/>
              </a:ext>
            </a:extLst>
          </p:cNvPr>
          <p:cNvSpPr txBox="1"/>
          <p:nvPr/>
        </p:nvSpPr>
        <p:spPr>
          <a:xfrm>
            <a:off x="2549888" y="5554759"/>
            <a:ext cx="1255472" cy="200055"/>
          </a:xfrm>
          <a:prstGeom prst="rect">
            <a:avLst/>
          </a:prstGeom>
          <a:noFill/>
        </p:spPr>
        <p:txBody>
          <a:bodyPr wrap="none" rtlCol="0">
            <a:spAutoFit/>
          </a:bodyPr>
          <a:lstStyle/>
          <a:p>
            <a:r>
              <a:rPr lang="es-MX" sz="700" dirty="0">
                <a:latin typeface="Avenir Next Medium" panose="020B0503020202020204" pitchFamily="34" charset="0"/>
              </a:rPr>
              <a:t>Subsidios y Subvenciones</a:t>
            </a:r>
          </a:p>
        </p:txBody>
      </p:sp>
      <p:sp>
        <p:nvSpPr>
          <p:cNvPr id="144" name="CuadroTexto 143">
            <a:extLst>
              <a:ext uri="{FF2B5EF4-FFF2-40B4-BE49-F238E27FC236}">
                <a16:creationId xmlns="" xmlns:a16="http://schemas.microsoft.com/office/drawing/2014/main" id="{783A2CD7-9D61-744C-A3AE-824124D5529E}"/>
              </a:ext>
            </a:extLst>
          </p:cNvPr>
          <p:cNvSpPr txBox="1"/>
          <p:nvPr/>
        </p:nvSpPr>
        <p:spPr>
          <a:xfrm>
            <a:off x="2549890" y="5685388"/>
            <a:ext cx="885179" cy="200055"/>
          </a:xfrm>
          <a:prstGeom prst="rect">
            <a:avLst/>
          </a:prstGeom>
          <a:noFill/>
        </p:spPr>
        <p:txBody>
          <a:bodyPr wrap="none" rtlCol="0">
            <a:spAutoFit/>
          </a:bodyPr>
          <a:lstStyle/>
          <a:p>
            <a:r>
              <a:rPr lang="es-MX" sz="700" dirty="0">
                <a:latin typeface="Avenir Next Medium" panose="020B0503020202020204" pitchFamily="34" charset="0"/>
              </a:rPr>
              <a:t>Ayudas Sociales </a:t>
            </a:r>
          </a:p>
        </p:txBody>
      </p:sp>
      <p:sp>
        <p:nvSpPr>
          <p:cNvPr id="145" name="CuadroTexto 144">
            <a:extLst>
              <a:ext uri="{FF2B5EF4-FFF2-40B4-BE49-F238E27FC236}">
                <a16:creationId xmlns="" xmlns:a16="http://schemas.microsoft.com/office/drawing/2014/main" id="{5D394FAA-31E5-3547-A903-275E15891F62}"/>
              </a:ext>
            </a:extLst>
          </p:cNvPr>
          <p:cNvSpPr txBox="1"/>
          <p:nvPr/>
        </p:nvSpPr>
        <p:spPr>
          <a:xfrm>
            <a:off x="2549892" y="5823274"/>
            <a:ext cx="1213794" cy="200055"/>
          </a:xfrm>
          <a:prstGeom prst="rect">
            <a:avLst/>
          </a:prstGeom>
          <a:noFill/>
        </p:spPr>
        <p:txBody>
          <a:bodyPr wrap="none" rtlCol="0">
            <a:spAutoFit/>
          </a:bodyPr>
          <a:lstStyle/>
          <a:p>
            <a:r>
              <a:rPr lang="es-MX" sz="700" dirty="0">
                <a:latin typeface="Avenir Next Medium" panose="020B0503020202020204" pitchFamily="34" charset="0"/>
              </a:rPr>
              <a:t>Pensiones y Jubilaciones</a:t>
            </a:r>
          </a:p>
        </p:txBody>
      </p:sp>
      <p:sp>
        <p:nvSpPr>
          <p:cNvPr id="146" name="CuadroTexto 145">
            <a:extLst>
              <a:ext uri="{FF2B5EF4-FFF2-40B4-BE49-F238E27FC236}">
                <a16:creationId xmlns="" xmlns:a16="http://schemas.microsoft.com/office/drawing/2014/main" id="{710AC035-0C44-944F-8D2E-A9FCC0065786}"/>
              </a:ext>
            </a:extLst>
          </p:cNvPr>
          <p:cNvSpPr txBox="1"/>
          <p:nvPr/>
        </p:nvSpPr>
        <p:spPr>
          <a:xfrm>
            <a:off x="2546542" y="5950517"/>
            <a:ext cx="2618024" cy="200055"/>
          </a:xfrm>
          <a:prstGeom prst="rect">
            <a:avLst/>
          </a:prstGeom>
          <a:noFill/>
        </p:spPr>
        <p:txBody>
          <a:bodyPr wrap="none" rtlCol="0">
            <a:spAutoFit/>
          </a:bodyPr>
          <a:lstStyle/>
          <a:p>
            <a:r>
              <a:rPr lang="es-MX" sz="700" dirty="0">
                <a:latin typeface="Avenir Next Medium" panose="020B0503020202020204" pitchFamily="34" charset="0"/>
              </a:rPr>
              <a:t>Transferencias a Fideicomisos, Mandatos y Otros Análogos</a:t>
            </a:r>
          </a:p>
        </p:txBody>
      </p:sp>
      <p:sp>
        <p:nvSpPr>
          <p:cNvPr id="148" name="CuadroTexto 147">
            <a:extLst>
              <a:ext uri="{FF2B5EF4-FFF2-40B4-BE49-F238E27FC236}">
                <a16:creationId xmlns="" xmlns:a16="http://schemas.microsoft.com/office/drawing/2014/main" id="{EC3FE5DB-E477-6B42-86AF-5D9A1036FEF2}"/>
              </a:ext>
            </a:extLst>
          </p:cNvPr>
          <p:cNvSpPr txBox="1"/>
          <p:nvPr/>
        </p:nvSpPr>
        <p:spPr>
          <a:xfrm>
            <a:off x="5169906" y="5261365"/>
            <a:ext cx="1041870" cy="215444"/>
          </a:xfrm>
          <a:prstGeom prst="rect">
            <a:avLst/>
          </a:prstGeom>
          <a:noFill/>
        </p:spPr>
        <p:txBody>
          <a:bodyPr wrap="square" rtlCol="0">
            <a:spAutoFit/>
          </a:bodyPr>
          <a:lstStyle/>
          <a:p>
            <a:pPr algn="r"/>
            <a:r>
              <a:rPr lang="es-MX" sz="800" b="1" dirty="0">
                <a:latin typeface="Avenir Next Demi Bold" panose="020B0503020202020204" pitchFamily="34" charset="0"/>
              </a:rPr>
              <a:t>$ 26,842,210,715 </a:t>
            </a:r>
          </a:p>
        </p:txBody>
      </p:sp>
      <p:sp>
        <p:nvSpPr>
          <p:cNvPr id="150" name="CuadroTexto 149">
            <a:extLst>
              <a:ext uri="{FF2B5EF4-FFF2-40B4-BE49-F238E27FC236}">
                <a16:creationId xmlns="" xmlns:a16="http://schemas.microsoft.com/office/drawing/2014/main" id="{8DF1E25E-ADBC-784A-99BE-C268B9AF68B7}"/>
              </a:ext>
            </a:extLst>
          </p:cNvPr>
          <p:cNvSpPr txBox="1"/>
          <p:nvPr/>
        </p:nvSpPr>
        <p:spPr>
          <a:xfrm>
            <a:off x="5177855" y="5551093"/>
            <a:ext cx="1033497" cy="215444"/>
          </a:xfrm>
          <a:prstGeom prst="rect">
            <a:avLst/>
          </a:prstGeom>
          <a:noFill/>
        </p:spPr>
        <p:txBody>
          <a:bodyPr wrap="square" rtlCol="0">
            <a:spAutoFit/>
          </a:bodyPr>
          <a:lstStyle/>
          <a:p>
            <a:pPr algn="r"/>
            <a:r>
              <a:rPr lang="es-MX" sz="800" b="1" dirty="0">
                <a:latin typeface="Avenir Next Demi Bold" panose="020B0503020202020204" pitchFamily="34" charset="0"/>
              </a:rPr>
              <a:t>$ 601,172,761 </a:t>
            </a:r>
          </a:p>
        </p:txBody>
      </p:sp>
      <p:sp>
        <p:nvSpPr>
          <p:cNvPr id="151" name="CuadroTexto 150">
            <a:extLst>
              <a:ext uri="{FF2B5EF4-FFF2-40B4-BE49-F238E27FC236}">
                <a16:creationId xmlns="" xmlns:a16="http://schemas.microsoft.com/office/drawing/2014/main" id="{2CF316D1-6750-DA49-8775-1DA7FB654DD5}"/>
              </a:ext>
            </a:extLst>
          </p:cNvPr>
          <p:cNvSpPr txBox="1"/>
          <p:nvPr/>
        </p:nvSpPr>
        <p:spPr>
          <a:xfrm>
            <a:off x="5179530" y="5686517"/>
            <a:ext cx="1031822" cy="215444"/>
          </a:xfrm>
          <a:prstGeom prst="rect">
            <a:avLst/>
          </a:prstGeom>
          <a:noFill/>
        </p:spPr>
        <p:txBody>
          <a:bodyPr wrap="square" rtlCol="0">
            <a:spAutoFit/>
          </a:bodyPr>
          <a:lstStyle/>
          <a:p>
            <a:pPr algn="r"/>
            <a:r>
              <a:rPr lang="es-MX" sz="800" b="1" dirty="0">
                <a:latin typeface="Avenir Next Demi Bold" panose="020B0503020202020204" pitchFamily="34" charset="0"/>
              </a:rPr>
              <a:t>$ 2,310,101,419 </a:t>
            </a:r>
          </a:p>
        </p:txBody>
      </p:sp>
      <p:sp>
        <p:nvSpPr>
          <p:cNvPr id="152" name="CuadroTexto 151">
            <a:extLst>
              <a:ext uri="{FF2B5EF4-FFF2-40B4-BE49-F238E27FC236}">
                <a16:creationId xmlns="" xmlns:a16="http://schemas.microsoft.com/office/drawing/2014/main" id="{D60D9E15-CF7C-B041-8F58-E302E0B12ADF}"/>
              </a:ext>
            </a:extLst>
          </p:cNvPr>
          <p:cNvSpPr txBox="1"/>
          <p:nvPr/>
        </p:nvSpPr>
        <p:spPr>
          <a:xfrm>
            <a:off x="5180037" y="5814059"/>
            <a:ext cx="1031315" cy="215444"/>
          </a:xfrm>
          <a:prstGeom prst="rect">
            <a:avLst/>
          </a:prstGeom>
          <a:noFill/>
        </p:spPr>
        <p:txBody>
          <a:bodyPr wrap="square" rtlCol="0">
            <a:spAutoFit/>
          </a:bodyPr>
          <a:lstStyle/>
          <a:p>
            <a:pPr algn="r"/>
            <a:r>
              <a:rPr lang="es-MX" sz="800" b="1" dirty="0">
                <a:latin typeface="Avenir Next Demi Bold" panose="020B0503020202020204" pitchFamily="34" charset="0"/>
              </a:rPr>
              <a:t>$ 879,209 </a:t>
            </a:r>
          </a:p>
        </p:txBody>
      </p:sp>
      <p:sp>
        <p:nvSpPr>
          <p:cNvPr id="153" name="CuadroTexto 152">
            <a:extLst>
              <a:ext uri="{FF2B5EF4-FFF2-40B4-BE49-F238E27FC236}">
                <a16:creationId xmlns="" xmlns:a16="http://schemas.microsoft.com/office/drawing/2014/main" id="{D2EF730E-6A14-6B4A-84C9-7BB02846F893}"/>
              </a:ext>
            </a:extLst>
          </p:cNvPr>
          <p:cNvSpPr txBox="1"/>
          <p:nvPr/>
        </p:nvSpPr>
        <p:spPr>
          <a:xfrm>
            <a:off x="5189118" y="5956973"/>
            <a:ext cx="1026947" cy="215444"/>
          </a:xfrm>
          <a:prstGeom prst="rect">
            <a:avLst/>
          </a:prstGeom>
          <a:noFill/>
        </p:spPr>
        <p:txBody>
          <a:bodyPr wrap="square" rtlCol="0">
            <a:spAutoFit/>
          </a:bodyPr>
          <a:lstStyle/>
          <a:p>
            <a:pPr algn="r"/>
            <a:r>
              <a:rPr lang="es-MX" sz="800" b="1" dirty="0">
                <a:latin typeface="Avenir Next Demi Bold" panose="020B0503020202020204" pitchFamily="34" charset="0"/>
              </a:rPr>
              <a:t>$ 644,666,258 </a:t>
            </a:r>
          </a:p>
        </p:txBody>
      </p:sp>
      <p:cxnSp>
        <p:nvCxnSpPr>
          <p:cNvPr id="155" name="Conector recto 154">
            <a:extLst>
              <a:ext uri="{FF2B5EF4-FFF2-40B4-BE49-F238E27FC236}">
                <a16:creationId xmlns="" xmlns:a16="http://schemas.microsoft.com/office/drawing/2014/main" id="{46068F28-C20A-A04C-A590-7D9EB0F1C4FF}"/>
              </a:ext>
            </a:extLst>
          </p:cNvPr>
          <p:cNvCxnSpPr>
            <a:cxnSpLocks/>
          </p:cNvCxnSpPr>
          <p:nvPr/>
        </p:nvCxnSpPr>
        <p:spPr>
          <a:xfrm>
            <a:off x="2629427" y="5438497"/>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2" name="CuadroTexto 161">
            <a:extLst>
              <a:ext uri="{FF2B5EF4-FFF2-40B4-BE49-F238E27FC236}">
                <a16:creationId xmlns="" xmlns:a16="http://schemas.microsoft.com/office/drawing/2014/main" id="{30FC7DA6-F42B-BB46-A5E5-CF731351F18F}"/>
              </a:ext>
            </a:extLst>
          </p:cNvPr>
          <p:cNvSpPr txBox="1"/>
          <p:nvPr/>
        </p:nvSpPr>
        <p:spPr>
          <a:xfrm>
            <a:off x="5194722" y="5408741"/>
            <a:ext cx="1015740" cy="215444"/>
          </a:xfrm>
          <a:prstGeom prst="rect">
            <a:avLst/>
          </a:prstGeom>
          <a:noFill/>
        </p:spPr>
        <p:txBody>
          <a:bodyPr wrap="square" rtlCol="0">
            <a:spAutoFit/>
          </a:bodyPr>
          <a:lstStyle/>
          <a:p>
            <a:pPr algn="r"/>
            <a:r>
              <a:rPr lang="es-MX" sz="800" b="1" dirty="0">
                <a:latin typeface="Avenir Next Demi Bold" panose="020B0503020202020204" pitchFamily="34" charset="0"/>
              </a:rPr>
              <a:t>$ 12,762,095,835 </a:t>
            </a:r>
          </a:p>
        </p:txBody>
      </p:sp>
      <p:cxnSp>
        <p:nvCxnSpPr>
          <p:cNvPr id="171" name="Conector recto 170">
            <a:extLst>
              <a:ext uri="{FF2B5EF4-FFF2-40B4-BE49-F238E27FC236}">
                <a16:creationId xmlns="" xmlns:a16="http://schemas.microsoft.com/office/drawing/2014/main" id="{16362027-5787-9C4F-B34A-7509C4E6A447}"/>
              </a:ext>
            </a:extLst>
          </p:cNvPr>
          <p:cNvCxnSpPr>
            <a:cxnSpLocks/>
          </p:cNvCxnSpPr>
          <p:nvPr/>
        </p:nvCxnSpPr>
        <p:spPr>
          <a:xfrm>
            <a:off x="2641664" y="5580886"/>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Conector recto 171">
            <a:extLst>
              <a:ext uri="{FF2B5EF4-FFF2-40B4-BE49-F238E27FC236}">
                <a16:creationId xmlns="" xmlns:a16="http://schemas.microsoft.com/office/drawing/2014/main" id="{3B4BC987-9B07-B64D-B099-BB59BFF38675}"/>
              </a:ext>
            </a:extLst>
          </p:cNvPr>
          <p:cNvCxnSpPr>
            <a:cxnSpLocks/>
          </p:cNvCxnSpPr>
          <p:nvPr/>
        </p:nvCxnSpPr>
        <p:spPr>
          <a:xfrm>
            <a:off x="2643888" y="5719938"/>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Conector recto 172">
            <a:extLst>
              <a:ext uri="{FF2B5EF4-FFF2-40B4-BE49-F238E27FC236}">
                <a16:creationId xmlns="" xmlns:a16="http://schemas.microsoft.com/office/drawing/2014/main" id="{B1B16A22-CB09-E643-9192-767AE61BDC1B}"/>
              </a:ext>
            </a:extLst>
          </p:cNvPr>
          <p:cNvCxnSpPr>
            <a:cxnSpLocks/>
          </p:cNvCxnSpPr>
          <p:nvPr/>
        </p:nvCxnSpPr>
        <p:spPr>
          <a:xfrm>
            <a:off x="2649452" y="5852316"/>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Conector recto 173">
            <a:extLst>
              <a:ext uri="{FF2B5EF4-FFF2-40B4-BE49-F238E27FC236}">
                <a16:creationId xmlns="" xmlns:a16="http://schemas.microsoft.com/office/drawing/2014/main" id="{B8DA4FB6-7A4C-8840-96DB-65F98C1612EC}"/>
              </a:ext>
            </a:extLst>
          </p:cNvPr>
          <p:cNvCxnSpPr>
            <a:cxnSpLocks/>
          </p:cNvCxnSpPr>
          <p:nvPr/>
        </p:nvCxnSpPr>
        <p:spPr>
          <a:xfrm>
            <a:off x="2646112" y="5981356"/>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Conector recto 174">
            <a:extLst>
              <a:ext uri="{FF2B5EF4-FFF2-40B4-BE49-F238E27FC236}">
                <a16:creationId xmlns="" xmlns:a16="http://schemas.microsoft.com/office/drawing/2014/main" id="{19101401-E4D6-5141-9320-01EE834DB510}"/>
              </a:ext>
            </a:extLst>
          </p:cNvPr>
          <p:cNvCxnSpPr>
            <a:cxnSpLocks/>
          </p:cNvCxnSpPr>
          <p:nvPr/>
        </p:nvCxnSpPr>
        <p:spPr>
          <a:xfrm>
            <a:off x="2642247" y="6123745"/>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7" name="CuadroTexto 156">
            <a:extLst>
              <a:ext uri="{FF2B5EF4-FFF2-40B4-BE49-F238E27FC236}">
                <a16:creationId xmlns="" xmlns:a16="http://schemas.microsoft.com/office/drawing/2014/main" id="{138DA3CD-2CD8-9B4B-A76C-92E1DA410A4D}"/>
              </a:ext>
            </a:extLst>
          </p:cNvPr>
          <p:cNvSpPr txBox="1"/>
          <p:nvPr/>
        </p:nvSpPr>
        <p:spPr>
          <a:xfrm>
            <a:off x="2557207" y="6306189"/>
            <a:ext cx="1821332"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Mobiliarios y Equipo de Administración</a:t>
            </a:r>
          </a:p>
        </p:txBody>
      </p:sp>
      <p:sp>
        <p:nvSpPr>
          <p:cNvPr id="159" name="CuadroTexto 158">
            <a:extLst>
              <a:ext uri="{FF2B5EF4-FFF2-40B4-BE49-F238E27FC236}">
                <a16:creationId xmlns="" xmlns:a16="http://schemas.microsoft.com/office/drawing/2014/main" id="{EF16B3F9-3A98-3D4F-AFCE-268AF435DDCA}"/>
              </a:ext>
            </a:extLst>
          </p:cNvPr>
          <p:cNvSpPr txBox="1"/>
          <p:nvPr/>
        </p:nvSpPr>
        <p:spPr>
          <a:xfrm>
            <a:off x="2558747" y="6465096"/>
            <a:ext cx="1984839"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Mobiliario y Equipo Educacional Recreativo</a:t>
            </a:r>
          </a:p>
        </p:txBody>
      </p:sp>
      <p:sp>
        <p:nvSpPr>
          <p:cNvPr id="160" name="CuadroTexto 159">
            <a:extLst>
              <a:ext uri="{FF2B5EF4-FFF2-40B4-BE49-F238E27FC236}">
                <a16:creationId xmlns="" xmlns:a16="http://schemas.microsoft.com/office/drawing/2014/main" id="{A70D1320-0E0F-C541-9FCD-4F61ACD3CE98}"/>
              </a:ext>
            </a:extLst>
          </p:cNvPr>
          <p:cNvSpPr txBox="1"/>
          <p:nvPr/>
        </p:nvSpPr>
        <p:spPr>
          <a:xfrm>
            <a:off x="2557207" y="6625363"/>
            <a:ext cx="2135521"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Equipo e Instrumental Medico y de Laboratorio</a:t>
            </a:r>
          </a:p>
        </p:txBody>
      </p:sp>
      <p:sp>
        <p:nvSpPr>
          <p:cNvPr id="163" name="CuadroTexto 162">
            <a:extLst>
              <a:ext uri="{FF2B5EF4-FFF2-40B4-BE49-F238E27FC236}">
                <a16:creationId xmlns="" xmlns:a16="http://schemas.microsoft.com/office/drawing/2014/main" id="{CFD803EB-DBDE-5A41-8C9F-860E619DABE2}"/>
              </a:ext>
            </a:extLst>
          </p:cNvPr>
          <p:cNvSpPr txBox="1"/>
          <p:nvPr/>
        </p:nvSpPr>
        <p:spPr>
          <a:xfrm>
            <a:off x="5250795" y="6309541"/>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$ 167,423,790 </a:t>
            </a:r>
          </a:p>
        </p:txBody>
      </p:sp>
      <p:sp>
        <p:nvSpPr>
          <p:cNvPr id="165" name="CuadroTexto 164">
            <a:extLst>
              <a:ext uri="{FF2B5EF4-FFF2-40B4-BE49-F238E27FC236}">
                <a16:creationId xmlns="" xmlns:a16="http://schemas.microsoft.com/office/drawing/2014/main" id="{E3DD5E69-CCC9-7544-974B-DA8795646A4E}"/>
              </a:ext>
            </a:extLst>
          </p:cNvPr>
          <p:cNvSpPr txBox="1"/>
          <p:nvPr/>
        </p:nvSpPr>
        <p:spPr>
          <a:xfrm>
            <a:off x="5246257" y="6468407"/>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$ 834,685 </a:t>
            </a:r>
          </a:p>
        </p:txBody>
      </p:sp>
      <p:sp>
        <p:nvSpPr>
          <p:cNvPr id="166" name="CuadroTexto 165">
            <a:extLst>
              <a:ext uri="{FF2B5EF4-FFF2-40B4-BE49-F238E27FC236}">
                <a16:creationId xmlns="" xmlns:a16="http://schemas.microsoft.com/office/drawing/2014/main" id="{E80E11C9-8814-9F42-95E4-3F12E0889CB8}"/>
              </a:ext>
            </a:extLst>
          </p:cNvPr>
          <p:cNvSpPr txBox="1"/>
          <p:nvPr/>
        </p:nvSpPr>
        <p:spPr>
          <a:xfrm>
            <a:off x="5246251" y="6631177"/>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$ 2,298,080 </a:t>
            </a:r>
          </a:p>
        </p:txBody>
      </p:sp>
      <p:sp>
        <p:nvSpPr>
          <p:cNvPr id="167" name="CuadroTexto 166">
            <a:extLst>
              <a:ext uri="{FF2B5EF4-FFF2-40B4-BE49-F238E27FC236}">
                <a16:creationId xmlns="" xmlns:a16="http://schemas.microsoft.com/office/drawing/2014/main" id="{2C16D751-8020-1F43-B54D-828639FD49D9}"/>
              </a:ext>
            </a:extLst>
          </p:cNvPr>
          <p:cNvSpPr txBox="1"/>
          <p:nvPr/>
        </p:nvSpPr>
        <p:spPr>
          <a:xfrm>
            <a:off x="5244282" y="6788422"/>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$ 6,276,498 </a:t>
            </a:r>
          </a:p>
        </p:txBody>
      </p:sp>
      <p:cxnSp>
        <p:nvCxnSpPr>
          <p:cNvPr id="169" name="Conector recto 168">
            <a:extLst>
              <a:ext uri="{FF2B5EF4-FFF2-40B4-BE49-F238E27FC236}">
                <a16:creationId xmlns="" xmlns:a16="http://schemas.microsoft.com/office/drawing/2014/main" id="{029E458C-5329-1D4D-906B-B8183A68FF28}"/>
              </a:ext>
            </a:extLst>
          </p:cNvPr>
          <p:cNvCxnSpPr>
            <a:cxnSpLocks/>
          </p:cNvCxnSpPr>
          <p:nvPr/>
        </p:nvCxnSpPr>
        <p:spPr>
          <a:xfrm>
            <a:off x="2641768" y="6476904"/>
            <a:ext cx="3461852"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Conector recto 175">
            <a:extLst>
              <a:ext uri="{FF2B5EF4-FFF2-40B4-BE49-F238E27FC236}">
                <a16:creationId xmlns="" xmlns:a16="http://schemas.microsoft.com/office/drawing/2014/main" id="{722857E3-436C-C74C-9EC7-4FD4CEE8DA45}"/>
              </a:ext>
            </a:extLst>
          </p:cNvPr>
          <p:cNvCxnSpPr>
            <a:cxnSpLocks/>
          </p:cNvCxnSpPr>
          <p:nvPr/>
        </p:nvCxnSpPr>
        <p:spPr>
          <a:xfrm>
            <a:off x="2641768" y="6640465"/>
            <a:ext cx="3474089" cy="12734"/>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Conector recto 176">
            <a:extLst>
              <a:ext uri="{FF2B5EF4-FFF2-40B4-BE49-F238E27FC236}">
                <a16:creationId xmlns="" xmlns:a16="http://schemas.microsoft.com/office/drawing/2014/main" id="{61B99C7C-3E29-4C48-8391-EE69FC82A1CC}"/>
              </a:ext>
            </a:extLst>
          </p:cNvPr>
          <p:cNvCxnSpPr>
            <a:cxnSpLocks/>
          </p:cNvCxnSpPr>
          <p:nvPr/>
        </p:nvCxnSpPr>
        <p:spPr>
          <a:xfrm>
            <a:off x="2646657" y="6800571"/>
            <a:ext cx="345696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Conector recto 177">
            <a:extLst>
              <a:ext uri="{FF2B5EF4-FFF2-40B4-BE49-F238E27FC236}">
                <a16:creationId xmlns="" xmlns:a16="http://schemas.microsoft.com/office/drawing/2014/main" id="{3F86D714-DA5D-B043-BAD1-5C7BC9C9B8AD}"/>
              </a:ext>
            </a:extLst>
          </p:cNvPr>
          <p:cNvCxnSpPr>
            <a:cxnSpLocks/>
          </p:cNvCxnSpPr>
          <p:nvPr/>
        </p:nvCxnSpPr>
        <p:spPr>
          <a:xfrm>
            <a:off x="2660054" y="6959355"/>
            <a:ext cx="345580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79" name="CuadroTexto 178">
            <a:extLst>
              <a:ext uri="{FF2B5EF4-FFF2-40B4-BE49-F238E27FC236}">
                <a16:creationId xmlns="" xmlns:a16="http://schemas.microsoft.com/office/drawing/2014/main" id="{B2D2E865-2492-5E43-931E-F6A7EC9C4741}"/>
              </a:ext>
            </a:extLst>
          </p:cNvPr>
          <p:cNvSpPr txBox="1"/>
          <p:nvPr/>
        </p:nvSpPr>
        <p:spPr>
          <a:xfrm>
            <a:off x="2569155" y="6779214"/>
            <a:ext cx="1579278"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Vehículos y Equipo de Transporte</a:t>
            </a:r>
          </a:p>
        </p:txBody>
      </p:sp>
      <p:sp>
        <p:nvSpPr>
          <p:cNvPr id="181" name="CuadroTexto 180">
            <a:extLst>
              <a:ext uri="{FF2B5EF4-FFF2-40B4-BE49-F238E27FC236}">
                <a16:creationId xmlns="" xmlns:a16="http://schemas.microsoft.com/office/drawing/2014/main" id="{995BCB00-10E3-F34F-A5CD-33FA70AFF9B3}"/>
              </a:ext>
            </a:extLst>
          </p:cNvPr>
          <p:cNvSpPr txBox="1"/>
          <p:nvPr/>
        </p:nvSpPr>
        <p:spPr>
          <a:xfrm>
            <a:off x="2564973" y="7116728"/>
            <a:ext cx="1938351"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Maquinaria, Otros Equipos y Herramientas</a:t>
            </a:r>
          </a:p>
        </p:txBody>
      </p:sp>
      <p:sp>
        <p:nvSpPr>
          <p:cNvPr id="183" name="CuadroTexto 182">
            <a:extLst>
              <a:ext uri="{FF2B5EF4-FFF2-40B4-BE49-F238E27FC236}">
                <a16:creationId xmlns="" xmlns:a16="http://schemas.microsoft.com/office/drawing/2014/main" id="{FEE87CBF-79A8-454C-A9C2-0E644BFCA2C5}"/>
              </a:ext>
            </a:extLst>
          </p:cNvPr>
          <p:cNvSpPr txBox="1"/>
          <p:nvPr/>
        </p:nvSpPr>
        <p:spPr>
          <a:xfrm>
            <a:off x="2564584" y="6954905"/>
            <a:ext cx="1499128"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Equipo de Defensa y Seguridad</a:t>
            </a:r>
          </a:p>
        </p:txBody>
      </p:sp>
      <p:cxnSp>
        <p:nvCxnSpPr>
          <p:cNvPr id="184" name="Conector recto 183">
            <a:extLst>
              <a:ext uri="{FF2B5EF4-FFF2-40B4-BE49-F238E27FC236}">
                <a16:creationId xmlns="" xmlns:a16="http://schemas.microsoft.com/office/drawing/2014/main" id="{8EBE767F-444B-8148-A95D-4517EB1EC777}"/>
              </a:ext>
            </a:extLst>
          </p:cNvPr>
          <p:cNvCxnSpPr>
            <a:cxnSpLocks/>
          </p:cNvCxnSpPr>
          <p:nvPr/>
        </p:nvCxnSpPr>
        <p:spPr>
          <a:xfrm>
            <a:off x="2662504" y="7136288"/>
            <a:ext cx="3441116"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6" name="CuadroTexto 185">
            <a:extLst>
              <a:ext uri="{FF2B5EF4-FFF2-40B4-BE49-F238E27FC236}">
                <a16:creationId xmlns="" xmlns:a16="http://schemas.microsoft.com/office/drawing/2014/main" id="{8D3A6FE8-0D84-3442-BD02-468A4F22F577}"/>
              </a:ext>
            </a:extLst>
          </p:cNvPr>
          <p:cNvSpPr txBox="1"/>
          <p:nvPr/>
        </p:nvSpPr>
        <p:spPr>
          <a:xfrm>
            <a:off x="5243544" y="6965134"/>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$ 56,174,635 </a:t>
            </a:r>
          </a:p>
        </p:txBody>
      </p:sp>
      <p:sp>
        <p:nvSpPr>
          <p:cNvPr id="187" name="CuadroTexto 186">
            <a:extLst>
              <a:ext uri="{FF2B5EF4-FFF2-40B4-BE49-F238E27FC236}">
                <a16:creationId xmlns="" xmlns:a16="http://schemas.microsoft.com/office/drawing/2014/main" id="{CE3751A9-8B1B-324E-B5A2-C7AB6F199E0E}"/>
              </a:ext>
            </a:extLst>
          </p:cNvPr>
          <p:cNvSpPr txBox="1"/>
          <p:nvPr/>
        </p:nvSpPr>
        <p:spPr>
          <a:xfrm>
            <a:off x="5240311" y="7127668"/>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$ 20,494,840 </a:t>
            </a:r>
          </a:p>
        </p:txBody>
      </p:sp>
      <p:sp>
        <p:nvSpPr>
          <p:cNvPr id="195" name="CuadroTexto 194">
            <a:extLst>
              <a:ext uri="{FF2B5EF4-FFF2-40B4-BE49-F238E27FC236}">
                <a16:creationId xmlns="" xmlns:a16="http://schemas.microsoft.com/office/drawing/2014/main" id="{87ADE1BE-4F8C-3E40-85A2-9BAAB841CE82}"/>
              </a:ext>
            </a:extLst>
          </p:cNvPr>
          <p:cNvSpPr txBox="1"/>
          <p:nvPr/>
        </p:nvSpPr>
        <p:spPr>
          <a:xfrm>
            <a:off x="2568090" y="7284475"/>
            <a:ext cx="942887"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Activos Biológicos</a:t>
            </a:r>
          </a:p>
        </p:txBody>
      </p:sp>
      <p:cxnSp>
        <p:nvCxnSpPr>
          <p:cNvPr id="196" name="Conector recto 195">
            <a:extLst>
              <a:ext uri="{FF2B5EF4-FFF2-40B4-BE49-F238E27FC236}">
                <a16:creationId xmlns="" xmlns:a16="http://schemas.microsoft.com/office/drawing/2014/main" id="{5D4BF6BF-2F71-194D-B09B-1A497FB569F0}"/>
              </a:ext>
            </a:extLst>
          </p:cNvPr>
          <p:cNvCxnSpPr>
            <a:cxnSpLocks/>
          </p:cNvCxnSpPr>
          <p:nvPr/>
        </p:nvCxnSpPr>
        <p:spPr>
          <a:xfrm>
            <a:off x="2665621" y="7304035"/>
            <a:ext cx="3471208"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7" name="CuadroTexto 196">
            <a:extLst>
              <a:ext uri="{FF2B5EF4-FFF2-40B4-BE49-F238E27FC236}">
                <a16:creationId xmlns="" xmlns:a16="http://schemas.microsoft.com/office/drawing/2014/main" id="{C7C68866-CF81-994A-942D-8520D72DAE51}"/>
              </a:ext>
            </a:extLst>
          </p:cNvPr>
          <p:cNvSpPr txBox="1"/>
          <p:nvPr/>
        </p:nvSpPr>
        <p:spPr>
          <a:xfrm>
            <a:off x="5238200" y="7298426"/>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$ 800,000 </a:t>
            </a:r>
          </a:p>
        </p:txBody>
      </p:sp>
      <p:cxnSp>
        <p:nvCxnSpPr>
          <p:cNvPr id="199" name="Conector recto 198">
            <a:extLst>
              <a:ext uri="{FF2B5EF4-FFF2-40B4-BE49-F238E27FC236}">
                <a16:creationId xmlns="" xmlns:a16="http://schemas.microsoft.com/office/drawing/2014/main" id="{637C9E60-9B2A-FC4D-901B-3C7EE0D8B5F0}"/>
              </a:ext>
            </a:extLst>
          </p:cNvPr>
          <p:cNvCxnSpPr>
            <a:cxnSpLocks/>
          </p:cNvCxnSpPr>
          <p:nvPr/>
        </p:nvCxnSpPr>
        <p:spPr>
          <a:xfrm>
            <a:off x="2653547" y="7475616"/>
            <a:ext cx="345007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1" name="CuadroTexto 200">
            <a:extLst>
              <a:ext uri="{FF2B5EF4-FFF2-40B4-BE49-F238E27FC236}">
                <a16:creationId xmlns="" xmlns:a16="http://schemas.microsoft.com/office/drawing/2014/main" id="{2F297E33-BCC5-9F45-A2B1-641365AEF4FF}"/>
              </a:ext>
            </a:extLst>
          </p:cNvPr>
          <p:cNvSpPr txBox="1"/>
          <p:nvPr/>
        </p:nvSpPr>
        <p:spPr>
          <a:xfrm>
            <a:off x="2566841" y="7447048"/>
            <a:ext cx="968535"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Activos Intangibles</a:t>
            </a:r>
          </a:p>
        </p:txBody>
      </p:sp>
      <p:sp>
        <p:nvSpPr>
          <p:cNvPr id="203" name="CuadroTexto 202">
            <a:extLst>
              <a:ext uri="{FF2B5EF4-FFF2-40B4-BE49-F238E27FC236}">
                <a16:creationId xmlns="" xmlns:a16="http://schemas.microsoft.com/office/drawing/2014/main" id="{44C62F59-7DEE-4B40-884A-7E2C0ABE60A6}"/>
              </a:ext>
            </a:extLst>
          </p:cNvPr>
          <p:cNvSpPr txBox="1"/>
          <p:nvPr/>
        </p:nvSpPr>
        <p:spPr>
          <a:xfrm>
            <a:off x="5233625" y="7456237"/>
            <a:ext cx="966908"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$ 639,850 </a:t>
            </a:r>
          </a:p>
        </p:txBody>
      </p:sp>
      <p:cxnSp>
        <p:nvCxnSpPr>
          <p:cNvPr id="204" name="Conector recto 203">
            <a:extLst>
              <a:ext uri="{FF2B5EF4-FFF2-40B4-BE49-F238E27FC236}">
                <a16:creationId xmlns="" xmlns:a16="http://schemas.microsoft.com/office/drawing/2014/main" id="{CC6423DE-B05C-7B4D-9550-96BDAAE34926}"/>
              </a:ext>
            </a:extLst>
          </p:cNvPr>
          <p:cNvCxnSpPr>
            <a:cxnSpLocks/>
          </p:cNvCxnSpPr>
          <p:nvPr/>
        </p:nvCxnSpPr>
        <p:spPr>
          <a:xfrm>
            <a:off x="2649452" y="7621542"/>
            <a:ext cx="3454168"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5" name="CuadroTexto 204">
            <a:extLst>
              <a:ext uri="{FF2B5EF4-FFF2-40B4-BE49-F238E27FC236}">
                <a16:creationId xmlns="" xmlns:a16="http://schemas.microsoft.com/office/drawing/2014/main" id="{FC637CDB-30D5-7449-9F40-429B05F4849A}"/>
              </a:ext>
            </a:extLst>
          </p:cNvPr>
          <p:cNvSpPr txBox="1"/>
          <p:nvPr/>
        </p:nvSpPr>
        <p:spPr>
          <a:xfrm>
            <a:off x="2538718" y="7832618"/>
            <a:ext cx="1999265" cy="200055"/>
          </a:xfrm>
          <a:prstGeom prst="rect">
            <a:avLst/>
          </a:prstGeom>
          <a:noFill/>
        </p:spPr>
        <p:txBody>
          <a:bodyPr wrap="none" rtlCol="0">
            <a:spAutoFit/>
          </a:bodyPr>
          <a:lstStyle/>
          <a:p>
            <a:r>
              <a:rPr lang="es-MX" sz="700" dirty="0">
                <a:latin typeface="Avenir Next Medium" panose="020B0503020202020204" pitchFamily="34" charset="0"/>
              </a:rPr>
              <a:t>Obra Pública en Bienes de Dominio Público</a:t>
            </a:r>
          </a:p>
        </p:txBody>
      </p:sp>
      <p:sp>
        <p:nvSpPr>
          <p:cNvPr id="206" name="CuadroTexto 205">
            <a:extLst>
              <a:ext uri="{FF2B5EF4-FFF2-40B4-BE49-F238E27FC236}">
                <a16:creationId xmlns="" xmlns:a16="http://schemas.microsoft.com/office/drawing/2014/main" id="{0759F6DF-1D23-4846-ADED-23BA94B4ED07}"/>
              </a:ext>
            </a:extLst>
          </p:cNvPr>
          <p:cNvSpPr txBox="1"/>
          <p:nvPr/>
        </p:nvSpPr>
        <p:spPr>
          <a:xfrm>
            <a:off x="2535369" y="7966572"/>
            <a:ext cx="1491114" cy="200055"/>
          </a:xfrm>
          <a:prstGeom prst="rect">
            <a:avLst/>
          </a:prstGeom>
          <a:noFill/>
        </p:spPr>
        <p:txBody>
          <a:bodyPr wrap="none" rtlCol="0">
            <a:spAutoFit/>
          </a:bodyPr>
          <a:lstStyle/>
          <a:p>
            <a:r>
              <a:rPr lang="es-MX" sz="700" dirty="0">
                <a:latin typeface="Avenir Next Medium" panose="020B0503020202020204" pitchFamily="34" charset="0"/>
              </a:rPr>
              <a:t>Obra Pública en Bienes Propios</a:t>
            </a:r>
          </a:p>
        </p:txBody>
      </p:sp>
      <p:sp>
        <p:nvSpPr>
          <p:cNvPr id="207" name="CuadroTexto 206">
            <a:extLst>
              <a:ext uri="{FF2B5EF4-FFF2-40B4-BE49-F238E27FC236}">
                <a16:creationId xmlns="" xmlns:a16="http://schemas.microsoft.com/office/drawing/2014/main" id="{BC256D95-4F05-4145-983C-B55582D97F7F}"/>
              </a:ext>
            </a:extLst>
          </p:cNvPr>
          <p:cNvSpPr txBox="1"/>
          <p:nvPr/>
        </p:nvSpPr>
        <p:spPr>
          <a:xfrm>
            <a:off x="5169342" y="7839074"/>
            <a:ext cx="1026947" cy="215444"/>
          </a:xfrm>
          <a:prstGeom prst="rect">
            <a:avLst/>
          </a:prstGeom>
          <a:noFill/>
        </p:spPr>
        <p:txBody>
          <a:bodyPr wrap="square" rtlCol="0">
            <a:spAutoFit/>
          </a:bodyPr>
          <a:lstStyle/>
          <a:p>
            <a:pPr algn="r"/>
            <a:r>
              <a:rPr lang="es-MX" sz="800" b="1" dirty="0">
                <a:latin typeface="Avenir Next Demi Bold" panose="020B0503020202020204" pitchFamily="34" charset="0"/>
              </a:rPr>
              <a:t>$ 3,975,246,963 </a:t>
            </a:r>
          </a:p>
        </p:txBody>
      </p:sp>
      <p:sp>
        <p:nvSpPr>
          <p:cNvPr id="208" name="CuadroTexto 207">
            <a:extLst>
              <a:ext uri="{FF2B5EF4-FFF2-40B4-BE49-F238E27FC236}">
                <a16:creationId xmlns="" xmlns:a16="http://schemas.microsoft.com/office/drawing/2014/main" id="{C6BD6532-DD5F-A24D-9965-19B05B94C926}"/>
              </a:ext>
            </a:extLst>
          </p:cNvPr>
          <p:cNvSpPr txBox="1"/>
          <p:nvPr/>
        </p:nvSpPr>
        <p:spPr>
          <a:xfrm>
            <a:off x="5160735" y="7986718"/>
            <a:ext cx="1031315" cy="215444"/>
          </a:xfrm>
          <a:prstGeom prst="rect">
            <a:avLst/>
          </a:prstGeom>
          <a:noFill/>
        </p:spPr>
        <p:txBody>
          <a:bodyPr wrap="square" rtlCol="0">
            <a:spAutoFit/>
          </a:bodyPr>
          <a:lstStyle/>
          <a:p>
            <a:pPr algn="r"/>
            <a:r>
              <a:rPr lang="es-MX" sz="800" b="1" dirty="0">
                <a:latin typeface="Avenir Next Demi Bold" panose="020B0503020202020204" pitchFamily="34" charset="0"/>
              </a:rPr>
              <a:t>$0</a:t>
            </a:r>
          </a:p>
        </p:txBody>
      </p:sp>
      <p:cxnSp>
        <p:nvCxnSpPr>
          <p:cNvPr id="210" name="Conector recto 209">
            <a:extLst>
              <a:ext uri="{FF2B5EF4-FFF2-40B4-BE49-F238E27FC236}">
                <a16:creationId xmlns="" xmlns:a16="http://schemas.microsoft.com/office/drawing/2014/main" id="{7F714F21-03AB-C940-8DAC-241276CB2AF0}"/>
              </a:ext>
            </a:extLst>
          </p:cNvPr>
          <p:cNvCxnSpPr>
            <a:cxnSpLocks/>
          </p:cNvCxnSpPr>
          <p:nvPr/>
        </p:nvCxnSpPr>
        <p:spPr>
          <a:xfrm>
            <a:off x="2634423" y="8005846"/>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Conector recto 210">
            <a:extLst>
              <a:ext uri="{FF2B5EF4-FFF2-40B4-BE49-F238E27FC236}">
                <a16:creationId xmlns="" xmlns:a16="http://schemas.microsoft.com/office/drawing/2014/main" id="{3893551E-C281-AA42-8A47-3110BD7CDFCC}"/>
              </a:ext>
            </a:extLst>
          </p:cNvPr>
          <p:cNvCxnSpPr>
            <a:cxnSpLocks/>
          </p:cNvCxnSpPr>
          <p:nvPr/>
        </p:nvCxnSpPr>
        <p:spPr>
          <a:xfrm>
            <a:off x="2633840" y="8166627"/>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CuadroTexto 211">
            <a:extLst>
              <a:ext uri="{FF2B5EF4-FFF2-40B4-BE49-F238E27FC236}">
                <a16:creationId xmlns="" xmlns:a16="http://schemas.microsoft.com/office/drawing/2014/main" id="{FD71DF4E-738E-654C-A50C-6F3ADA4D1BF3}"/>
              </a:ext>
            </a:extLst>
          </p:cNvPr>
          <p:cNvSpPr txBox="1"/>
          <p:nvPr/>
        </p:nvSpPr>
        <p:spPr>
          <a:xfrm>
            <a:off x="2537779" y="8233438"/>
            <a:ext cx="2332690"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Provisiones para Contingencias y Otras Erogaciones</a:t>
            </a:r>
          </a:p>
        </p:txBody>
      </p:sp>
      <p:sp>
        <p:nvSpPr>
          <p:cNvPr id="214" name="CuadroTexto 213">
            <a:extLst>
              <a:ext uri="{FF2B5EF4-FFF2-40B4-BE49-F238E27FC236}">
                <a16:creationId xmlns="" xmlns:a16="http://schemas.microsoft.com/office/drawing/2014/main" id="{8F26187D-005B-7D46-8510-191B6F212922}"/>
              </a:ext>
            </a:extLst>
          </p:cNvPr>
          <p:cNvSpPr txBox="1"/>
          <p:nvPr/>
        </p:nvSpPr>
        <p:spPr>
          <a:xfrm>
            <a:off x="5115053" y="8236651"/>
            <a:ext cx="1071820" cy="215444"/>
          </a:xfrm>
          <a:prstGeom prst="rect">
            <a:avLst/>
          </a:prstGeom>
          <a:noFill/>
        </p:spPr>
        <p:txBody>
          <a:bodyPr wrap="square" rtlCol="0">
            <a:spAutoFit/>
          </a:bodyPr>
          <a:lstStyle/>
          <a:p>
            <a:pPr algn="r"/>
            <a:r>
              <a:rPr lang="es-MX" sz="800" b="1" dirty="0">
                <a:solidFill>
                  <a:schemeClr val="accent1">
                    <a:lumMod val="75000"/>
                  </a:schemeClr>
                </a:solidFill>
                <a:latin typeface="Avenir Next Demi Bold" panose="020B0503020202020204" pitchFamily="34" charset="0"/>
              </a:rPr>
              <a:t>$ 23,738,754,557 </a:t>
            </a:r>
          </a:p>
        </p:txBody>
      </p:sp>
      <p:sp>
        <p:nvSpPr>
          <p:cNvPr id="215" name="CuadroTexto 214">
            <a:extLst>
              <a:ext uri="{FF2B5EF4-FFF2-40B4-BE49-F238E27FC236}">
                <a16:creationId xmlns="" xmlns:a16="http://schemas.microsoft.com/office/drawing/2014/main" id="{7F1283B6-49D5-CD49-ABCD-4723520E20DD}"/>
              </a:ext>
            </a:extLst>
          </p:cNvPr>
          <p:cNvSpPr txBox="1"/>
          <p:nvPr/>
        </p:nvSpPr>
        <p:spPr>
          <a:xfrm>
            <a:off x="2542628" y="8401826"/>
            <a:ext cx="620683" cy="200055"/>
          </a:xfrm>
          <a:prstGeom prst="rect">
            <a:avLst/>
          </a:prstGeom>
          <a:noFill/>
        </p:spPr>
        <p:txBody>
          <a:bodyPr wrap="none" rtlCol="0">
            <a:spAutoFit/>
          </a:bodyPr>
          <a:lstStyle/>
          <a:p>
            <a:r>
              <a:rPr lang="es-MX" sz="700" dirty="0">
                <a:solidFill>
                  <a:schemeClr val="accent1">
                    <a:lumMod val="75000"/>
                  </a:schemeClr>
                </a:solidFill>
                <a:latin typeface="Avenir Next Medium" panose="020B0503020202020204" pitchFamily="34" charset="0"/>
              </a:rPr>
              <a:t>Especiales</a:t>
            </a:r>
          </a:p>
        </p:txBody>
      </p:sp>
      <p:cxnSp>
        <p:nvCxnSpPr>
          <p:cNvPr id="216" name="Conector recto 215">
            <a:extLst>
              <a:ext uri="{FF2B5EF4-FFF2-40B4-BE49-F238E27FC236}">
                <a16:creationId xmlns="" xmlns:a16="http://schemas.microsoft.com/office/drawing/2014/main" id="{B4F39BA9-DB23-1347-99B0-6E594597BEF7}"/>
              </a:ext>
            </a:extLst>
          </p:cNvPr>
          <p:cNvCxnSpPr>
            <a:cxnSpLocks/>
          </p:cNvCxnSpPr>
          <p:nvPr/>
        </p:nvCxnSpPr>
        <p:spPr>
          <a:xfrm>
            <a:off x="2640159" y="8421790"/>
            <a:ext cx="3457461"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8" name="Conector recto 217">
            <a:extLst>
              <a:ext uri="{FF2B5EF4-FFF2-40B4-BE49-F238E27FC236}">
                <a16:creationId xmlns="" xmlns:a16="http://schemas.microsoft.com/office/drawing/2014/main" id="{B8FC1A01-B2AB-3E4B-A53E-939462326A14}"/>
              </a:ext>
            </a:extLst>
          </p:cNvPr>
          <p:cNvCxnSpPr>
            <a:cxnSpLocks/>
          </p:cNvCxnSpPr>
          <p:nvPr/>
        </p:nvCxnSpPr>
        <p:spPr>
          <a:xfrm>
            <a:off x="2631215" y="8570546"/>
            <a:ext cx="48065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9" name="CuadroTexto 218">
            <a:extLst>
              <a:ext uri="{FF2B5EF4-FFF2-40B4-BE49-F238E27FC236}">
                <a16:creationId xmlns="" xmlns:a16="http://schemas.microsoft.com/office/drawing/2014/main" id="{7856309F-5C5B-074D-B9BE-506AD745C7CA}"/>
              </a:ext>
            </a:extLst>
          </p:cNvPr>
          <p:cNvSpPr txBox="1"/>
          <p:nvPr/>
        </p:nvSpPr>
        <p:spPr>
          <a:xfrm>
            <a:off x="2549888" y="8584529"/>
            <a:ext cx="813043" cy="200055"/>
          </a:xfrm>
          <a:prstGeom prst="rect">
            <a:avLst/>
          </a:prstGeom>
          <a:noFill/>
        </p:spPr>
        <p:txBody>
          <a:bodyPr wrap="none" rtlCol="0">
            <a:spAutoFit/>
          </a:bodyPr>
          <a:lstStyle/>
          <a:p>
            <a:r>
              <a:rPr lang="es-MX" sz="700" dirty="0">
                <a:latin typeface="Avenir Next Medium" panose="020B0503020202020204" pitchFamily="34" charset="0"/>
              </a:rPr>
              <a:t>Participaciones</a:t>
            </a:r>
          </a:p>
        </p:txBody>
      </p:sp>
      <p:sp>
        <p:nvSpPr>
          <p:cNvPr id="220" name="CuadroTexto 219">
            <a:extLst>
              <a:ext uri="{FF2B5EF4-FFF2-40B4-BE49-F238E27FC236}">
                <a16:creationId xmlns="" xmlns:a16="http://schemas.microsoft.com/office/drawing/2014/main" id="{A4E9A85A-F446-5C42-A30F-8CE2A6220387}"/>
              </a:ext>
            </a:extLst>
          </p:cNvPr>
          <p:cNvSpPr txBox="1"/>
          <p:nvPr/>
        </p:nvSpPr>
        <p:spPr>
          <a:xfrm>
            <a:off x="2546539" y="8718483"/>
            <a:ext cx="737702" cy="200055"/>
          </a:xfrm>
          <a:prstGeom prst="rect">
            <a:avLst/>
          </a:prstGeom>
          <a:noFill/>
        </p:spPr>
        <p:txBody>
          <a:bodyPr wrap="none" rtlCol="0">
            <a:spAutoFit/>
          </a:bodyPr>
          <a:lstStyle/>
          <a:p>
            <a:r>
              <a:rPr lang="es-MX" sz="700" dirty="0">
                <a:latin typeface="Avenir Next Medium" panose="020B0503020202020204" pitchFamily="34" charset="0"/>
              </a:rPr>
              <a:t>Aportaciones</a:t>
            </a:r>
          </a:p>
        </p:txBody>
      </p:sp>
      <p:sp>
        <p:nvSpPr>
          <p:cNvPr id="221" name="CuadroTexto 220">
            <a:extLst>
              <a:ext uri="{FF2B5EF4-FFF2-40B4-BE49-F238E27FC236}">
                <a16:creationId xmlns="" xmlns:a16="http://schemas.microsoft.com/office/drawing/2014/main" id="{E965A43C-B156-014A-86EE-72A5BF9CD5BD}"/>
              </a:ext>
            </a:extLst>
          </p:cNvPr>
          <p:cNvSpPr txBox="1"/>
          <p:nvPr/>
        </p:nvSpPr>
        <p:spPr>
          <a:xfrm>
            <a:off x="5192464" y="8590985"/>
            <a:ext cx="1026947" cy="215444"/>
          </a:xfrm>
          <a:prstGeom prst="rect">
            <a:avLst/>
          </a:prstGeom>
          <a:noFill/>
        </p:spPr>
        <p:txBody>
          <a:bodyPr wrap="square" rtlCol="0">
            <a:spAutoFit/>
          </a:bodyPr>
          <a:lstStyle/>
          <a:p>
            <a:pPr algn="r"/>
            <a:r>
              <a:rPr lang="es-MX" sz="800" b="1" dirty="0">
                <a:latin typeface="Avenir Next Demi Bold" panose="020B0503020202020204" pitchFamily="34" charset="0"/>
              </a:rPr>
              <a:t>$ 17,526,010,222 </a:t>
            </a:r>
          </a:p>
        </p:txBody>
      </p:sp>
      <p:sp>
        <p:nvSpPr>
          <p:cNvPr id="222" name="CuadroTexto 221">
            <a:extLst>
              <a:ext uri="{FF2B5EF4-FFF2-40B4-BE49-F238E27FC236}">
                <a16:creationId xmlns="" xmlns:a16="http://schemas.microsoft.com/office/drawing/2014/main" id="{ACA4FC1A-AAA8-2D41-AE9F-D7468B606F73}"/>
              </a:ext>
            </a:extLst>
          </p:cNvPr>
          <p:cNvSpPr txBox="1"/>
          <p:nvPr/>
        </p:nvSpPr>
        <p:spPr>
          <a:xfrm>
            <a:off x="5183857" y="8738629"/>
            <a:ext cx="1031315" cy="215444"/>
          </a:xfrm>
          <a:prstGeom prst="rect">
            <a:avLst/>
          </a:prstGeom>
          <a:noFill/>
        </p:spPr>
        <p:txBody>
          <a:bodyPr wrap="square" rtlCol="0">
            <a:spAutoFit/>
          </a:bodyPr>
          <a:lstStyle/>
          <a:p>
            <a:pPr algn="r"/>
            <a:r>
              <a:rPr lang="es-MX" sz="800" b="1" dirty="0">
                <a:latin typeface="Avenir Next Demi Bold" panose="020B0503020202020204" pitchFamily="34" charset="0"/>
              </a:rPr>
              <a:t>$ 7,371,788,547 </a:t>
            </a:r>
          </a:p>
        </p:txBody>
      </p:sp>
      <p:cxnSp>
        <p:nvCxnSpPr>
          <p:cNvPr id="223" name="Conector recto 222">
            <a:extLst>
              <a:ext uri="{FF2B5EF4-FFF2-40B4-BE49-F238E27FC236}">
                <a16:creationId xmlns="" xmlns:a16="http://schemas.microsoft.com/office/drawing/2014/main" id="{9F4ACEA5-83E7-A047-BFD7-CDA0134B221F}"/>
              </a:ext>
            </a:extLst>
          </p:cNvPr>
          <p:cNvCxnSpPr>
            <a:cxnSpLocks/>
          </p:cNvCxnSpPr>
          <p:nvPr/>
        </p:nvCxnSpPr>
        <p:spPr>
          <a:xfrm>
            <a:off x="2645593" y="8757757"/>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Conector recto 223">
            <a:extLst>
              <a:ext uri="{FF2B5EF4-FFF2-40B4-BE49-F238E27FC236}">
                <a16:creationId xmlns="" xmlns:a16="http://schemas.microsoft.com/office/drawing/2014/main" id="{9FB168C6-F646-0842-8823-E5A132EFCCBC}"/>
              </a:ext>
            </a:extLst>
          </p:cNvPr>
          <p:cNvCxnSpPr>
            <a:cxnSpLocks/>
          </p:cNvCxnSpPr>
          <p:nvPr/>
        </p:nvCxnSpPr>
        <p:spPr>
          <a:xfrm>
            <a:off x="2645010" y="8918538"/>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Cerrar llave 127">
            <a:extLst>
              <a:ext uri="{FF2B5EF4-FFF2-40B4-BE49-F238E27FC236}">
                <a16:creationId xmlns="" xmlns:a16="http://schemas.microsoft.com/office/drawing/2014/main" id="{0260A21F-FDAC-0743-A6D3-32C0C605E650}"/>
              </a:ext>
            </a:extLst>
          </p:cNvPr>
          <p:cNvSpPr/>
          <p:nvPr/>
        </p:nvSpPr>
        <p:spPr>
          <a:xfrm>
            <a:off x="6103620" y="5307161"/>
            <a:ext cx="171700" cy="85365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25" name="Cerrar llave 224">
            <a:extLst>
              <a:ext uri="{FF2B5EF4-FFF2-40B4-BE49-F238E27FC236}">
                <a16:creationId xmlns="" xmlns:a16="http://schemas.microsoft.com/office/drawing/2014/main" id="{11A80DE9-3E10-CB48-BC6E-8782709421E8}"/>
              </a:ext>
            </a:extLst>
          </p:cNvPr>
          <p:cNvSpPr/>
          <p:nvPr/>
        </p:nvSpPr>
        <p:spPr>
          <a:xfrm>
            <a:off x="6101181" y="6339736"/>
            <a:ext cx="171700" cy="13319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26" name="Cerrar llave 225">
            <a:extLst>
              <a:ext uri="{FF2B5EF4-FFF2-40B4-BE49-F238E27FC236}">
                <a16:creationId xmlns="" xmlns:a16="http://schemas.microsoft.com/office/drawing/2014/main" id="{940DF5F6-B8C5-524B-BB5F-54D1BABD7E2F}"/>
              </a:ext>
            </a:extLst>
          </p:cNvPr>
          <p:cNvSpPr/>
          <p:nvPr/>
        </p:nvSpPr>
        <p:spPr>
          <a:xfrm>
            <a:off x="6113418" y="7827042"/>
            <a:ext cx="171700" cy="39201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27" name="Cerrar llave 226">
            <a:extLst>
              <a:ext uri="{FF2B5EF4-FFF2-40B4-BE49-F238E27FC236}">
                <a16:creationId xmlns="" xmlns:a16="http://schemas.microsoft.com/office/drawing/2014/main" id="{1DA476D6-3C06-A449-A4F6-927EA8E3A75F}"/>
              </a:ext>
            </a:extLst>
          </p:cNvPr>
          <p:cNvSpPr/>
          <p:nvPr/>
        </p:nvSpPr>
        <p:spPr>
          <a:xfrm>
            <a:off x="6111311" y="8275139"/>
            <a:ext cx="171700" cy="196008"/>
          </a:xfrm>
          <a:prstGeom prst="rightBrace">
            <a:avLst>
              <a:gd name="adj1" fmla="val 8333"/>
              <a:gd name="adj2" fmla="val 5509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29" name="Cerrar llave 228">
            <a:extLst>
              <a:ext uri="{FF2B5EF4-FFF2-40B4-BE49-F238E27FC236}">
                <a16:creationId xmlns="" xmlns:a16="http://schemas.microsoft.com/office/drawing/2014/main" id="{E6DC390F-6F67-374C-ACB2-6069D21DF6DE}"/>
              </a:ext>
            </a:extLst>
          </p:cNvPr>
          <p:cNvSpPr/>
          <p:nvPr/>
        </p:nvSpPr>
        <p:spPr>
          <a:xfrm>
            <a:off x="6125851" y="8609457"/>
            <a:ext cx="142691" cy="32831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30" name="CuadroTexto 229">
            <a:extLst>
              <a:ext uri="{FF2B5EF4-FFF2-40B4-BE49-F238E27FC236}">
                <a16:creationId xmlns="" xmlns:a16="http://schemas.microsoft.com/office/drawing/2014/main" id="{65E75A86-3B58-4B40-9606-55655554F39C}"/>
              </a:ext>
            </a:extLst>
          </p:cNvPr>
          <p:cNvSpPr txBox="1"/>
          <p:nvPr/>
        </p:nvSpPr>
        <p:spPr>
          <a:xfrm>
            <a:off x="2552464" y="9055350"/>
            <a:ext cx="1588897" cy="200055"/>
          </a:xfrm>
          <a:prstGeom prst="rect">
            <a:avLst/>
          </a:prstGeom>
          <a:noFill/>
        </p:spPr>
        <p:txBody>
          <a:bodyPr wrap="none" rtlCol="0">
            <a:spAutoFit/>
          </a:bodyPr>
          <a:lstStyle/>
          <a:p>
            <a:r>
              <a:rPr lang="es-MX" sz="700" dirty="0">
                <a:latin typeface="Avenir Next Medium" panose="020B0503020202020204" pitchFamily="34" charset="0"/>
              </a:rPr>
              <a:t>Amortización de la Deuda Pública</a:t>
            </a:r>
          </a:p>
        </p:txBody>
      </p:sp>
      <p:sp>
        <p:nvSpPr>
          <p:cNvPr id="231" name="CuadroTexto 230">
            <a:extLst>
              <a:ext uri="{FF2B5EF4-FFF2-40B4-BE49-F238E27FC236}">
                <a16:creationId xmlns="" xmlns:a16="http://schemas.microsoft.com/office/drawing/2014/main" id="{3E524BA8-5CF1-CB4A-AED2-0930019C8D0F}"/>
              </a:ext>
            </a:extLst>
          </p:cNvPr>
          <p:cNvSpPr txBox="1"/>
          <p:nvPr/>
        </p:nvSpPr>
        <p:spPr>
          <a:xfrm>
            <a:off x="2549115" y="9186954"/>
            <a:ext cx="1410964" cy="200055"/>
          </a:xfrm>
          <a:prstGeom prst="rect">
            <a:avLst/>
          </a:prstGeom>
          <a:noFill/>
        </p:spPr>
        <p:txBody>
          <a:bodyPr wrap="none" rtlCol="0">
            <a:spAutoFit/>
          </a:bodyPr>
          <a:lstStyle/>
          <a:p>
            <a:r>
              <a:rPr lang="es-MX" sz="700" dirty="0">
                <a:latin typeface="Avenir Next Medium" panose="020B0503020202020204" pitchFamily="34" charset="0"/>
              </a:rPr>
              <a:t>Intereses de la Deuda Pública</a:t>
            </a:r>
          </a:p>
        </p:txBody>
      </p:sp>
      <p:sp>
        <p:nvSpPr>
          <p:cNvPr id="232" name="CuadroTexto 231">
            <a:extLst>
              <a:ext uri="{FF2B5EF4-FFF2-40B4-BE49-F238E27FC236}">
                <a16:creationId xmlns="" xmlns:a16="http://schemas.microsoft.com/office/drawing/2014/main" id="{465B43BC-3416-C840-93D4-222D7C7B0253}"/>
              </a:ext>
            </a:extLst>
          </p:cNvPr>
          <p:cNvSpPr txBox="1"/>
          <p:nvPr/>
        </p:nvSpPr>
        <p:spPr>
          <a:xfrm>
            <a:off x="5195040" y="9043272"/>
            <a:ext cx="1026947" cy="215444"/>
          </a:xfrm>
          <a:prstGeom prst="rect">
            <a:avLst/>
          </a:prstGeom>
          <a:noFill/>
        </p:spPr>
        <p:txBody>
          <a:bodyPr wrap="square" rtlCol="0">
            <a:spAutoFit/>
          </a:bodyPr>
          <a:lstStyle/>
          <a:p>
            <a:pPr algn="r"/>
            <a:r>
              <a:rPr lang="es-MX" sz="800" b="1" dirty="0">
                <a:latin typeface="Avenir Next Demi Bold" panose="020B0503020202020204" pitchFamily="34" charset="0"/>
              </a:rPr>
              <a:t>$ 286,218,518 </a:t>
            </a:r>
          </a:p>
        </p:txBody>
      </p:sp>
      <p:sp>
        <p:nvSpPr>
          <p:cNvPr id="233" name="CuadroTexto 232">
            <a:extLst>
              <a:ext uri="{FF2B5EF4-FFF2-40B4-BE49-F238E27FC236}">
                <a16:creationId xmlns="" xmlns:a16="http://schemas.microsoft.com/office/drawing/2014/main" id="{4CE50CE6-C58F-7A4F-9EA5-95BC630ACB05}"/>
              </a:ext>
            </a:extLst>
          </p:cNvPr>
          <p:cNvSpPr txBox="1"/>
          <p:nvPr/>
        </p:nvSpPr>
        <p:spPr>
          <a:xfrm>
            <a:off x="5186433" y="9190916"/>
            <a:ext cx="1031315" cy="215444"/>
          </a:xfrm>
          <a:prstGeom prst="rect">
            <a:avLst/>
          </a:prstGeom>
          <a:noFill/>
        </p:spPr>
        <p:txBody>
          <a:bodyPr wrap="square" rtlCol="0">
            <a:spAutoFit/>
          </a:bodyPr>
          <a:lstStyle/>
          <a:p>
            <a:pPr algn="r"/>
            <a:r>
              <a:rPr lang="es-MX" sz="800" b="1" dirty="0">
                <a:latin typeface="Avenir Next Demi Bold" panose="020B0503020202020204" pitchFamily="34" charset="0"/>
              </a:rPr>
              <a:t>$ 1,980,728,351 </a:t>
            </a:r>
          </a:p>
        </p:txBody>
      </p:sp>
      <p:cxnSp>
        <p:nvCxnSpPr>
          <p:cNvPr id="234" name="Conector recto 233">
            <a:extLst>
              <a:ext uri="{FF2B5EF4-FFF2-40B4-BE49-F238E27FC236}">
                <a16:creationId xmlns="" xmlns:a16="http://schemas.microsoft.com/office/drawing/2014/main" id="{E4C0CF95-A7C0-5F46-B378-B894D51E50D3}"/>
              </a:ext>
            </a:extLst>
          </p:cNvPr>
          <p:cNvCxnSpPr>
            <a:cxnSpLocks/>
          </p:cNvCxnSpPr>
          <p:nvPr/>
        </p:nvCxnSpPr>
        <p:spPr>
          <a:xfrm>
            <a:off x="2648169" y="9210044"/>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Conector recto 234">
            <a:extLst>
              <a:ext uri="{FF2B5EF4-FFF2-40B4-BE49-F238E27FC236}">
                <a16:creationId xmlns="" xmlns:a16="http://schemas.microsoft.com/office/drawing/2014/main" id="{4DB0D3DB-F037-E046-A5B6-3B9F21AB1B7D}"/>
              </a:ext>
            </a:extLst>
          </p:cNvPr>
          <p:cNvCxnSpPr>
            <a:cxnSpLocks/>
          </p:cNvCxnSpPr>
          <p:nvPr/>
        </p:nvCxnSpPr>
        <p:spPr>
          <a:xfrm>
            <a:off x="2647586" y="9358687"/>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6" name="Cerrar llave 235">
            <a:extLst>
              <a:ext uri="{FF2B5EF4-FFF2-40B4-BE49-F238E27FC236}">
                <a16:creationId xmlns="" xmlns:a16="http://schemas.microsoft.com/office/drawing/2014/main" id="{2AA09431-AAEE-E740-BADD-76F19EDB786B}"/>
              </a:ext>
            </a:extLst>
          </p:cNvPr>
          <p:cNvSpPr/>
          <p:nvPr/>
        </p:nvSpPr>
        <p:spPr>
          <a:xfrm>
            <a:off x="6127164" y="9031240"/>
            <a:ext cx="171700" cy="7707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37" name="CuadroTexto 236">
            <a:extLst>
              <a:ext uri="{FF2B5EF4-FFF2-40B4-BE49-F238E27FC236}">
                <a16:creationId xmlns="" xmlns:a16="http://schemas.microsoft.com/office/drawing/2014/main" id="{CFA774D3-2E97-4F45-A8DD-B291EB3A4CC1}"/>
              </a:ext>
            </a:extLst>
          </p:cNvPr>
          <p:cNvSpPr txBox="1"/>
          <p:nvPr/>
        </p:nvSpPr>
        <p:spPr>
          <a:xfrm>
            <a:off x="2560556" y="9338443"/>
            <a:ext cx="1524776" cy="200055"/>
          </a:xfrm>
          <a:prstGeom prst="rect">
            <a:avLst/>
          </a:prstGeom>
          <a:noFill/>
        </p:spPr>
        <p:txBody>
          <a:bodyPr wrap="none" rtlCol="0">
            <a:spAutoFit/>
          </a:bodyPr>
          <a:lstStyle/>
          <a:p>
            <a:r>
              <a:rPr lang="es-MX" sz="700" dirty="0">
                <a:latin typeface="Avenir Next Medium" panose="020B0503020202020204" pitchFamily="34" charset="0"/>
              </a:rPr>
              <a:t>Comisiones de la Deuda Pública</a:t>
            </a:r>
          </a:p>
        </p:txBody>
      </p:sp>
      <p:sp>
        <p:nvSpPr>
          <p:cNvPr id="238" name="CuadroTexto 237">
            <a:extLst>
              <a:ext uri="{FF2B5EF4-FFF2-40B4-BE49-F238E27FC236}">
                <a16:creationId xmlns="" xmlns:a16="http://schemas.microsoft.com/office/drawing/2014/main" id="{F836D44C-63A1-0647-B7E3-564501B713AA}"/>
              </a:ext>
            </a:extLst>
          </p:cNvPr>
          <p:cNvSpPr txBox="1"/>
          <p:nvPr/>
        </p:nvSpPr>
        <p:spPr>
          <a:xfrm>
            <a:off x="2557207" y="9488581"/>
            <a:ext cx="1657826" cy="200055"/>
          </a:xfrm>
          <a:prstGeom prst="rect">
            <a:avLst/>
          </a:prstGeom>
          <a:noFill/>
        </p:spPr>
        <p:txBody>
          <a:bodyPr wrap="none" rtlCol="0">
            <a:spAutoFit/>
          </a:bodyPr>
          <a:lstStyle/>
          <a:p>
            <a:r>
              <a:rPr lang="es-MX" sz="700" dirty="0">
                <a:latin typeface="Avenir Next Medium" panose="020B0503020202020204" pitchFamily="34" charset="0"/>
              </a:rPr>
              <a:t>Gastos de la Deuda </a:t>
            </a:r>
            <a:r>
              <a:rPr lang="es-MX" sz="700" dirty="0" smtClean="0">
                <a:latin typeface="Avenir Next Medium" panose="020B0503020202020204" pitchFamily="34" charset="0"/>
              </a:rPr>
              <a:t>Pública + Costos por Coberturas</a:t>
            </a:r>
            <a:endParaRPr lang="es-MX" sz="700" dirty="0">
              <a:latin typeface="Avenir Next Medium" panose="020B0503020202020204" pitchFamily="34" charset="0"/>
            </a:endParaRPr>
          </a:p>
        </p:txBody>
      </p:sp>
      <p:sp>
        <p:nvSpPr>
          <p:cNvPr id="239" name="CuadroTexto 238">
            <a:extLst>
              <a:ext uri="{FF2B5EF4-FFF2-40B4-BE49-F238E27FC236}">
                <a16:creationId xmlns="" xmlns:a16="http://schemas.microsoft.com/office/drawing/2014/main" id="{67B288DA-E2EA-2D46-A278-87995AA8CDA8}"/>
              </a:ext>
            </a:extLst>
          </p:cNvPr>
          <p:cNvSpPr txBox="1"/>
          <p:nvPr/>
        </p:nvSpPr>
        <p:spPr>
          <a:xfrm>
            <a:off x="5203132" y="9344899"/>
            <a:ext cx="1026947" cy="215444"/>
          </a:xfrm>
          <a:prstGeom prst="rect">
            <a:avLst/>
          </a:prstGeom>
          <a:noFill/>
        </p:spPr>
        <p:txBody>
          <a:bodyPr wrap="square" rtlCol="0">
            <a:spAutoFit/>
          </a:bodyPr>
          <a:lstStyle/>
          <a:p>
            <a:pPr algn="r"/>
            <a:r>
              <a:rPr lang="es-MX" sz="800" b="1" dirty="0">
                <a:latin typeface="Avenir Next Demi Bold" panose="020B0503020202020204" pitchFamily="34" charset="0"/>
              </a:rPr>
              <a:t>$ 1,000,000 </a:t>
            </a:r>
          </a:p>
        </p:txBody>
      </p:sp>
      <p:sp>
        <p:nvSpPr>
          <p:cNvPr id="240" name="CuadroTexto 239">
            <a:extLst>
              <a:ext uri="{FF2B5EF4-FFF2-40B4-BE49-F238E27FC236}">
                <a16:creationId xmlns="" xmlns:a16="http://schemas.microsoft.com/office/drawing/2014/main" id="{0AF08BBF-D367-2948-8E2C-E9B797287B13}"/>
              </a:ext>
            </a:extLst>
          </p:cNvPr>
          <p:cNvSpPr txBox="1"/>
          <p:nvPr/>
        </p:nvSpPr>
        <p:spPr>
          <a:xfrm>
            <a:off x="5194525" y="9492543"/>
            <a:ext cx="1031315" cy="215444"/>
          </a:xfrm>
          <a:prstGeom prst="rect">
            <a:avLst/>
          </a:prstGeom>
          <a:noFill/>
        </p:spPr>
        <p:txBody>
          <a:bodyPr wrap="square" rtlCol="0">
            <a:spAutoFit/>
          </a:bodyPr>
          <a:lstStyle/>
          <a:p>
            <a:pPr algn="r"/>
            <a:r>
              <a:rPr lang="es-MX" sz="800" b="1" dirty="0">
                <a:latin typeface="Avenir Next Demi Bold" panose="020B0503020202020204" pitchFamily="34" charset="0"/>
              </a:rPr>
              <a:t>$ 39,751,976 </a:t>
            </a:r>
          </a:p>
        </p:txBody>
      </p:sp>
      <p:cxnSp>
        <p:nvCxnSpPr>
          <p:cNvPr id="241" name="Conector recto 240">
            <a:extLst>
              <a:ext uri="{FF2B5EF4-FFF2-40B4-BE49-F238E27FC236}">
                <a16:creationId xmlns="" xmlns:a16="http://schemas.microsoft.com/office/drawing/2014/main" id="{64C4C4EA-B34D-1549-B0AB-251F8996639D}"/>
              </a:ext>
            </a:extLst>
          </p:cNvPr>
          <p:cNvCxnSpPr>
            <a:cxnSpLocks/>
          </p:cNvCxnSpPr>
          <p:nvPr/>
        </p:nvCxnSpPr>
        <p:spPr>
          <a:xfrm>
            <a:off x="2656261" y="9511671"/>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Conector recto 241">
            <a:extLst>
              <a:ext uri="{FF2B5EF4-FFF2-40B4-BE49-F238E27FC236}">
                <a16:creationId xmlns="" xmlns:a16="http://schemas.microsoft.com/office/drawing/2014/main" id="{FB7DE46F-0E90-114F-962C-5E7E802056CB}"/>
              </a:ext>
            </a:extLst>
          </p:cNvPr>
          <p:cNvCxnSpPr>
            <a:cxnSpLocks/>
          </p:cNvCxnSpPr>
          <p:nvPr/>
        </p:nvCxnSpPr>
        <p:spPr>
          <a:xfrm>
            <a:off x="2655678" y="9660314"/>
            <a:ext cx="3474193"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4" name="CuadroTexto 243">
            <a:extLst>
              <a:ext uri="{FF2B5EF4-FFF2-40B4-BE49-F238E27FC236}">
                <a16:creationId xmlns="" xmlns:a16="http://schemas.microsoft.com/office/drawing/2014/main" id="{CE7F4D6A-DFB0-FB43-BEA9-2D2A422844BB}"/>
              </a:ext>
            </a:extLst>
          </p:cNvPr>
          <p:cNvSpPr txBox="1"/>
          <p:nvPr/>
        </p:nvSpPr>
        <p:spPr>
          <a:xfrm>
            <a:off x="2557207" y="9648638"/>
            <a:ext cx="2279791" cy="200055"/>
          </a:xfrm>
          <a:prstGeom prst="rect">
            <a:avLst/>
          </a:prstGeom>
          <a:noFill/>
        </p:spPr>
        <p:txBody>
          <a:bodyPr wrap="none" rtlCol="0">
            <a:spAutoFit/>
          </a:bodyPr>
          <a:lstStyle/>
          <a:p>
            <a:r>
              <a:rPr lang="es-MX" sz="700" dirty="0">
                <a:latin typeface="Avenir Next Medium" panose="020B0503020202020204" pitchFamily="34" charset="0"/>
              </a:rPr>
              <a:t>Adeudos de Ejercicios Fiscales Anteriores (Adefas)</a:t>
            </a:r>
          </a:p>
        </p:txBody>
      </p:sp>
      <p:sp>
        <p:nvSpPr>
          <p:cNvPr id="245" name="CuadroTexto 244">
            <a:extLst>
              <a:ext uri="{FF2B5EF4-FFF2-40B4-BE49-F238E27FC236}">
                <a16:creationId xmlns="" xmlns:a16="http://schemas.microsoft.com/office/drawing/2014/main" id="{20BF2C20-B05C-7C41-9FDF-8D42BECC7452}"/>
              </a:ext>
            </a:extLst>
          </p:cNvPr>
          <p:cNvSpPr txBox="1"/>
          <p:nvPr/>
        </p:nvSpPr>
        <p:spPr>
          <a:xfrm>
            <a:off x="5199783" y="9655094"/>
            <a:ext cx="1026947" cy="215444"/>
          </a:xfrm>
          <a:prstGeom prst="rect">
            <a:avLst/>
          </a:prstGeom>
          <a:noFill/>
        </p:spPr>
        <p:txBody>
          <a:bodyPr wrap="square" rtlCol="0">
            <a:spAutoFit/>
          </a:bodyPr>
          <a:lstStyle/>
          <a:p>
            <a:pPr algn="r"/>
            <a:r>
              <a:rPr lang="es-MX" sz="800" b="1" dirty="0">
                <a:latin typeface="Avenir Next Demi Bold" panose="020B0503020202020204" pitchFamily="34" charset="0"/>
              </a:rPr>
              <a:t>$ 141,328,480 </a:t>
            </a:r>
          </a:p>
        </p:txBody>
      </p:sp>
      <p:pic>
        <p:nvPicPr>
          <p:cNvPr id="246" name="Imagen 245">
            <a:extLst>
              <a:ext uri="{FF2B5EF4-FFF2-40B4-BE49-F238E27FC236}">
                <a16:creationId xmlns="" xmlns:a16="http://schemas.microsoft.com/office/drawing/2014/main" id="{6AABEC12-6F27-8C48-91E1-39E0D26A4CCB}"/>
              </a:ext>
            </a:extLst>
          </p:cNvPr>
          <p:cNvPicPr>
            <a:picLocks noChangeAspect="1"/>
          </p:cNvPicPr>
          <p:nvPr/>
        </p:nvPicPr>
        <p:blipFill>
          <a:blip r:embed="rId5"/>
          <a:stretch>
            <a:fillRect/>
          </a:stretch>
        </p:blipFill>
        <p:spPr>
          <a:xfrm>
            <a:off x="6721640" y="5206234"/>
            <a:ext cx="304800" cy="368300"/>
          </a:xfrm>
          <a:prstGeom prst="rect">
            <a:avLst/>
          </a:prstGeom>
        </p:spPr>
      </p:pic>
      <p:sp>
        <p:nvSpPr>
          <p:cNvPr id="247" name="CuadroTexto 246">
            <a:extLst>
              <a:ext uri="{FF2B5EF4-FFF2-40B4-BE49-F238E27FC236}">
                <a16:creationId xmlns="" xmlns:a16="http://schemas.microsoft.com/office/drawing/2014/main" id="{C27B4248-7A75-194E-850D-3D8961181E54}"/>
              </a:ext>
            </a:extLst>
          </p:cNvPr>
          <p:cNvSpPr txBox="1"/>
          <p:nvPr/>
        </p:nvSpPr>
        <p:spPr>
          <a:xfrm>
            <a:off x="6378805" y="5553891"/>
            <a:ext cx="1031051" cy="369332"/>
          </a:xfrm>
          <a:prstGeom prst="rect">
            <a:avLst/>
          </a:prstGeom>
          <a:noFill/>
        </p:spPr>
        <p:txBody>
          <a:bodyPr wrap="none" rtlCol="0">
            <a:spAutoFit/>
          </a:bodyPr>
          <a:lstStyle/>
          <a:p>
            <a:pPr algn="ctr"/>
            <a:r>
              <a:rPr lang="es-MX" sz="600" dirty="0">
                <a:latin typeface="Avenir Next" panose="020B0503020202020204" pitchFamily="34" charset="0"/>
              </a:rPr>
              <a:t>Transferencias,</a:t>
            </a:r>
          </a:p>
          <a:p>
            <a:pPr algn="ctr"/>
            <a:r>
              <a:rPr lang="es-MX" sz="600" dirty="0">
                <a:latin typeface="Avenir Next" panose="020B0503020202020204" pitchFamily="34" charset="0"/>
              </a:rPr>
              <a:t>Asignaciones, Subsidios</a:t>
            </a:r>
          </a:p>
          <a:p>
            <a:pPr algn="ctr"/>
            <a:r>
              <a:rPr lang="es-MX" sz="600" dirty="0">
                <a:latin typeface="Avenir Next" panose="020B0503020202020204" pitchFamily="34" charset="0"/>
              </a:rPr>
              <a:t>y Otras Ayudas</a:t>
            </a:r>
          </a:p>
        </p:txBody>
      </p:sp>
      <p:sp>
        <p:nvSpPr>
          <p:cNvPr id="248" name="CuadroTexto 247">
            <a:extLst>
              <a:ext uri="{FF2B5EF4-FFF2-40B4-BE49-F238E27FC236}">
                <a16:creationId xmlns="" xmlns:a16="http://schemas.microsoft.com/office/drawing/2014/main" id="{24B65458-640C-1444-A248-D7302363042C}"/>
              </a:ext>
            </a:extLst>
          </p:cNvPr>
          <p:cNvSpPr txBox="1"/>
          <p:nvPr/>
        </p:nvSpPr>
        <p:spPr>
          <a:xfrm>
            <a:off x="6461678" y="5846827"/>
            <a:ext cx="886781" cy="200055"/>
          </a:xfrm>
          <a:prstGeom prst="rect">
            <a:avLst/>
          </a:prstGeom>
          <a:noFill/>
        </p:spPr>
        <p:txBody>
          <a:bodyPr wrap="none" rtlCol="0">
            <a:spAutoFit/>
          </a:bodyPr>
          <a:lstStyle/>
          <a:p>
            <a:r>
              <a:rPr lang="es-MX" sz="700" b="1" dirty="0">
                <a:latin typeface="Avenir Next Demi Bold" panose="020B0503020202020204" pitchFamily="34" charset="0"/>
              </a:rPr>
              <a:t>$</a:t>
            </a:r>
            <a:r>
              <a:rPr lang="es-MX" sz="700" b="1" dirty="0" smtClean="0">
                <a:latin typeface="Avenir Next Demi Bold" panose="020B0503020202020204" pitchFamily="34" charset="0"/>
              </a:rPr>
              <a:t>43,161,126,196</a:t>
            </a:r>
            <a:endParaRPr lang="es-MX" sz="700" b="1" dirty="0">
              <a:latin typeface="Avenir Next Demi Bold" panose="020B0503020202020204" pitchFamily="34" charset="0"/>
            </a:endParaRPr>
          </a:p>
        </p:txBody>
      </p:sp>
      <p:pic>
        <p:nvPicPr>
          <p:cNvPr id="249" name="Imagen 248">
            <a:extLst>
              <a:ext uri="{FF2B5EF4-FFF2-40B4-BE49-F238E27FC236}">
                <a16:creationId xmlns="" xmlns:a16="http://schemas.microsoft.com/office/drawing/2014/main" id="{26254000-3D19-0A45-AB77-3EC6C93B11D5}"/>
              </a:ext>
            </a:extLst>
          </p:cNvPr>
          <p:cNvPicPr>
            <a:picLocks noChangeAspect="1"/>
          </p:cNvPicPr>
          <p:nvPr/>
        </p:nvPicPr>
        <p:blipFill>
          <a:blip r:embed="rId6"/>
          <a:stretch>
            <a:fillRect/>
          </a:stretch>
        </p:blipFill>
        <p:spPr>
          <a:xfrm>
            <a:off x="6774176" y="6469602"/>
            <a:ext cx="292100" cy="419100"/>
          </a:xfrm>
          <a:prstGeom prst="rect">
            <a:avLst/>
          </a:prstGeom>
        </p:spPr>
      </p:pic>
      <p:sp>
        <p:nvSpPr>
          <p:cNvPr id="250" name="CuadroTexto 249">
            <a:extLst>
              <a:ext uri="{FF2B5EF4-FFF2-40B4-BE49-F238E27FC236}">
                <a16:creationId xmlns="" xmlns:a16="http://schemas.microsoft.com/office/drawing/2014/main" id="{897F2606-D51B-4B47-80C3-CD86D9DBC30C}"/>
              </a:ext>
            </a:extLst>
          </p:cNvPr>
          <p:cNvSpPr txBox="1"/>
          <p:nvPr/>
        </p:nvSpPr>
        <p:spPr>
          <a:xfrm>
            <a:off x="6426215" y="6908650"/>
            <a:ext cx="1019831" cy="276999"/>
          </a:xfrm>
          <a:prstGeom prst="rect">
            <a:avLst/>
          </a:prstGeom>
          <a:noFill/>
        </p:spPr>
        <p:txBody>
          <a:bodyPr wrap="none" rtlCol="0">
            <a:spAutoFit/>
          </a:bodyPr>
          <a:lstStyle/>
          <a:p>
            <a:pPr algn="ctr"/>
            <a:r>
              <a:rPr lang="es-MX" sz="600" dirty="0">
                <a:latin typeface="Avenir Next" panose="020B0503020202020204" pitchFamily="34" charset="0"/>
              </a:rPr>
              <a:t>Bienes Muebles,</a:t>
            </a:r>
          </a:p>
          <a:p>
            <a:pPr algn="ctr"/>
            <a:r>
              <a:rPr lang="es-MX" sz="600" dirty="0">
                <a:latin typeface="Avenir Next" panose="020B0503020202020204" pitchFamily="34" charset="0"/>
              </a:rPr>
              <a:t>inmuebles e intangibles</a:t>
            </a:r>
          </a:p>
        </p:txBody>
      </p:sp>
      <p:sp>
        <p:nvSpPr>
          <p:cNvPr id="251" name="CuadroTexto 250">
            <a:extLst>
              <a:ext uri="{FF2B5EF4-FFF2-40B4-BE49-F238E27FC236}">
                <a16:creationId xmlns="" xmlns:a16="http://schemas.microsoft.com/office/drawing/2014/main" id="{F41EC769-3C77-B04C-9F30-B4DD89A57884}"/>
              </a:ext>
            </a:extLst>
          </p:cNvPr>
          <p:cNvSpPr txBox="1"/>
          <p:nvPr/>
        </p:nvSpPr>
        <p:spPr>
          <a:xfrm>
            <a:off x="6515510" y="7135413"/>
            <a:ext cx="758541" cy="200055"/>
          </a:xfrm>
          <a:prstGeom prst="rect">
            <a:avLst/>
          </a:prstGeom>
          <a:noFill/>
        </p:spPr>
        <p:txBody>
          <a:bodyPr wrap="none" rtlCol="0">
            <a:spAutoFit/>
          </a:bodyPr>
          <a:lstStyle/>
          <a:p>
            <a:r>
              <a:rPr lang="es-MX" sz="700" b="1" dirty="0">
                <a:latin typeface="Avenir Next Demi Bold" panose="020B0503020202020204" pitchFamily="34" charset="0"/>
              </a:rPr>
              <a:t>$254,942,379</a:t>
            </a:r>
            <a:endParaRPr lang="es-MX" sz="700" b="1" dirty="0">
              <a:latin typeface="Avenir Next Demi Bold" panose="020B0503020202020204" pitchFamily="34" charset="0"/>
            </a:endParaRPr>
          </a:p>
        </p:txBody>
      </p:sp>
      <p:sp>
        <p:nvSpPr>
          <p:cNvPr id="253" name="CuadroTexto 252">
            <a:extLst>
              <a:ext uri="{FF2B5EF4-FFF2-40B4-BE49-F238E27FC236}">
                <a16:creationId xmlns="" xmlns:a16="http://schemas.microsoft.com/office/drawing/2014/main" id="{CB818B03-7389-FA40-8770-A19F82A89F63}"/>
              </a:ext>
            </a:extLst>
          </p:cNvPr>
          <p:cNvSpPr txBox="1"/>
          <p:nvPr/>
        </p:nvSpPr>
        <p:spPr>
          <a:xfrm>
            <a:off x="6566281" y="7826341"/>
            <a:ext cx="777777" cy="184666"/>
          </a:xfrm>
          <a:prstGeom prst="rect">
            <a:avLst/>
          </a:prstGeom>
          <a:noFill/>
        </p:spPr>
        <p:txBody>
          <a:bodyPr wrap="none" rtlCol="0">
            <a:spAutoFit/>
          </a:bodyPr>
          <a:lstStyle/>
          <a:p>
            <a:pPr algn="ctr"/>
            <a:r>
              <a:rPr lang="es-MX" sz="600" dirty="0">
                <a:latin typeface="Avenir Next" panose="020B0503020202020204" pitchFamily="34" charset="0"/>
              </a:rPr>
              <a:t>Inversión Pública</a:t>
            </a:r>
          </a:p>
        </p:txBody>
      </p:sp>
      <p:sp>
        <p:nvSpPr>
          <p:cNvPr id="254" name="CuadroTexto 253">
            <a:extLst>
              <a:ext uri="{FF2B5EF4-FFF2-40B4-BE49-F238E27FC236}">
                <a16:creationId xmlns="" xmlns:a16="http://schemas.microsoft.com/office/drawing/2014/main" id="{670D0A03-25CA-BA4D-9994-0872487C72E5}"/>
              </a:ext>
            </a:extLst>
          </p:cNvPr>
          <p:cNvSpPr txBox="1"/>
          <p:nvPr/>
        </p:nvSpPr>
        <p:spPr>
          <a:xfrm>
            <a:off x="6528970" y="7933687"/>
            <a:ext cx="833883" cy="200055"/>
          </a:xfrm>
          <a:prstGeom prst="rect">
            <a:avLst/>
          </a:prstGeom>
          <a:noFill/>
        </p:spPr>
        <p:txBody>
          <a:bodyPr wrap="none" rtlCol="0">
            <a:spAutoFit/>
          </a:bodyPr>
          <a:lstStyle/>
          <a:p>
            <a:r>
              <a:rPr lang="es-MX" sz="700" b="1" dirty="0" smtClean="0">
                <a:latin typeface="Avenir Next Demi Bold" panose="020B0503020202020204" pitchFamily="34" charset="0"/>
              </a:rPr>
              <a:t>$3,975,246,963</a:t>
            </a:r>
            <a:endParaRPr lang="es-MX" sz="700" b="1" dirty="0">
              <a:latin typeface="Avenir Next Demi Bold" panose="020B0503020202020204" pitchFamily="34" charset="0"/>
            </a:endParaRPr>
          </a:p>
        </p:txBody>
      </p:sp>
      <p:sp>
        <p:nvSpPr>
          <p:cNvPr id="255" name="CuadroTexto 254">
            <a:extLst>
              <a:ext uri="{FF2B5EF4-FFF2-40B4-BE49-F238E27FC236}">
                <a16:creationId xmlns="" xmlns:a16="http://schemas.microsoft.com/office/drawing/2014/main" id="{E07734C9-0237-6C4B-8527-D8A843F8F4EE}"/>
              </a:ext>
            </a:extLst>
          </p:cNvPr>
          <p:cNvSpPr txBox="1"/>
          <p:nvPr/>
        </p:nvSpPr>
        <p:spPr>
          <a:xfrm>
            <a:off x="6420128" y="8174382"/>
            <a:ext cx="1069525" cy="276999"/>
          </a:xfrm>
          <a:prstGeom prst="rect">
            <a:avLst/>
          </a:prstGeom>
          <a:noFill/>
        </p:spPr>
        <p:txBody>
          <a:bodyPr wrap="none" rtlCol="0">
            <a:spAutoFit/>
          </a:bodyPr>
          <a:lstStyle/>
          <a:p>
            <a:pPr algn="ctr"/>
            <a:r>
              <a:rPr lang="es-MX" sz="600" dirty="0">
                <a:latin typeface="Avenir Next" panose="020B0503020202020204" pitchFamily="34" charset="0"/>
              </a:rPr>
              <a:t>Inversiones Financieras y </a:t>
            </a:r>
          </a:p>
          <a:p>
            <a:pPr algn="ctr"/>
            <a:r>
              <a:rPr lang="es-MX" sz="600" dirty="0">
                <a:latin typeface="Avenir Next" panose="020B0503020202020204" pitchFamily="34" charset="0"/>
              </a:rPr>
              <a:t>Otras Provisiones</a:t>
            </a:r>
          </a:p>
        </p:txBody>
      </p:sp>
      <p:sp>
        <p:nvSpPr>
          <p:cNvPr id="256" name="CuadroTexto 255">
            <a:extLst>
              <a:ext uri="{FF2B5EF4-FFF2-40B4-BE49-F238E27FC236}">
                <a16:creationId xmlns="" xmlns:a16="http://schemas.microsoft.com/office/drawing/2014/main" id="{A65112A4-2BDE-094C-8380-52CE95983438}"/>
              </a:ext>
            </a:extLst>
          </p:cNvPr>
          <p:cNvSpPr txBox="1"/>
          <p:nvPr/>
        </p:nvSpPr>
        <p:spPr>
          <a:xfrm>
            <a:off x="6527595" y="8372868"/>
            <a:ext cx="886781" cy="200055"/>
          </a:xfrm>
          <a:prstGeom prst="rect">
            <a:avLst/>
          </a:prstGeom>
          <a:noFill/>
        </p:spPr>
        <p:txBody>
          <a:bodyPr wrap="none" rtlCol="0">
            <a:spAutoFit/>
          </a:bodyPr>
          <a:lstStyle/>
          <a:p>
            <a:r>
              <a:rPr lang="es-MX" sz="700" b="1" dirty="0">
                <a:latin typeface="Avenir Next Demi Bold" panose="020B0503020202020204" pitchFamily="34" charset="0"/>
              </a:rPr>
              <a:t>$</a:t>
            </a:r>
            <a:r>
              <a:rPr lang="es-MX" sz="700" b="1" dirty="0" smtClean="0">
                <a:latin typeface="Avenir Next Demi Bold" panose="020B0503020202020204" pitchFamily="34" charset="0"/>
              </a:rPr>
              <a:t>23,738,754,557</a:t>
            </a:r>
            <a:endParaRPr lang="es-MX" sz="700" b="1" dirty="0">
              <a:latin typeface="Avenir Next Demi Bold" panose="020B0503020202020204" pitchFamily="34" charset="0"/>
            </a:endParaRPr>
          </a:p>
        </p:txBody>
      </p:sp>
      <p:sp>
        <p:nvSpPr>
          <p:cNvPr id="258" name="CuadroTexto 257">
            <a:extLst>
              <a:ext uri="{FF2B5EF4-FFF2-40B4-BE49-F238E27FC236}">
                <a16:creationId xmlns="" xmlns:a16="http://schemas.microsoft.com/office/drawing/2014/main" id="{01874FB5-5CD4-8647-88A8-8E5F34DAB15D}"/>
              </a:ext>
            </a:extLst>
          </p:cNvPr>
          <p:cNvSpPr txBox="1"/>
          <p:nvPr/>
        </p:nvSpPr>
        <p:spPr>
          <a:xfrm>
            <a:off x="6595063" y="8584733"/>
            <a:ext cx="734495" cy="276999"/>
          </a:xfrm>
          <a:prstGeom prst="rect">
            <a:avLst/>
          </a:prstGeom>
          <a:noFill/>
        </p:spPr>
        <p:txBody>
          <a:bodyPr wrap="none" rtlCol="0">
            <a:spAutoFit/>
          </a:bodyPr>
          <a:lstStyle/>
          <a:p>
            <a:pPr algn="ctr"/>
            <a:r>
              <a:rPr lang="es-MX" sz="600" dirty="0">
                <a:latin typeface="Avenir Next" panose="020B0503020202020204" pitchFamily="34" charset="0"/>
              </a:rPr>
              <a:t>Participaciones </a:t>
            </a:r>
          </a:p>
          <a:p>
            <a:pPr algn="ctr"/>
            <a:r>
              <a:rPr lang="es-MX" sz="600" dirty="0">
                <a:latin typeface="Avenir Next" panose="020B0503020202020204" pitchFamily="34" charset="0"/>
              </a:rPr>
              <a:t>y Aportaciones</a:t>
            </a:r>
          </a:p>
        </p:txBody>
      </p:sp>
      <p:sp>
        <p:nvSpPr>
          <p:cNvPr id="259" name="CuadroTexto 258">
            <a:extLst>
              <a:ext uri="{FF2B5EF4-FFF2-40B4-BE49-F238E27FC236}">
                <a16:creationId xmlns="" xmlns:a16="http://schemas.microsoft.com/office/drawing/2014/main" id="{46838055-A7EF-9344-99ED-6669A2D57305}"/>
              </a:ext>
            </a:extLst>
          </p:cNvPr>
          <p:cNvSpPr txBox="1"/>
          <p:nvPr/>
        </p:nvSpPr>
        <p:spPr>
          <a:xfrm>
            <a:off x="6535015" y="8783219"/>
            <a:ext cx="886781" cy="200055"/>
          </a:xfrm>
          <a:prstGeom prst="rect">
            <a:avLst/>
          </a:prstGeom>
          <a:noFill/>
        </p:spPr>
        <p:txBody>
          <a:bodyPr wrap="none" rtlCol="0">
            <a:spAutoFit/>
          </a:bodyPr>
          <a:lstStyle/>
          <a:p>
            <a:r>
              <a:rPr lang="es-MX" sz="700" b="1" dirty="0">
                <a:latin typeface="Avenir Next Demi Bold" panose="020B0503020202020204" pitchFamily="34" charset="0"/>
              </a:rPr>
              <a:t>$</a:t>
            </a:r>
            <a:r>
              <a:rPr lang="es-MX" sz="700" b="1" dirty="0" smtClean="0">
                <a:latin typeface="Avenir Next Demi Bold" panose="020B0503020202020204" pitchFamily="34" charset="0"/>
              </a:rPr>
              <a:t>24,897,798,769</a:t>
            </a:r>
            <a:endParaRPr lang="es-MX" sz="700" b="1" dirty="0">
              <a:latin typeface="Avenir Next Demi Bold" panose="020B0503020202020204" pitchFamily="34" charset="0"/>
            </a:endParaRPr>
          </a:p>
        </p:txBody>
      </p:sp>
      <p:pic>
        <p:nvPicPr>
          <p:cNvPr id="260" name="Imagen 259">
            <a:extLst>
              <a:ext uri="{FF2B5EF4-FFF2-40B4-BE49-F238E27FC236}">
                <a16:creationId xmlns="" xmlns:a16="http://schemas.microsoft.com/office/drawing/2014/main" id="{318360C4-0100-D64D-BB8A-D458FFF098B0}"/>
              </a:ext>
            </a:extLst>
          </p:cNvPr>
          <p:cNvPicPr>
            <a:picLocks noChangeAspect="1"/>
          </p:cNvPicPr>
          <p:nvPr/>
        </p:nvPicPr>
        <p:blipFill>
          <a:blip r:embed="rId7"/>
          <a:stretch>
            <a:fillRect/>
          </a:stretch>
        </p:blipFill>
        <p:spPr>
          <a:xfrm>
            <a:off x="6811341" y="9100426"/>
            <a:ext cx="292100" cy="279400"/>
          </a:xfrm>
          <a:prstGeom prst="rect">
            <a:avLst/>
          </a:prstGeom>
        </p:spPr>
      </p:pic>
      <p:sp>
        <p:nvSpPr>
          <p:cNvPr id="261" name="CuadroTexto 260">
            <a:extLst>
              <a:ext uri="{FF2B5EF4-FFF2-40B4-BE49-F238E27FC236}">
                <a16:creationId xmlns="" xmlns:a16="http://schemas.microsoft.com/office/drawing/2014/main" id="{1254B487-5F84-414B-8573-2C924824EFF8}"/>
              </a:ext>
            </a:extLst>
          </p:cNvPr>
          <p:cNvSpPr txBox="1"/>
          <p:nvPr/>
        </p:nvSpPr>
        <p:spPr>
          <a:xfrm>
            <a:off x="6610421" y="9364866"/>
            <a:ext cx="699229" cy="184666"/>
          </a:xfrm>
          <a:prstGeom prst="rect">
            <a:avLst/>
          </a:prstGeom>
          <a:noFill/>
        </p:spPr>
        <p:txBody>
          <a:bodyPr wrap="none" rtlCol="0">
            <a:spAutoFit/>
          </a:bodyPr>
          <a:lstStyle/>
          <a:p>
            <a:pPr algn="ctr"/>
            <a:r>
              <a:rPr lang="es-MX" sz="600" dirty="0">
                <a:latin typeface="Avenir Next" panose="020B0503020202020204" pitchFamily="34" charset="0"/>
              </a:rPr>
              <a:t>Deuda Publica</a:t>
            </a:r>
          </a:p>
        </p:txBody>
      </p:sp>
      <p:sp>
        <p:nvSpPr>
          <p:cNvPr id="262" name="CuadroTexto 261">
            <a:extLst>
              <a:ext uri="{FF2B5EF4-FFF2-40B4-BE49-F238E27FC236}">
                <a16:creationId xmlns="" xmlns:a16="http://schemas.microsoft.com/office/drawing/2014/main" id="{86F435A4-5E1E-2146-AB28-91782AD80ABF}"/>
              </a:ext>
            </a:extLst>
          </p:cNvPr>
          <p:cNvSpPr txBox="1"/>
          <p:nvPr/>
        </p:nvSpPr>
        <p:spPr>
          <a:xfrm>
            <a:off x="6532740" y="9467818"/>
            <a:ext cx="833883" cy="200055"/>
          </a:xfrm>
          <a:prstGeom prst="rect">
            <a:avLst/>
          </a:prstGeom>
          <a:noFill/>
        </p:spPr>
        <p:txBody>
          <a:bodyPr wrap="none" rtlCol="0">
            <a:spAutoFit/>
          </a:bodyPr>
          <a:lstStyle/>
          <a:p>
            <a:r>
              <a:rPr lang="es-MX" sz="700" b="1" dirty="0">
                <a:latin typeface="Avenir Next Demi Bold" panose="020B0503020202020204" pitchFamily="34" charset="0"/>
              </a:rPr>
              <a:t>$</a:t>
            </a:r>
            <a:r>
              <a:rPr lang="es-MX" sz="700" b="1" dirty="0" smtClean="0">
                <a:latin typeface="Avenir Next Demi Bold" panose="020B0503020202020204" pitchFamily="34" charset="0"/>
              </a:rPr>
              <a:t>2,449,027,325</a:t>
            </a:r>
            <a:endParaRPr lang="es-MX" sz="700" b="1" dirty="0">
              <a:latin typeface="Avenir Next Demi Bold" panose="020B0503020202020204" pitchFamily="34" charset="0"/>
            </a:endParaRPr>
          </a:p>
        </p:txBody>
      </p:sp>
      <p:cxnSp>
        <p:nvCxnSpPr>
          <p:cNvPr id="264" name="Conector angular 263">
            <a:extLst>
              <a:ext uri="{FF2B5EF4-FFF2-40B4-BE49-F238E27FC236}">
                <a16:creationId xmlns="" xmlns:a16="http://schemas.microsoft.com/office/drawing/2014/main" id="{B92BD370-0A75-2D47-A9BE-54CFCFC43A7A}"/>
              </a:ext>
            </a:extLst>
          </p:cNvPr>
          <p:cNvCxnSpPr/>
          <p:nvPr/>
        </p:nvCxnSpPr>
        <p:spPr>
          <a:xfrm flipV="1">
            <a:off x="1792224" y="1050924"/>
            <a:ext cx="918046" cy="68104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6" name="Conector angular 265">
            <a:extLst>
              <a:ext uri="{FF2B5EF4-FFF2-40B4-BE49-F238E27FC236}">
                <a16:creationId xmlns="" xmlns:a16="http://schemas.microsoft.com/office/drawing/2014/main" id="{E8AC74E3-C67F-6843-B5BA-71A71DD6CF76}"/>
              </a:ext>
            </a:extLst>
          </p:cNvPr>
          <p:cNvCxnSpPr/>
          <p:nvPr/>
        </p:nvCxnSpPr>
        <p:spPr>
          <a:xfrm flipV="1">
            <a:off x="1792224" y="2354731"/>
            <a:ext cx="838940" cy="1167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8" name="Conector angular 267">
            <a:extLst>
              <a:ext uri="{FF2B5EF4-FFF2-40B4-BE49-F238E27FC236}">
                <a16:creationId xmlns="" xmlns:a16="http://schemas.microsoft.com/office/drawing/2014/main" id="{B3A69F54-590B-4E47-8626-C169A235536F}"/>
              </a:ext>
            </a:extLst>
          </p:cNvPr>
          <p:cNvCxnSpPr/>
          <p:nvPr/>
        </p:nvCxnSpPr>
        <p:spPr>
          <a:xfrm>
            <a:off x="1784128" y="2749393"/>
            <a:ext cx="1023013" cy="99487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2" name="Conector angular 271">
            <a:extLst>
              <a:ext uri="{FF2B5EF4-FFF2-40B4-BE49-F238E27FC236}">
                <a16:creationId xmlns="" xmlns:a16="http://schemas.microsoft.com/office/drawing/2014/main" id="{3D37685C-F235-A946-BCA6-6714054334E8}"/>
              </a:ext>
            </a:extLst>
          </p:cNvPr>
          <p:cNvCxnSpPr/>
          <p:nvPr/>
        </p:nvCxnSpPr>
        <p:spPr>
          <a:xfrm>
            <a:off x="1709928" y="5072500"/>
            <a:ext cx="685800" cy="6446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3" name="Conector angular 272">
            <a:extLst>
              <a:ext uri="{FF2B5EF4-FFF2-40B4-BE49-F238E27FC236}">
                <a16:creationId xmlns="" xmlns:a16="http://schemas.microsoft.com/office/drawing/2014/main" id="{7993FAF7-95A7-AD4C-9AF1-28AA977CEBAA}"/>
              </a:ext>
            </a:extLst>
          </p:cNvPr>
          <p:cNvCxnSpPr>
            <a:cxnSpLocks/>
          </p:cNvCxnSpPr>
          <p:nvPr/>
        </p:nvCxnSpPr>
        <p:spPr>
          <a:xfrm>
            <a:off x="1744204" y="5970066"/>
            <a:ext cx="685800" cy="644607"/>
          </a:xfrm>
          <a:prstGeom prst="bentConnector3">
            <a:avLst>
              <a:gd name="adj1" fmla="val 5133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1" name="Conector angular 290">
            <a:extLst>
              <a:ext uri="{FF2B5EF4-FFF2-40B4-BE49-F238E27FC236}">
                <a16:creationId xmlns="" xmlns:a16="http://schemas.microsoft.com/office/drawing/2014/main" id="{58E9BE12-AB60-3245-802B-C604F7461D40}"/>
              </a:ext>
            </a:extLst>
          </p:cNvPr>
          <p:cNvCxnSpPr>
            <a:cxnSpLocks/>
          </p:cNvCxnSpPr>
          <p:nvPr/>
        </p:nvCxnSpPr>
        <p:spPr>
          <a:xfrm rot="16200000" flipH="1">
            <a:off x="1361946" y="6856109"/>
            <a:ext cx="1777318" cy="569528"/>
          </a:xfrm>
          <a:prstGeom prst="bentConnector3">
            <a:avLst>
              <a:gd name="adj1" fmla="val 10005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8" name="Conector recto 307">
            <a:extLst>
              <a:ext uri="{FF2B5EF4-FFF2-40B4-BE49-F238E27FC236}">
                <a16:creationId xmlns="" xmlns:a16="http://schemas.microsoft.com/office/drawing/2014/main" id="{1635A44A-E716-D346-B7B4-45DB9BBAEC62}"/>
              </a:ext>
            </a:extLst>
          </p:cNvPr>
          <p:cNvCxnSpPr/>
          <p:nvPr/>
        </p:nvCxnSpPr>
        <p:spPr>
          <a:xfrm flipH="1">
            <a:off x="1754659" y="6252214"/>
            <a:ext cx="2162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 name="Conector angular 308">
            <a:extLst>
              <a:ext uri="{FF2B5EF4-FFF2-40B4-BE49-F238E27FC236}">
                <a16:creationId xmlns="" xmlns:a16="http://schemas.microsoft.com/office/drawing/2014/main" id="{7CC96381-CF75-544B-8BF3-4779525B5E43}"/>
              </a:ext>
            </a:extLst>
          </p:cNvPr>
          <p:cNvCxnSpPr>
            <a:cxnSpLocks/>
          </p:cNvCxnSpPr>
          <p:nvPr/>
        </p:nvCxnSpPr>
        <p:spPr>
          <a:xfrm>
            <a:off x="1758900" y="8888675"/>
            <a:ext cx="667443" cy="4911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1" name="Conector angular 310">
            <a:extLst>
              <a:ext uri="{FF2B5EF4-FFF2-40B4-BE49-F238E27FC236}">
                <a16:creationId xmlns="" xmlns:a16="http://schemas.microsoft.com/office/drawing/2014/main" id="{1B8FAAB3-305F-5347-9832-68D20F7076FC}"/>
              </a:ext>
            </a:extLst>
          </p:cNvPr>
          <p:cNvCxnSpPr>
            <a:cxnSpLocks/>
          </p:cNvCxnSpPr>
          <p:nvPr/>
        </p:nvCxnSpPr>
        <p:spPr>
          <a:xfrm>
            <a:off x="1830929" y="8513805"/>
            <a:ext cx="654019" cy="2893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3" name="Conector angular 312">
            <a:extLst>
              <a:ext uri="{FF2B5EF4-FFF2-40B4-BE49-F238E27FC236}">
                <a16:creationId xmlns="" xmlns:a16="http://schemas.microsoft.com/office/drawing/2014/main" id="{2C1B5AEC-2E1C-6C4A-9AC1-820B11BC7C99}"/>
              </a:ext>
            </a:extLst>
          </p:cNvPr>
          <p:cNvCxnSpPr>
            <a:cxnSpLocks/>
          </p:cNvCxnSpPr>
          <p:nvPr/>
        </p:nvCxnSpPr>
        <p:spPr>
          <a:xfrm rot="16200000" flipH="1">
            <a:off x="1557501" y="7427837"/>
            <a:ext cx="1263498" cy="704594"/>
          </a:xfrm>
          <a:prstGeom prst="bentConnector3">
            <a:avLst>
              <a:gd name="adj1" fmla="val 9987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3" name="Conector recto 322">
            <a:extLst>
              <a:ext uri="{FF2B5EF4-FFF2-40B4-BE49-F238E27FC236}">
                <a16:creationId xmlns="" xmlns:a16="http://schemas.microsoft.com/office/drawing/2014/main" id="{421C2EBD-FAD4-244F-9EEE-E850019051CE}"/>
              </a:ext>
            </a:extLst>
          </p:cNvPr>
          <p:cNvCxnSpPr/>
          <p:nvPr/>
        </p:nvCxnSpPr>
        <p:spPr>
          <a:xfrm flipH="1">
            <a:off x="1619031" y="7152198"/>
            <a:ext cx="216244" cy="0"/>
          </a:xfrm>
          <a:prstGeom prst="line">
            <a:avLst/>
          </a:prstGeom>
        </p:spPr>
        <p:style>
          <a:lnRef idx="1">
            <a:schemeClr val="accent1"/>
          </a:lnRef>
          <a:fillRef idx="0">
            <a:schemeClr val="accent1"/>
          </a:fillRef>
          <a:effectRef idx="0">
            <a:schemeClr val="accent1"/>
          </a:effectRef>
          <a:fontRef idx="minor">
            <a:schemeClr val="tx1"/>
          </a:fontRef>
        </p:style>
      </p:cxnSp>
      <p:sp>
        <p:nvSpPr>
          <p:cNvPr id="324" name="CuadroTexto 323">
            <a:extLst>
              <a:ext uri="{FF2B5EF4-FFF2-40B4-BE49-F238E27FC236}">
                <a16:creationId xmlns="" xmlns:a16="http://schemas.microsoft.com/office/drawing/2014/main" id="{05FFDBD8-56AE-B14B-961E-6AFD7C2621D9}"/>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13</a:t>
            </a:r>
          </a:p>
        </p:txBody>
      </p:sp>
      <p:cxnSp>
        <p:nvCxnSpPr>
          <p:cNvPr id="228" name="Conector recto 227">
            <a:extLst>
              <a:ext uri="{FF2B5EF4-FFF2-40B4-BE49-F238E27FC236}">
                <a16:creationId xmlns="" xmlns:a16="http://schemas.microsoft.com/office/drawing/2014/main" id="{99673131-8684-D645-853C-C479F02C78DD}"/>
              </a:ext>
            </a:extLst>
          </p:cNvPr>
          <p:cNvCxnSpPr/>
          <p:nvPr/>
        </p:nvCxnSpPr>
        <p:spPr>
          <a:xfrm>
            <a:off x="3995058" y="319523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Conector recto 242">
            <a:extLst>
              <a:ext uri="{FF2B5EF4-FFF2-40B4-BE49-F238E27FC236}">
                <a16:creationId xmlns="" xmlns:a16="http://schemas.microsoft.com/office/drawing/2014/main" id="{04407344-CC28-934F-88A7-800957EA95C8}"/>
              </a:ext>
            </a:extLst>
          </p:cNvPr>
          <p:cNvCxnSpPr/>
          <p:nvPr/>
        </p:nvCxnSpPr>
        <p:spPr>
          <a:xfrm>
            <a:off x="3983837" y="472256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52" name="Imagen 251">
            <a:extLst>
              <a:ext uri="{FF2B5EF4-FFF2-40B4-BE49-F238E27FC236}">
                <a16:creationId xmlns="" xmlns:a16="http://schemas.microsoft.com/office/drawing/2014/main" id="{02AF0084-0892-6D44-81F2-35A16FF4C434}"/>
              </a:ext>
            </a:extLst>
          </p:cNvPr>
          <p:cNvPicPr>
            <a:picLocks noChangeAspect="1"/>
          </p:cNvPicPr>
          <p:nvPr/>
        </p:nvPicPr>
        <p:blipFill>
          <a:blip r:embed="rId8"/>
          <a:stretch>
            <a:fillRect/>
          </a:stretch>
        </p:blipFill>
        <p:spPr>
          <a:xfrm>
            <a:off x="2965842" y="1934540"/>
            <a:ext cx="508000" cy="241300"/>
          </a:xfrm>
          <a:prstGeom prst="rect">
            <a:avLst/>
          </a:prstGeom>
        </p:spPr>
      </p:pic>
    </p:spTree>
    <p:extLst>
      <p:ext uri="{BB962C8B-B14F-4D97-AF65-F5344CB8AC3E}">
        <p14:creationId xmlns:p14="http://schemas.microsoft.com/office/powerpoint/2010/main" val="326548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29098305-A1D0-E248-B228-583251613B89}"/>
              </a:ext>
            </a:extLst>
          </p:cNvPr>
          <p:cNvSpPr/>
          <p:nvPr/>
        </p:nvSpPr>
        <p:spPr>
          <a:xfrm>
            <a:off x="0" y="1263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C71A08A8-50B3-964B-8507-03A01DD4006A}"/>
              </a:ext>
            </a:extLst>
          </p:cNvPr>
          <p:cNvSpPr txBox="1"/>
          <p:nvPr/>
        </p:nvSpPr>
        <p:spPr>
          <a:xfrm>
            <a:off x="72132" y="276905"/>
            <a:ext cx="7697877" cy="492443"/>
          </a:xfrm>
          <a:prstGeom prst="rect">
            <a:avLst/>
          </a:prstGeom>
          <a:noFill/>
        </p:spPr>
        <p:txBody>
          <a:bodyPr wrap="square" rtlCol="0">
            <a:spAutoFit/>
          </a:bodyPr>
          <a:lstStyle/>
          <a:p>
            <a:pPr algn="ctr"/>
            <a:r>
              <a:rPr lang="es-MX" sz="2500" b="1" dirty="0">
                <a:solidFill>
                  <a:srgbClr val="5A3F00"/>
                </a:solidFill>
                <a:latin typeface="Avenir Next Demi Bold" panose="020B0503020202020204" pitchFamily="34" charset="0"/>
              </a:rPr>
              <a:t>¿Cómo se distribuye el Presupuesto </a:t>
            </a:r>
            <a:r>
              <a:rPr lang="es-MX" sz="2500" b="1" dirty="0" smtClean="0">
                <a:solidFill>
                  <a:srgbClr val="5A3F00"/>
                </a:solidFill>
                <a:latin typeface="Avenir Next Heavy" panose="020B0503020202020204" pitchFamily="34" charset="0"/>
              </a:rPr>
              <a:t>2021</a:t>
            </a:r>
            <a:r>
              <a:rPr lang="es-MX" sz="2500" b="1" dirty="0" smtClean="0">
                <a:solidFill>
                  <a:srgbClr val="5A3F00"/>
                </a:solidFill>
                <a:latin typeface="Avenir Next Demi Bold" panose="020B0503020202020204" pitchFamily="34" charset="0"/>
              </a:rPr>
              <a:t>?</a:t>
            </a:r>
            <a:endParaRPr lang="es-MX" sz="2500" b="1" dirty="0">
              <a:solidFill>
                <a:srgbClr val="5A3F00"/>
              </a:solidFill>
              <a:latin typeface="Avenir Next" panose="020B0503020202020204" pitchFamily="34" charset="0"/>
            </a:endParaRPr>
          </a:p>
        </p:txBody>
      </p:sp>
      <p:sp>
        <p:nvSpPr>
          <p:cNvPr id="6" name="CuadroTexto 5">
            <a:extLst>
              <a:ext uri="{FF2B5EF4-FFF2-40B4-BE49-F238E27FC236}">
                <a16:creationId xmlns="" xmlns:a16="http://schemas.microsoft.com/office/drawing/2014/main" id="{6273E997-F193-F649-B4EA-4F262B6A47B9}"/>
              </a:ext>
            </a:extLst>
          </p:cNvPr>
          <p:cNvSpPr txBox="1"/>
          <p:nvPr/>
        </p:nvSpPr>
        <p:spPr>
          <a:xfrm>
            <a:off x="629821" y="940225"/>
            <a:ext cx="6512757" cy="900246"/>
          </a:xfrm>
          <a:prstGeom prst="rect">
            <a:avLst/>
          </a:prstGeom>
          <a:noFill/>
        </p:spPr>
        <p:txBody>
          <a:bodyPr wrap="square" rtlCol="0">
            <a:spAutoFit/>
          </a:bodyPr>
          <a:lstStyle/>
          <a:p>
            <a:pPr algn="ctr">
              <a:lnSpc>
                <a:spcPct val="150000"/>
              </a:lnSpc>
            </a:pPr>
            <a:r>
              <a:rPr lang="es-MX" sz="1200" dirty="0">
                <a:solidFill>
                  <a:schemeClr val="tx1">
                    <a:lumMod val="50000"/>
                    <a:lumOff val="50000"/>
                  </a:schemeClr>
                </a:solidFill>
                <a:latin typeface="Avenir Next" panose="020B0503020202020204" pitchFamily="34" charset="0"/>
              </a:rPr>
              <a:t>A fin de mostrar desde distintas perspectivas la forma en que el Gobierno emplea peso a peso el recurso de los jaliscienses, la Secretaría de Hacienda Pública transparenta también dicha información desde la Clasificación por Tipo de Gasto: </a:t>
            </a:r>
            <a:r>
              <a:rPr lang="es-MX" sz="1200" b="1" dirty="0">
                <a:solidFill>
                  <a:schemeClr val="tx1">
                    <a:lumMod val="50000"/>
                    <a:lumOff val="50000"/>
                  </a:schemeClr>
                </a:solidFill>
                <a:latin typeface="Avenir Next" panose="020B0503020202020204" pitchFamily="34" charset="0"/>
              </a:rPr>
              <a:t>Corriente y de Capital</a:t>
            </a:r>
          </a:p>
        </p:txBody>
      </p:sp>
      <p:sp>
        <p:nvSpPr>
          <p:cNvPr id="7" name="CuadroTexto 6">
            <a:extLst>
              <a:ext uri="{FF2B5EF4-FFF2-40B4-BE49-F238E27FC236}">
                <a16:creationId xmlns="" xmlns:a16="http://schemas.microsoft.com/office/drawing/2014/main" id="{F0BD7919-F37C-AE4A-9BB6-DC7E92255C1C}"/>
              </a:ext>
            </a:extLst>
          </p:cNvPr>
          <p:cNvSpPr txBox="1"/>
          <p:nvPr/>
        </p:nvSpPr>
        <p:spPr>
          <a:xfrm>
            <a:off x="2759998" y="2126512"/>
            <a:ext cx="2297424" cy="507831"/>
          </a:xfrm>
          <a:prstGeom prst="rect">
            <a:avLst/>
          </a:prstGeom>
          <a:noFill/>
        </p:spPr>
        <p:txBody>
          <a:bodyPr wrap="none" rtlCol="0">
            <a:spAutoFit/>
          </a:bodyPr>
          <a:lstStyle/>
          <a:p>
            <a:pPr algn="ctr"/>
            <a:r>
              <a:rPr lang="es-MX" sz="2700" spc="300" dirty="0" smtClean="0">
                <a:latin typeface="Avenir Next" panose="020B0503020202020204" pitchFamily="34" charset="0"/>
              </a:rPr>
              <a:t>EGRESO </a:t>
            </a:r>
            <a:r>
              <a:rPr lang="es-MX" sz="2700" spc="300" dirty="0">
                <a:latin typeface="Avenir Next" panose="020B0503020202020204" pitchFamily="34" charset="0"/>
              </a:rPr>
              <a:t>TOTAL:</a:t>
            </a:r>
          </a:p>
        </p:txBody>
      </p:sp>
      <p:sp>
        <p:nvSpPr>
          <p:cNvPr id="8" name="CuadroTexto 7">
            <a:extLst>
              <a:ext uri="{FF2B5EF4-FFF2-40B4-BE49-F238E27FC236}">
                <a16:creationId xmlns="" xmlns:a16="http://schemas.microsoft.com/office/drawing/2014/main" id="{78E10306-54A0-0141-A3E9-6DF622E10229}"/>
              </a:ext>
            </a:extLst>
          </p:cNvPr>
          <p:cNvSpPr txBox="1"/>
          <p:nvPr/>
        </p:nvSpPr>
        <p:spPr>
          <a:xfrm>
            <a:off x="1918767" y="2746694"/>
            <a:ext cx="4032451" cy="646331"/>
          </a:xfrm>
          <a:prstGeom prst="rect">
            <a:avLst/>
          </a:prstGeom>
          <a:noFill/>
        </p:spPr>
        <p:txBody>
          <a:bodyPr wrap="none" rtlCol="0">
            <a:spAutoFit/>
          </a:bodyPr>
          <a:lstStyle/>
          <a:p>
            <a:r>
              <a:rPr lang="es-MX" sz="3600" b="1" dirty="0">
                <a:solidFill>
                  <a:schemeClr val="accent1">
                    <a:lumMod val="50000"/>
                  </a:schemeClr>
                </a:solidFill>
                <a:latin typeface="Avenir Next Heavy" panose="020B0503020202020204" pitchFamily="34" charset="0"/>
              </a:rPr>
              <a:t>$</a:t>
            </a:r>
            <a:r>
              <a:rPr lang="es-MX" sz="3600" b="1" dirty="0" smtClean="0">
                <a:solidFill>
                  <a:schemeClr val="accent1">
                    <a:lumMod val="50000"/>
                  </a:schemeClr>
                </a:solidFill>
                <a:latin typeface="Avenir Next Heavy" panose="020B0503020202020204" pitchFamily="34" charset="0"/>
              </a:rPr>
              <a:t>124,280,890,782</a:t>
            </a:r>
            <a:endParaRPr lang="es-MX" sz="3600" b="1" dirty="0">
              <a:solidFill>
                <a:schemeClr val="accent1">
                  <a:lumMod val="50000"/>
                </a:schemeClr>
              </a:solidFill>
              <a:latin typeface="Avenir Next Heavy" panose="020B0503020202020204" pitchFamily="34" charset="0"/>
            </a:endParaRPr>
          </a:p>
        </p:txBody>
      </p:sp>
      <p:sp>
        <p:nvSpPr>
          <p:cNvPr id="9" name="Rectángulo 8">
            <a:extLst>
              <a:ext uri="{FF2B5EF4-FFF2-40B4-BE49-F238E27FC236}">
                <a16:creationId xmlns="" xmlns:a16="http://schemas.microsoft.com/office/drawing/2014/main" id="{59E47BEC-AE8C-F746-8077-E7CCFE7FD1A8}"/>
              </a:ext>
            </a:extLst>
          </p:cNvPr>
          <p:cNvSpPr/>
          <p:nvPr/>
        </p:nvSpPr>
        <p:spPr>
          <a:xfrm>
            <a:off x="741902" y="3754587"/>
            <a:ext cx="3452732" cy="10837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 xmlns:a16="http://schemas.microsoft.com/office/drawing/2014/main" id="{8CFB827E-A928-7D44-BB0E-DA1F3B7D36DF}"/>
              </a:ext>
            </a:extLst>
          </p:cNvPr>
          <p:cNvSpPr/>
          <p:nvPr/>
        </p:nvSpPr>
        <p:spPr>
          <a:xfrm>
            <a:off x="4194634" y="3757381"/>
            <a:ext cx="1254723" cy="108373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 xmlns:a16="http://schemas.microsoft.com/office/drawing/2014/main" id="{95F8C833-4729-014F-BC27-6BF2C395FAD8}"/>
              </a:ext>
            </a:extLst>
          </p:cNvPr>
          <p:cNvSpPr/>
          <p:nvPr/>
        </p:nvSpPr>
        <p:spPr>
          <a:xfrm>
            <a:off x="5436575" y="3757381"/>
            <a:ext cx="388828" cy="10837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 xmlns:a16="http://schemas.microsoft.com/office/drawing/2014/main" id="{EA52093D-3D4A-E843-9959-1038216714FA}"/>
              </a:ext>
            </a:extLst>
          </p:cNvPr>
          <p:cNvSpPr/>
          <p:nvPr/>
        </p:nvSpPr>
        <p:spPr>
          <a:xfrm>
            <a:off x="5824386" y="3756658"/>
            <a:ext cx="1069317" cy="10837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 xmlns:a16="http://schemas.microsoft.com/office/drawing/2014/main" id="{50B664ED-AA2E-2547-BB58-726F740F6D5F}"/>
              </a:ext>
            </a:extLst>
          </p:cNvPr>
          <p:cNvSpPr txBox="1"/>
          <p:nvPr/>
        </p:nvSpPr>
        <p:spPr>
          <a:xfrm>
            <a:off x="2105974" y="4171259"/>
            <a:ext cx="461986" cy="230832"/>
          </a:xfrm>
          <a:prstGeom prst="rect">
            <a:avLst/>
          </a:prstGeom>
          <a:noFill/>
        </p:spPr>
        <p:txBody>
          <a:bodyPr wrap="none" rtlCol="0">
            <a:spAutoFit/>
          </a:bodyPr>
          <a:lstStyle/>
          <a:p>
            <a:r>
              <a:rPr lang="es-MX" sz="900" dirty="0" smtClean="0">
                <a:latin typeface="Avenir Next" panose="020B0503020202020204" pitchFamily="34" charset="0"/>
              </a:rPr>
              <a:t>77.58%</a:t>
            </a:r>
            <a:endParaRPr lang="es-MX" sz="900" dirty="0">
              <a:latin typeface="Avenir Next" panose="020B0503020202020204" pitchFamily="34" charset="0"/>
            </a:endParaRPr>
          </a:p>
        </p:txBody>
      </p:sp>
      <p:sp>
        <p:nvSpPr>
          <p:cNvPr id="17" name="CuadroTexto 16">
            <a:extLst>
              <a:ext uri="{FF2B5EF4-FFF2-40B4-BE49-F238E27FC236}">
                <a16:creationId xmlns="" xmlns:a16="http://schemas.microsoft.com/office/drawing/2014/main" id="{4CEB3D52-63A2-5A4D-8043-7205DCE02B35}"/>
              </a:ext>
            </a:extLst>
          </p:cNvPr>
          <p:cNvSpPr txBox="1"/>
          <p:nvPr/>
        </p:nvSpPr>
        <p:spPr>
          <a:xfrm>
            <a:off x="4514144" y="4158555"/>
            <a:ext cx="429926" cy="230832"/>
          </a:xfrm>
          <a:prstGeom prst="rect">
            <a:avLst/>
          </a:prstGeom>
          <a:noFill/>
        </p:spPr>
        <p:txBody>
          <a:bodyPr wrap="none" rtlCol="0">
            <a:spAutoFit/>
          </a:bodyPr>
          <a:lstStyle/>
          <a:p>
            <a:r>
              <a:rPr lang="es-MX" sz="900" dirty="0" smtClean="0">
                <a:solidFill>
                  <a:schemeClr val="accent1">
                    <a:lumMod val="50000"/>
                  </a:schemeClr>
                </a:solidFill>
                <a:latin typeface="Avenir Next" panose="020B0503020202020204" pitchFamily="34" charset="0"/>
              </a:rPr>
              <a:t>8.09%</a:t>
            </a:r>
            <a:endParaRPr lang="es-MX" sz="900" dirty="0">
              <a:solidFill>
                <a:schemeClr val="accent1">
                  <a:lumMod val="50000"/>
                </a:schemeClr>
              </a:solidFill>
              <a:latin typeface="Avenir Next" panose="020B0503020202020204" pitchFamily="34" charset="0"/>
            </a:endParaRPr>
          </a:p>
        </p:txBody>
      </p:sp>
      <p:sp>
        <p:nvSpPr>
          <p:cNvPr id="18" name="CuadroTexto 17">
            <a:extLst>
              <a:ext uri="{FF2B5EF4-FFF2-40B4-BE49-F238E27FC236}">
                <a16:creationId xmlns="" xmlns:a16="http://schemas.microsoft.com/office/drawing/2014/main" id="{AB3D4C82-F0E6-CA4E-BEAA-8C771A926110}"/>
              </a:ext>
            </a:extLst>
          </p:cNvPr>
          <p:cNvSpPr txBox="1"/>
          <p:nvPr/>
        </p:nvSpPr>
        <p:spPr>
          <a:xfrm>
            <a:off x="6085746" y="4152943"/>
            <a:ext cx="423514"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14.10%</a:t>
            </a:r>
            <a:endParaRPr lang="es-MX" sz="900" dirty="0">
              <a:solidFill>
                <a:schemeClr val="bg1"/>
              </a:solidFill>
              <a:latin typeface="Avenir Next" panose="020B0503020202020204" pitchFamily="34" charset="0"/>
            </a:endParaRPr>
          </a:p>
        </p:txBody>
      </p:sp>
      <p:sp>
        <p:nvSpPr>
          <p:cNvPr id="22" name="CuadroTexto 21">
            <a:extLst>
              <a:ext uri="{FF2B5EF4-FFF2-40B4-BE49-F238E27FC236}">
                <a16:creationId xmlns="" xmlns:a16="http://schemas.microsoft.com/office/drawing/2014/main" id="{34E31DB3-28AA-E24E-8CFD-1F0782E7BD5B}"/>
              </a:ext>
            </a:extLst>
          </p:cNvPr>
          <p:cNvSpPr txBox="1"/>
          <p:nvPr/>
        </p:nvSpPr>
        <p:spPr>
          <a:xfrm>
            <a:off x="5374806" y="4171259"/>
            <a:ext cx="423514" cy="230832"/>
          </a:xfrm>
          <a:prstGeom prst="rect">
            <a:avLst/>
          </a:prstGeom>
          <a:noFill/>
        </p:spPr>
        <p:txBody>
          <a:bodyPr wrap="none" rtlCol="0">
            <a:spAutoFit/>
          </a:bodyPr>
          <a:lstStyle/>
          <a:p>
            <a:r>
              <a:rPr lang="es-MX" sz="900" dirty="0" smtClean="0">
                <a:solidFill>
                  <a:schemeClr val="accent1">
                    <a:lumMod val="50000"/>
                  </a:schemeClr>
                </a:solidFill>
                <a:latin typeface="Avenir Next" panose="020B0503020202020204" pitchFamily="34" charset="0"/>
              </a:rPr>
              <a:t>0.23%</a:t>
            </a:r>
            <a:endParaRPr lang="es-MX" sz="900" dirty="0">
              <a:solidFill>
                <a:schemeClr val="accent1">
                  <a:lumMod val="50000"/>
                </a:schemeClr>
              </a:solidFill>
              <a:latin typeface="Avenir Next" panose="020B0503020202020204" pitchFamily="34" charset="0"/>
            </a:endParaRPr>
          </a:p>
        </p:txBody>
      </p:sp>
      <p:sp>
        <p:nvSpPr>
          <p:cNvPr id="23" name="CuadroTexto 22">
            <a:extLst>
              <a:ext uri="{FF2B5EF4-FFF2-40B4-BE49-F238E27FC236}">
                <a16:creationId xmlns="" xmlns:a16="http://schemas.microsoft.com/office/drawing/2014/main" id="{B2C921DB-1F7D-C243-94ED-952189BAC9FE}"/>
              </a:ext>
            </a:extLst>
          </p:cNvPr>
          <p:cNvSpPr txBox="1"/>
          <p:nvPr/>
        </p:nvSpPr>
        <p:spPr>
          <a:xfrm>
            <a:off x="1940473" y="5266386"/>
            <a:ext cx="752130" cy="21544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$ 96,411,862,089 </a:t>
            </a:r>
          </a:p>
        </p:txBody>
      </p:sp>
      <p:sp>
        <p:nvSpPr>
          <p:cNvPr id="24" name="CuadroTexto 23">
            <a:extLst>
              <a:ext uri="{FF2B5EF4-FFF2-40B4-BE49-F238E27FC236}">
                <a16:creationId xmlns="" xmlns:a16="http://schemas.microsoft.com/office/drawing/2014/main" id="{4D0C23A0-F308-7C42-8CFC-45C736A97E3D}"/>
              </a:ext>
            </a:extLst>
          </p:cNvPr>
          <p:cNvSpPr txBox="1"/>
          <p:nvPr/>
        </p:nvSpPr>
        <p:spPr>
          <a:xfrm>
            <a:off x="1839136" y="5449546"/>
            <a:ext cx="930063" cy="215444"/>
          </a:xfrm>
          <a:prstGeom prst="rect">
            <a:avLst/>
          </a:prstGeom>
          <a:noFill/>
        </p:spPr>
        <p:txBody>
          <a:bodyPr wrap="none" rtlCol="0">
            <a:spAutoFit/>
          </a:bodyPr>
          <a:lstStyle/>
          <a:p>
            <a:pPr algn="ctr"/>
            <a:r>
              <a:rPr lang="es-MX" sz="800" dirty="0">
                <a:latin typeface="Avenir Next" panose="020B0503020202020204" pitchFamily="34" charset="0"/>
              </a:rPr>
              <a:t>Gasto Corriente</a:t>
            </a:r>
          </a:p>
        </p:txBody>
      </p:sp>
      <p:sp>
        <p:nvSpPr>
          <p:cNvPr id="25" name="CuadroTexto 24">
            <a:extLst>
              <a:ext uri="{FF2B5EF4-FFF2-40B4-BE49-F238E27FC236}">
                <a16:creationId xmlns="" xmlns:a16="http://schemas.microsoft.com/office/drawing/2014/main" id="{DC5F618F-EEF6-3E4F-BC8D-365836C95F5E}"/>
              </a:ext>
            </a:extLst>
          </p:cNvPr>
          <p:cNvSpPr txBox="1"/>
          <p:nvPr/>
        </p:nvSpPr>
        <p:spPr>
          <a:xfrm>
            <a:off x="3826131" y="5245697"/>
            <a:ext cx="761747" cy="21544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$ 10,055,920,744 </a:t>
            </a:r>
          </a:p>
        </p:txBody>
      </p:sp>
      <p:sp>
        <p:nvSpPr>
          <p:cNvPr id="26" name="CuadroTexto 25">
            <a:extLst>
              <a:ext uri="{FF2B5EF4-FFF2-40B4-BE49-F238E27FC236}">
                <a16:creationId xmlns="" xmlns:a16="http://schemas.microsoft.com/office/drawing/2014/main" id="{EE6D8B31-5E37-194F-93C8-A34D7C1391F1}"/>
              </a:ext>
            </a:extLst>
          </p:cNvPr>
          <p:cNvSpPr txBox="1"/>
          <p:nvPr/>
        </p:nvSpPr>
        <p:spPr>
          <a:xfrm>
            <a:off x="3711168" y="5428857"/>
            <a:ext cx="966932" cy="215444"/>
          </a:xfrm>
          <a:prstGeom prst="rect">
            <a:avLst/>
          </a:prstGeom>
          <a:noFill/>
        </p:spPr>
        <p:txBody>
          <a:bodyPr wrap="none" rtlCol="0">
            <a:spAutoFit/>
          </a:bodyPr>
          <a:lstStyle/>
          <a:p>
            <a:pPr algn="ctr"/>
            <a:r>
              <a:rPr lang="es-MX" sz="800" dirty="0">
                <a:latin typeface="Avenir Next" panose="020B0503020202020204" pitchFamily="34" charset="0"/>
              </a:rPr>
              <a:t>Gasto de Capital</a:t>
            </a:r>
          </a:p>
        </p:txBody>
      </p:sp>
      <p:sp>
        <p:nvSpPr>
          <p:cNvPr id="27" name="CuadroTexto 26">
            <a:extLst>
              <a:ext uri="{FF2B5EF4-FFF2-40B4-BE49-F238E27FC236}">
                <a16:creationId xmlns="" xmlns:a16="http://schemas.microsoft.com/office/drawing/2014/main" id="{8CDA7C4C-2DDB-794B-B8D0-050AD8516D33}"/>
              </a:ext>
            </a:extLst>
          </p:cNvPr>
          <p:cNvSpPr txBox="1"/>
          <p:nvPr/>
        </p:nvSpPr>
        <p:spPr>
          <a:xfrm>
            <a:off x="5075848" y="5714530"/>
            <a:ext cx="646332" cy="21544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$ 286,218,518 </a:t>
            </a:r>
          </a:p>
        </p:txBody>
      </p:sp>
      <p:sp>
        <p:nvSpPr>
          <p:cNvPr id="28" name="CuadroTexto 27">
            <a:extLst>
              <a:ext uri="{FF2B5EF4-FFF2-40B4-BE49-F238E27FC236}">
                <a16:creationId xmlns="" xmlns:a16="http://schemas.microsoft.com/office/drawing/2014/main" id="{DCB8DEAA-B1C6-0844-AB7C-4ECD03DEE6F7}"/>
              </a:ext>
            </a:extLst>
          </p:cNvPr>
          <p:cNvSpPr txBox="1"/>
          <p:nvPr/>
        </p:nvSpPr>
        <p:spPr>
          <a:xfrm>
            <a:off x="4963290" y="5897690"/>
            <a:ext cx="846707" cy="461665"/>
          </a:xfrm>
          <a:prstGeom prst="rect">
            <a:avLst/>
          </a:prstGeom>
          <a:noFill/>
        </p:spPr>
        <p:txBody>
          <a:bodyPr wrap="none" rtlCol="0">
            <a:spAutoFit/>
          </a:bodyPr>
          <a:lstStyle/>
          <a:p>
            <a:pPr algn="ctr"/>
            <a:r>
              <a:rPr lang="es-MX" sz="800" dirty="0" smtClean="0">
                <a:latin typeface="Avenir Next" panose="020B0503020202020204" pitchFamily="34" charset="0"/>
              </a:rPr>
              <a:t>Amortización </a:t>
            </a:r>
            <a:r>
              <a:rPr lang="es-MX" sz="800" dirty="0">
                <a:latin typeface="Avenir Next" panose="020B0503020202020204" pitchFamily="34" charset="0"/>
              </a:rPr>
              <a:t>de la</a:t>
            </a:r>
          </a:p>
          <a:p>
            <a:pPr algn="ctr"/>
            <a:r>
              <a:rPr lang="es-MX" sz="800" dirty="0">
                <a:latin typeface="Avenir Next" panose="020B0503020202020204" pitchFamily="34" charset="0"/>
              </a:rPr>
              <a:t>Deuda y Disminución</a:t>
            </a:r>
          </a:p>
          <a:p>
            <a:pPr algn="ctr"/>
            <a:r>
              <a:rPr lang="es-MX" sz="800" dirty="0">
                <a:latin typeface="Avenir Next" panose="020B0503020202020204" pitchFamily="34" charset="0"/>
              </a:rPr>
              <a:t>de Pasivos</a:t>
            </a:r>
          </a:p>
        </p:txBody>
      </p:sp>
      <p:sp>
        <p:nvSpPr>
          <p:cNvPr id="29" name="CuadroTexto 28">
            <a:extLst>
              <a:ext uri="{FF2B5EF4-FFF2-40B4-BE49-F238E27FC236}">
                <a16:creationId xmlns="" xmlns:a16="http://schemas.microsoft.com/office/drawing/2014/main" id="{80947084-AAC1-AB43-A722-39FA903D5EE5}"/>
              </a:ext>
            </a:extLst>
          </p:cNvPr>
          <p:cNvSpPr txBox="1"/>
          <p:nvPr/>
        </p:nvSpPr>
        <p:spPr>
          <a:xfrm>
            <a:off x="6061050" y="5384317"/>
            <a:ext cx="736100" cy="215444"/>
          </a:xfrm>
          <a:prstGeom prst="rect">
            <a:avLst/>
          </a:prstGeom>
          <a:noFill/>
        </p:spPr>
        <p:txBody>
          <a:bodyPr wrap="none" rtlCol="0">
            <a:spAutoFit/>
          </a:bodyPr>
          <a:lstStyle/>
          <a:p>
            <a:pPr algn="ctr"/>
            <a:r>
              <a:rPr lang="es-MX" sz="800" dirty="0">
                <a:solidFill>
                  <a:srgbClr val="5A3F00"/>
                </a:solidFill>
                <a:latin typeface="Avenir Next" panose="020B0503020202020204" pitchFamily="34" charset="0"/>
              </a:rPr>
              <a:t>$ 17,526,010,222 </a:t>
            </a:r>
          </a:p>
        </p:txBody>
      </p:sp>
      <p:sp>
        <p:nvSpPr>
          <p:cNvPr id="30" name="CuadroTexto 29">
            <a:extLst>
              <a:ext uri="{FF2B5EF4-FFF2-40B4-BE49-F238E27FC236}">
                <a16:creationId xmlns="" xmlns:a16="http://schemas.microsoft.com/office/drawing/2014/main" id="{B418B795-9348-6F4C-9584-E7FBD51E6A45}"/>
              </a:ext>
            </a:extLst>
          </p:cNvPr>
          <p:cNvSpPr txBox="1"/>
          <p:nvPr/>
        </p:nvSpPr>
        <p:spPr>
          <a:xfrm>
            <a:off x="6075133" y="5572248"/>
            <a:ext cx="683200" cy="215444"/>
          </a:xfrm>
          <a:prstGeom prst="rect">
            <a:avLst/>
          </a:prstGeom>
          <a:noFill/>
        </p:spPr>
        <p:txBody>
          <a:bodyPr wrap="none" rtlCol="0">
            <a:spAutoFit/>
          </a:bodyPr>
          <a:lstStyle/>
          <a:p>
            <a:pPr algn="ctr"/>
            <a:r>
              <a:rPr lang="es-MX" sz="800" dirty="0" smtClean="0">
                <a:latin typeface="Avenir Next" panose="020B0503020202020204" pitchFamily="34" charset="0"/>
              </a:rPr>
              <a:t>Participaciones</a:t>
            </a:r>
            <a:endParaRPr lang="es-MX" sz="800" dirty="0">
              <a:latin typeface="Avenir Next" panose="020B0503020202020204" pitchFamily="34" charset="0"/>
            </a:endParaRPr>
          </a:p>
        </p:txBody>
      </p:sp>
      <p:cxnSp>
        <p:nvCxnSpPr>
          <p:cNvPr id="32" name="Conector angular 31">
            <a:extLst>
              <a:ext uri="{FF2B5EF4-FFF2-40B4-BE49-F238E27FC236}">
                <a16:creationId xmlns="" xmlns:a16="http://schemas.microsoft.com/office/drawing/2014/main" id="{674F338A-F9CF-B84A-8205-6DB9B47CFCC8}"/>
              </a:ext>
            </a:extLst>
          </p:cNvPr>
          <p:cNvCxnSpPr/>
          <p:nvPr/>
        </p:nvCxnSpPr>
        <p:spPr>
          <a:xfrm rot="5400000">
            <a:off x="2404276" y="4963390"/>
            <a:ext cx="343913" cy="220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angular 32">
            <a:extLst>
              <a:ext uri="{FF2B5EF4-FFF2-40B4-BE49-F238E27FC236}">
                <a16:creationId xmlns="" xmlns:a16="http://schemas.microsoft.com/office/drawing/2014/main" id="{9C3F743C-9772-2E4E-8CD8-220EDD2988BA}"/>
              </a:ext>
            </a:extLst>
          </p:cNvPr>
          <p:cNvCxnSpPr/>
          <p:nvPr/>
        </p:nvCxnSpPr>
        <p:spPr>
          <a:xfrm rot="5400000">
            <a:off x="4231838" y="4963391"/>
            <a:ext cx="343913" cy="220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angular 33">
            <a:extLst>
              <a:ext uri="{FF2B5EF4-FFF2-40B4-BE49-F238E27FC236}">
                <a16:creationId xmlns="" xmlns:a16="http://schemas.microsoft.com/office/drawing/2014/main" id="{8BA26753-2B9A-6542-BD43-D8F76EE929ED}"/>
              </a:ext>
            </a:extLst>
          </p:cNvPr>
          <p:cNvCxnSpPr>
            <a:cxnSpLocks/>
          </p:cNvCxnSpPr>
          <p:nvPr/>
        </p:nvCxnSpPr>
        <p:spPr>
          <a:xfrm rot="5400000">
            <a:off x="5168528" y="5193355"/>
            <a:ext cx="718996" cy="18290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 xmlns:a16="http://schemas.microsoft.com/office/drawing/2014/main" id="{D7A903D1-FA66-164A-A9FE-1B057A3282F9}"/>
              </a:ext>
            </a:extLst>
          </p:cNvPr>
          <p:cNvCxnSpPr>
            <a:endCxn id="29" idx="0"/>
          </p:cNvCxnSpPr>
          <p:nvPr/>
        </p:nvCxnSpPr>
        <p:spPr>
          <a:xfrm>
            <a:off x="6429098" y="5065964"/>
            <a:ext cx="2" cy="318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ángulo 37">
            <a:extLst>
              <a:ext uri="{FF2B5EF4-FFF2-40B4-BE49-F238E27FC236}">
                <a16:creationId xmlns="" xmlns:a16="http://schemas.microsoft.com/office/drawing/2014/main" id="{4A235EB7-CBF9-184B-B52A-DA085DF8447F}"/>
              </a:ext>
            </a:extLst>
          </p:cNvPr>
          <p:cNvSpPr/>
          <p:nvPr/>
        </p:nvSpPr>
        <p:spPr>
          <a:xfrm>
            <a:off x="856527" y="6960806"/>
            <a:ext cx="3029673" cy="24625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CuadroTexto 38">
            <a:extLst>
              <a:ext uri="{FF2B5EF4-FFF2-40B4-BE49-F238E27FC236}">
                <a16:creationId xmlns="" xmlns:a16="http://schemas.microsoft.com/office/drawing/2014/main" id="{39EF4EE1-3DFF-704A-A304-CCCC512CE553}"/>
              </a:ext>
            </a:extLst>
          </p:cNvPr>
          <p:cNvSpPr txBox="1"/>
          <p:nvPr/>
        </p:nvSpPr>
        <p:spPr>
          <a:xfrm>
            <a:off x="936930" y="6956781"/>
            <a:ext cx="2885769" cy="1938992"/>
          </a:xfrm>
          <a:prstGeom prst="rect">
            <a:avLst/>
          </a:prstGeom>
          <a:noFill/>
        </p:spPr>
        <p:txBody>
          <a:bodyPr wrap="square" rtlCol="0">
            <a:spAutoFit/>
          </a:bodyPr>
          <a:lstStyle/>
          <a:p>
            <a:pPr algn="just">
              <a:lnSpc>
                <a:spcPct val="150000"/>
              </a:lnSpc>
            </a:pPr>
            <a:r>
              <a:rPr lang="es-MX" sz="1000" dirty="0">
                <a:latin typeface="Avenir Next" panose="020B0503020202020204" pitchFamily="34" charset="0"/>
              </a:rPr>
              <a:t>El </a:t>
            </a:r>
            <a:r>
              <a:rPr lang="es-MX" sz="1000" b="1" dirty="0">
                <a:latin typeface="Avenir Next" panose="020B0503020202020204" pitchFamily="34" charset="0"/>
              </a:rPr>
              <a:t>Gasto Corriente </a:t>
            </a:r>
            <a:r>
              <a:rPr lang="es-MX" sz="1000" dirty="0">
                <a:latin typeface="Avenir Next" panose="020B0503020202020204" pitchFamily="34" charset="0"/>
              </a:rPr>
              <a:t>es el recurso que se emplea para la correcta operación de la estructura del gobierno: </a:t>
            </a:r>
            <a:r>
              <a:rPr lang="es-MX" sz="1000" i="1" dirty="0">
                <a:latin typeface="Avenir Next" panose="020B0503020202020204" pitchFamily="34" charset="0"/>
              </a:rPr>
              <a:t>Renta de bienes inmuebles, sueldos a servidores públicos, servicios de luz, agua, </a:t>
            </a:r>
            <a:r>
              <a:rPr lang="es-MX" sz="1000" i="1" dirty="0" smtClean="0">
                <a:latin typeface="Avenir Next" panose="020B0503020202020204" pitchFamily="34" charset="0"/>
              </a:rPr>
              <a:t>teléfono, </a:t>
            </a:r>
            <a:r>
              <a:rPr lang="es-MX" sz="1000" i="1" dirty="0">
                <a:latin typeface="Avenir Next" panose="020B0503020202020204" pitchFamily="34" charset="0"/>
              </a:rPr>
              <a:t>entre otros.</a:t>
            </a:r>
          </a:p>
          <a:p>
            <a:pPr algn="just">
              <a:lnSpc>
                <a:spcPct val="150000"/>
              </a:lnSpc>
            </a:pPr>
            <a:endParaRPr lang="es-MX" sz="1000" dirty="0">
              <a:latin typeface="Avenir Next" panose="020B0503020202020204" pitchFamily="34" charset="0"/>
            </a:endParaRPr>
          </a:p>
          <a:p>
            <a:pPr algn="just">
              <a:lnSpc>
                <a:spcPct val="150000"/>
              </a:lnSpc>
            </a:pPr>
            <a:r>
              <a:rPr lang="es-MX" sz="1000" dirty="0">
                <a:latin typeface="Avenir Next" panose="020B0503020202020204" pitchFamily="34" charset="0"/>
              </a:rPr>
              <a:t>En otras palabras, es la inversión que realiza el gobierno para adquirir recursos y materiales necesarios para otorgar los bienes y servicios a la sociedad.</a:t>
            </a:r>
          </a:p>
        </p:txBody>
      </p:sp>
      <p:sp>
        <p:nvSpPr>
          <p:cNvPr id="40" name="Rectángulo 39">
            <a:extLst>
              <a:ext uri="{FF2B5EF4-FFF2-40B4-BE49-F238E27FC236}">
                <a16:creationId xmlns="" xmlns:a16="http://schemas.microsoft.com/office/drawing/2014/main" id="{2C1EA79F-20F7-EC40-B1F0-031923604E21}"/>
              </a:ext>
            </a:extLst>
          </p:cNvPr>
          <p:cNvSpPr/>
          <p:nvPr/>
        </p:nvSpPr>
        <p:spPr>
          <a:xfrm>
            <a:off x="3991233" y="6960806"/>
            <a:ext cx="3029673" cy="24625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CuadroTexto 40">
            <a:extLst>
              <a:ext uri="{FF2B5EF4-FFF2-40B4-BE49-F238E27FC236}">
                <a16:creationId xmlns="" xmlns:a16="http://schemas.microsoft.com/office/drawing/2014/main" id="{1D5D669D-5A39-3C47-B108-2689133F211A}"/>
              </a:ext>
            </a:extLst>
          </p:cNvPr>
          <p:cNvSpPr txBox="1"/>
          <p:nvPr/>
        </p:nvSpPr>
        <p:spPr>
          <a:xfrm>
            <a:off x="4071636" y="6956781"/>
            <a:ext cx="2885769" cy="1246495"/>
          </a:xfrm>
          <a:prstGeom prst="rect">
            <a:avLst/>
          </a:prstGeom>
          <a:noFill/>
        </p:spPr>
        <p:txBody>
          <a:bodyPr wrap="square" rtlCol="0">
            <a:spAutoFit/>
          </a:bodyPr>
          <a:lstStyle/>
          <a:p>
            <a:pPr algn="just">
              <a:lnSpc>
                <a:spcPct val="150000"/>
              </a:lnSpc>
            </a:pPr>
            <a:r>
              <a:rPr lang="es-MX" sz="1000" dirty="0">
                <a:latin typeface="Avenir Next" panose="020B0503020202020204" pitchFamily="34" charset="0"/>
              </a:rPr>
              <a:t>El </a:t>
            </a:r>
            <a:r>
              <a:rPr lang="es-MX" sz="1000" b="1" dirty="0">
                <a:latin typeface="Avenir Next" panose="020B0503020202020204" pitchFamily="34" charset="0"/>
              </a:rPr>
              <a:t>Gasto de Capital </a:t>
            </a:r>
            <a:r>
              <a:rPr lang="es-MX" sz="1000" dirty="0">
                <a:latin typeface="Avenir Next" panose="020B0503020202020204" pitchFamily="34" charset="0"/>
              </a:rPr>
              <a:t>es el recurso económico que el gobierno destina a la construcción, mantenimiento y modernización de escuelas, hospitales, plazas públicas, caminos y carreteras, puertos, proyectos de tren de pasajeros, centros deportivos, obras </a:t>
            </a:r>
            <a:r>
              <a:rPr lang="es-MX" sz="1000" dirty="0" smtClean="0">
                <a:latin typeface="Avenir Next" panose="020B0503020202020204" pitchFamily="34" charset="0"/>
              </a:rPr>
              <a:t>hidráulicas, </a:t>
            </a:r>
            <a:r>
              <a:rPr lang="es-MX" sz="1000" dirty="0">
                <a:latin typeface="Avenir Next" panose="020B0503020202020204" pitchFamily="34" charset="0"/>
              </a:rPr>
              <a:t>entre otras.</a:t>
            </a:r>
          </a:p>
        </p:txBody>
      </p:sp>
      <p:sp>
        <p:nvSpPr>
          <p:cNvPr id="42" name="Rectángulo 41">
            <a:extLst>
              <a:ext uri="{FF2B5EF4-FFF2-40B4-BE49-F238E27FC236}">
                <a16:creationId xmlns="" xmlns:a16="http://schemas.microsoft.com/office/drawing/2014/main" id="{F7EF129F-1888-6B4E-9349-3B33238E70A9}"/>
              </a:ext>
            </a:extLst>
          </p:cNvPr>
          <p:cNvSpPr/>
          <p:nvPr/>
        </p:nvSpPr>
        <p:spPr>
          <a:xfrm>
            <a:off x="856527" y="9283337"/>
            <a:ext cx="3029673" cy="140063"/>
          </a:xfrm>
          <a:prstGeom prst="rect">
            <a:avLst/>
          </a:pr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42">
            <a:extLst>
              <a:ext uri="{FF2B5EF4-FFF2-40B4-BE49-F238E27FC236}">
                <a16:creationId xmlns="" xmlns:a16="http://schemas.microsoft.com/office/drawing/2014/main" id="{B5CDDC5E-A201-2745-92DF-15451B05D145}"/>
              </a:ext>
            </a:extLst>
          </p:cNvPr>
          <p:cNvSpPr/>
          <p:nvPr/>
        </p:nvSpPr>
        <p:spPr>
          <a:xfrm>
            <a:off x="3999683" y="9283337"/>
            <a:ext cx="3029673" cy="140063"/>
          </a:xfrm>
          <a:prstGeom prst="rect">
            <a:avLst/>
          </a:pr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CuadroTexto 43">
            <a:extLst>
              <a:ext uri="{FF2B5EF4-FFF2-40B4-BE49-F238E27FC236}">
                <a16:creationId xmlns="" xmlns:a16="http://schemas.microsoft.com/office/drawing/2014/main" id="{3F25D8E8-8300-B049-90C0-9DE68E5CBF5C}"/>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14</a:t>
            </a:r>
          </a:p>
        </p:txBody>
      </p:sp>
      <p:sp>
        <p:nvSpPr>
          <p:cNvPr id="47" name="CuadroTexto 46">
            <a:extLst>
              <a:ext uri="{FF2B5EF4-FFF2-40B4-BE49-F238E27FC236}">
                <a16:creationId xmlns="" xmlns:a16="http://schemas.microsoft.com/office/drawing/2014/main" id="{4D0C23A0-F308-7C42-8CFC-45C736A97E3D}"/>
              </a:ext>
            </a:extLst>
          </p:cNvPr>
          <p:cNvSpPr txBox="1"/>
          <p:nvPr/>
        </p:nvSpPr>
        <p:spPr>
          <a:xfrm>
            <a:off x="856527" y="6251633"/>
            <a:ext cx="2165182" cy="338554"/>
          </a:xfrm>
          <a:prstGeom prst="rect">
            <a:avLst/>
          </a:prstGeom>
          <a:noFill/>
        </p:spPr>
        <p:txBody>
          <a:bodyPr wrap="square" rtlCol="0">
            <a:spAutoFit/>
          </a:bodyPr>
          <a:lstStyle/>
          <a:p>
            <a:pPr algn="ctr"/>
            <a:r>
              <a:rPr lang="es-MX" sz="800" dirty="0" smtClean="0">
                <a:latin typeface="Avenir Next" panose="020B0503020202020204" pitchFamily="34" charset="0"/>
              </a:rPr>
              <a:t>Nota: Pensiones y Jubilaciones Representa el 0.0006 % sobre el Ingreso total, con un monto de $879,209</a:t>
            </a:r>
            <a:endParaRPr lang="es-MX" sz="800" dirty="0">
              <a:latin typeface="Avenir Next" panose="020B0503020202020204" pitchFamily="34" charset="0"/>
            </a:endParaRPr>
          </a:p>
        </p:txBody>
      </p:sp>
    </p:spTree>
    <p:extLst>
      <p:ext uri="{BB962C8B-B14F-4D97-AF65-F5344CB8AC3E}">
        <p14:creationId xmlns:p14="http://schemas.microsoft.com/office/powerpoint/2010/main" val="13416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49262ACE-D9ED-D945-8AAB-682A42F9AA45}"/>
              </a:ext>
            </a:extLst>
          </p:cNvPr>
          <p:cNvSpPr/>
          <p:nvPr/>
        </p:nvSpPr>
        <p:spPr>
          <a:xfrm>
            <a:off x="0" y="126332"/>
            <a:ext cx="7772400" cy="56109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AE432B13-3DFD-2F41-A00A-2021CFD54830}"/>
              </a:ext>
            </a:extLst>
          </p:cNvPr>
          <p:cNvSpPr txBox="1"/>
          <p:nvPr/>
        </p:nvSpPr>
        <p:spPr>
          <a:xfrm>
            <a:off x="72132" y="214913"/>
            <a:ext cx="7697877" cy="430887"/>
          </a:xfrm>
          <a:prstGeom prst="rect">
            <a:avLst/>
          </a:prstGeom>
          <a:noFill/>
        </p:spPr>
        <p:txBody>
          <a:bodyPr wrap="square" rtlCol="0">
            <a:spAutoFit/>
          </a:bodyPr>
          <a:lstStyle/>
          <a:p>
            <a:pPr algn="ctr"/>
            <a:r>
              <a:rPr lang="es-MX" sz="2200" b="1" dirty="0">
                <a:solidFill>
                  <a:srgbClr val="5A3F00"/>
                </a:solidFill>
                <a:latin typeface="Avenir Next Demi Bold" panose="020B0503020202020204" pitchFamily="34" charset="0"/>
              </a:rPr>
              <a:t>¿Cuántas personas laboran en el Gobierno de Jalisco?</a:t>
            </a:r>
            <a:endParaRPr lang="es-MX" sz="2200" b="1" dirty="0">
              <a:solidFill>
                <a:srgbClr val="5A3F00"/>
              </a:solidFill>
              <a:latin typeface="Avenir Next" panose="020B0503020202020204" pitchFamily="34" charset="0"/>
            </a:endParaRPr>
          </a:p>
        </p:txBody>
      </p:sp>
      <p:sp>
        <p:nvSpPr>
          <p:cNvPr id="6" name="CuadroTexto 5">
            <a:extLst>
              <a:ext uri="{FF2B5EF4-FFF2-40B4-BE49-F238E27FC236}">
                <a16:creationId xmlns="" xmlns:a16="http://schemas.microsoft.com/office/drawing/2014/main" id="{B27F93D9-F13C-A841-A58A-C76BA122BD57}"/>
              </a:ext>
            </a:extLst>
          </p:cNvPr>
          <p:cNvSpPr txBox="1"/>
          <p:nvPr/>
        </p:nvSpPr>
        <p:spPr>
          <a:xfrm>
            <a:off x="414339" y="940225"/>
            <a:ext cx="6763959" cy="900246"/>
          </a:xfrm>
          <a:prstGeom prst="rect">
            <a:avLst/>
          </a:prstGeom>
          <a:noFill/>
        </p:spPr>
        <p:txBody>
          <a:bodyPr wrap="square" rtlCol="0">
            <a:spAutoFit/>
          </a:bodyPr>
          <a:lstStyle/>
          <a:p>
            <a:pPr algn="ctr">
              <a:lnSpc>
                <a:spcPct val="150000"/>
              </a:lnSpc>
            </a:pPr>
            <a:r>
              <a:rPr lang="es-MX" sz="1200" dirty="0">
                <a:solidFill>
                  <a:schemeClr val="tx1">
                    <a:lumMod val="50000"/>
                    <a:lumOff val="50000"/>
                  </a:schemeClr>
                </a:solidFill>
                <a:latin typeface="Avenir Next" panose="020B0503020202020204" pitchFamily="34" charset="0"/>
              </a:rPr>
              <a:t>Para cumplir los objetivos y metas planteadas en los indicadores y programas presupuestarios </a:t>
            </a:r>
          </a:p>
          <a:p>
            <a:pPr algn="ctr">
              <a:lnSpc>
                <a:spcPct val="150000"/>
              </a:lnSpc>
            </a:pPr>
            <a:r>
              <a:rPr lang="es-MX" sz="1200" dirty="0">
                <a:solidFill>
                  <a:schemeClr val="tx1">
                    <a:lumMod val="50000"/>
                    <a:lumOff val="50000"/>
                  </a:schemeClr>
                </a:solidFill>
                <a:latin typeface="Avenir Next" panose="020B0503020202020204" pitchFamily="34" charset="0"/>
              </a:rPr>
              <a:t>-dirigidos a la atención de la sociedad desde las distintas áreas de gobierno- las </a:t>
            </a:r>
          </a:p>
          <a:p>
            <a:pPr algn="ctr">
              <a:lnSpc>
                <a:spcPct val="150000"/>
              </a:lnSpc>
            </a:pPr>
            <a:r>
              <a:rPr lang="es-MX" sz="1200" dirty="0">
                <a:solidFill>
                  <a:schemeClr val="tx1">
                    <a:lumMod val="50000"/>
                    <a:lumOff val="50000"/>
                  </a:schemeClr>
                </a:solidFill>
                <a:latin typeface="Avenir Next" panose="020B0503020202020204" pitchFamily="34" charset="0"/>
              </a:rPr>
              <a:t>dependencias estatales cuenta con un equipo de servidores públicos. </a:t>
            </a:r>
            <a:endParaRPr lang="es-MX" sz="1200" b="1" dirty="0">
              <a:solidFill>
                <a:schemeClr val="tx1">
                  <a:lumMod val="50000"/>
                  <a:lumOff val="50000"/>
                </a:schemeClr>
              </a:solidFill>
              <a:latin typeface="Avenir Next" panose="020B0503020202020204" pitchFamily="34" charset="0"/>
            </a:endParaRPr>
          </a:p>
        </p:txBody>
      </p:sp>
      <p:pic>
        <p:nvPicPr>
          <p:cNvPr id="7" name="Imagen 6">
            <a:extLst>
              <a:ext uri="{FF2B5EF4-FFF2-40B4-BE49-F238E27FC236}">
                <a16:creationId xmlns="" xmlns:a16="http://schemas.microsoft.com/office/drawing/2014/main" id="{198D1ABE-5237-D645-AED4-BEDE55B793F2}"/>
              </a:ext>
            </a:extLst>
          </p:cNvPr>
          <p:cNvPicPr>
            <a:picLocks noChangeAspect="1"/>
          </p:cNvPicPr>
          <p:nvPr/>
        </p:nvPicPr>
        <p:blipFill>
          <a:blip r:embed="rId2"/>
          <a:stretch>
            <a:fillRect/>
          </a:stretch>
        </p:blipFill>
        <p:spPr>
          <a:xfrm>
            <a:off x="793750" y="1975641"/>
            <a:ext cx="6184900" cy="635000"/>
          </a:xfrm>
          <a:prstGeom prst="rect">
            <a:avLst/>
          </a:prstGeom>
        </p:spPr>
      </p:pic>
      <p:sp>
        <p:nvSpPr>
          <p:cNvPr id="8" name="CuadroTexto 7">
            <a:extLst>
              <a:ext uri="{FF2B5EF4-FFF2-40B4-BE49-F238E27FC236}">
                <a16:creationId xmlns="" xmlns:a16="http://schemas.microsoft.com/office/drawing/2014/main" id="{815A9E72-6AB7-D649-B9EE-F9DA213C2EB6}"/>
              </a:ext>
            </a:extLst>
          </p:cNvPr>
          <p:cNvSpPr txBox="1"/>
          <p:nvPr/>
        </p:nvSpPr>
        <p:spPr>
          <a:xfrm>
            <a:off x="1310878" y="1975641"/>
            <a:ext cx="5150643" cy="646331"/>
          </a:xfrm>
          <a:prstGeom prst="rect">
            <a:avLst/>
          </a:prstGeom>
          <a:noFill/>
        </p:spPr>
        <p:txBody>
          <a:bodyPr wrap="square" rtlCol="0">
            <a:spAutoFit/>
          </a:bodyPr>
          <a:lstStyle/>
          <a:p>
            <a:pPr algn="ctr"/>
            <a:r>
              <a:rPr lang="es-MX" b="1" dirty="0">
                <a:solidFill>
                  <a:schemeClr val="bg1"/>
                </a:solidFill>
                <a:latin typeface="Avenir Next Demi Bold" panose="020B0503020202020204" pitchFamily="34" charset="0"/>
              </a:rPr>
              <a:t>Este personal se desagrega de </a:t>
            </a:r>
          </a:p>
          <a:p>
            <a:pPr algn="ctr"/>
            <a:r>
              <a:rPr lang="es-MX" b="1" dirty="0">
                <a:solidFill>
                  <a:schemeClr val="bg1"/>
                </a:solidFill>
                <a:latin typeface="Avenir Next Demi Bold" panose="020B0503020202020204" pitchFamily="34" charset="0"/>
              </a:rPr>
              <a:t>la siguiente manera:</a:t>
            </a:r>
          </a:p>
        </p:txBody>
      </p:sp>
      <p:pic>
        <p:nvPicPr>
          <p:cNvPr id="9" name="Imagen 8">
            <a:extLst>
              <a:ext uri="{FF2B5EF4-FFF2-40B4-BE49-F238E27FC236}">
                <a16:creationId xmlns="" xmlns:a16="http://schemas.microsoft.com/office/drawing/2014/main" id="{6923A396-6989-3043-A683-5B9B9492327E}"/>
              </a:ext>
            </a:extLst>
          </p:cNvPr>
          <p:cNvPicPr>
            <a:picLocks noChangeAspect="1"/>
          </p:cNvPicPr>
          <p:nvPr/>
        </p:nvPicPr>
        <p:blipFill>
          <a:blip r:embed="rId3"/>
          <a:stretch>
            <a:fillRect/>
          </a:stretch>
        </p:blipFill>
        <p:spPr>
          <a:xfrm>
            <a:off x="237840" y="2897909"/>
            <a:ext cx="1333500" cy="660400"/>
          </a:xfrm>
          <a:prstGeom prst="rect">
            <a:avLst/>
          </a:prstGeom>
        </p:spPr>
      </p:pic>
      <p:pic>
        <p:nvPicPr>
          <p:cNvPr id="11" name="Imagen 10">
            <a:extLst>
              <a:ext uri="{FF2B5EF4-FFF2-40B4-BE49-F238E27FC236}">
                <a16:creationId xmlns="" xmlns:a16="http://schemas.microsoft.com/office/drawing/2014/main" id="{48854882-0CE8-1241-BFA8-621578859AA8}"/>
              </a:ext>
            </a:extLst>
          </p:cNvPr>
          <p:cNvPicPr>
            <a:picLocks noChangeAspect="1"/>
          </p:cNvPicPr>
          <p:nvPr/>
        </p:nvPicPr>
        <p:blipFill>
          <a:blip r:embed="rId4"/>
          <a:stretch>
            <a:fillRect/>
          </a:stretch>
        </p:blipFill>
        <p:spPr>
          <a:xfrm>
            <a:off x="1740623" y="2910609"/>
            <a:ext cx="1333500" cy="647700"/>
          </a:xfrm>
          <a:prstGeom prst="rect">
            <a:avLst/>
          </a:prstGeom>
        </p:spPr>
      </p:pic>
      <p:pic>
        <p:nvPicPr>
          <p:cNvPr id="12" name="Imagen 11">
            <a:extLst>
              <a:ext uri="{FF2B5EF4-FFF2-40B4-BE49-F238E27FC236}">
                <a16:creationId xmlns="" xmlns:a16="http://schemas.microsoft.com/office/drawing/2014/main" id="{A8F0F59C-9400-D746-A87A-A98F22422F81}"/>
              </a:ext>
            </a:extLst>
          </p:cNvPr>
          <p:cNvPicPr>
            <a:picLocks noChangeAspect="1"/>
          </p:cNvPicPr>
          <p:nvPr/>
        </p:nvPicPr>
        <p:blipFill>
          <a:blip r:embed="rId5"/>
          <a:stretch>
            <a:fillRect/>
          </a:stretch>
        </p:blipFill>
        <p:spPr>
          <a:xfrm>
            <a:off x="3236478" y="2910609"/>
            <a:ext cx="1333500" cy="660400"/>
          </a:xfrm>
          <a:prstGeom prst="rect">
            <a:avLst/>
          </a:prstGeom>
        </p:spPr>
      </p:pic>
      <p:pic>
        <p:nvPicPr>
          <p:cNvPr id="15" name="Imagen 14">
            <a:extLst>
              <a:ext uri="{FF2B5EF4-FFF2-40B4-BE49-F238E27FC236}">
                <a16:creationId xmlns="" xmlns:a16="http://schemas.microsoft.com/office/drawing/2014/main" id="{067137BB-4C4F-CA46-BE61-95255D9C5728}"/>
              </a:ext>
            </a:extLst>
          </p:cNvPr>
          <p:cNvPicPr>
            <a:picLocks noChangeAspect="1"/>
          </p:cNvPicPr>
          <p:nvPr/>
        </p:nvPicPr>
        <p:blipFill>
          <a:blip r:embed="rId6"/>
          <a:stretch>
            <a:fillRect/>
          </a:stretch>
        </p:blipFill>
        <p:spPr>
          <a:xfrm>
            <a:off x="4732333" y="2910609"/>
            <a:ext cx="1333500" cy="660400"/>
          </a:xfrm>
          <a:prstGeom prst="rect">
            <a:avLst/>
          </a:prstGeom>
        </p:spPr>
      </p:pic>
      <p:pic>
        <p:nvPicPr>
          <p:cNvPr id="16" name="Imagen 15">
            <a:extLst>
              <a:ext uri="{FF2B5EF4-FFF2-40B4-BE49-F238E27FC236}">
                <a16:creationId xmlns="" xmlns:a16="http://schemas.microsoft.com/office/drawing/2014/main" id="{0BE24B97-FD03-F343-8230-0FB9FB8102A5}"/>
              </a:ext>
            </a:extLst>
          </p:cNvPr>
          <p:cNvPicPr>
            <a:picLocks noChangeAspect="1"/>
          </p:cNvPicPr>
          <p:nvPr/>
        </p:nvPicPr>
        <p:blipFill>
          <a:blip r:embed="rId7"/>
          <a:stretch>
            <a:fillRect/>
          </a:stretch>
        </p:blipFill>
        <p:spPr>
          <a:xfrm>
            <a:off x="6228188" y="2910609"/>
            <a:ext cx="1333500" cy="660400"/>
          </a:xfrm>
          <a:prstGeom prst="rect">
            <a:avLst/>
          </a:prstGeom>
        </p:spPr>
      </p:pic>
      <p:pic>
        <p:nvPicPr>
          <p:cNvPr id="17" name="Imagen 16">
            <a:extLst>
              <a:ext uri="{FF2B5EF4-FFF2-40B4-BE49-F238E27FC236}">
                <a16:creationId xmlns="" xmlns:a16="http://schemas.microsoft.com/office/drawing/2014/main" id="{C9D6764D-C31F-8342-8FC0-2CBAFEC9F9AC}"/>
              </a:ext>
            </a:extLst>
          </p:cNvPr>
          <p:cNvPicPr>
            <a:picLocks noChangeAspect="1"/>
          </p:cNvPicPr>
          <p:nvPr/>
        </p:nvPicPr>
        <p:blipFill>
          <a:blip r:embed="rId8"/>
          <a:stretch>
            <a:fillRect/>
          </a:stretch>
        </p:blipFill>
        <p:spPr>
          <a:xfrm>
            <a:off x="237840" y="3601339"/>
            <a:ext cx="1333500" cy="622300"/>
          </a:xfrm>
          <a:prstGeom prst="rect">
            <a:avLst/>
          </a:prstGeom>
        </p:spPr>
      </p:pic>
      <p:pic>
        <p:nvPicPr>
          <p:cNvPr id="18" name="Imagen 17">
            <a:extLst>
              <a:ext uri="{FF2B5EF4-FFF2-40B4-BE49-F238E27FC236}">
                <a16:creationId xmlns="" xmlns:a16="http://schemas.microsoft.com/office/drawing/2014/main" id="{FBBB69D0-EA6F-CF43-9FB5-5A3F7A103283}"/>
              </a:ext>
            </a:extLst>
          </p:cNvPr>
          <p:cNvPicPr>
            <a:picLocks noChangeAspect="1"/>
          </p:cNvPicPr>
          <p:nvPr/>
        </p:nvPicPr>
        <p:blipFill>
          <a:blip r:embed="rId9"/>
          <a:stretch>
            <a:fillRect/>
          </a:stretch>
        </p:blipFill>
        <p:spPr>
          <a:xfrm>
            <a:off x="1740623" y="3601339"/>
            <a:ext cx="1333500" cy="622300"/>
          </a:xfrm>
          <a:prstGeom prst="rect">
            <a:avLst/>
          </a:prstGeom>
        </p:spPr>
      </p:pic>
      <p:pic>
        <p:nvPicPr>
          <p:cNvPr id="19" name="Imagen 18">
            <a:extLst>
              <a:ext uri="{FF2B5EF4-FFF2-40B4-BE49-F238E27FC236}">
                <a16:creationId xmlns="" xmlns:a16="http://schemas.microsoft.com/office/drawing/2014/main" id="{789763F6-2CFC-864E-A89C-7CE18D277D4A}"/>
              </a:ext>
            </a:extLst>
          </p:cNvPr>
          <p:cNvPicPr>
            <a:picLocks noChangeAspect="1"/>
          </p:cNvPicPr>
          <p:nvPr/>
        </p:nvPicPr>
        <p:blipFill>
          <a:blip r:embed="rId10"/>
          <a:stretch>
            <a:fillRect/>
          </a:stretch>
        </p:blipFill>
        <p:spPr>
          <a:xfrm>
            <a:off x="3236478" y="3601339"/>
            <a:ext cx="1333500" cy="622300"/>
          </a:xfrm>
          <a:prstGeom prst="rect">
            <a:avLst/>
          </a:prstGeom>
        </p:spPr>
      </p:pic>
      <p:pic>
        <p:nvPicPr>
          <p:cNvPr id="20" name="Imagen 19">
            <a:extLst>
              <a:ext uri="{FF2B5EF4-FFF2-40B4-BE49-F238E27FC236}">
                <a16:creationId xmlns="" xmlns:a16="http://schemas.microsoft.com/office/drawing/2014/main" id="{03402E70-F189-0D48-ACE0-E368EA855982}"/>
              </a:ext>
            </a:extLst>
          </p:cNvPr>
          <p:cNvPicPr>
            <a:picLocks noChangeAspect="1"/>
          </p:cNvPicPr>
          <p:nvPr/>
        </p:nvPicPr>
        <p:blipFill>
          <a:blip r:embed="rId11"/>
          <a:stretch>
            <a:fillRect/>
          </a:stretch>
        </p:blipFill>
        <p:spPr>
          <a:xfrm>
            <a:off x="4732333" y="3601339"/>
            <a:ext cx="1333500" cy="622300"/>
          </a:xfrm>
          <a:prstGeom prst="rect">
            <a:avLst/>
          </a:prstGeom>
        </p:spPr>
      </p:pic>
      <p:pic>
        <p:nvPicPr>
          <p:cNvPr id="21" name="Imagen 20">
            <a:extLst>
              <a:ext uri="{FF2B5EF4-FFF2-40B4-BE49-F238E27FC236}">
                <a16:creationId xmlns="" xmlns:a16="http://schemas.microsoft.com/office/drawing/2014/main" id="{2E32D0C5-CD57-EA4D-AF12-265A633D9123}"/>
              </a:ext>
            </a:extLst>
          </p:cNvPr>
          <p:cNvPicPr>
            <a:picLocks noChangeAspect="1"/>
          </p:cNvPicPr>
          <p:nvPr/>
        </p:nvPicPr>
        <p:blipFill>
          <a:blip r:embed="rId12"/>
          <a:stretch>
            <a:fillRect/>
          </a:stretch>
        </p:blipFill>
        <p:spPr>
          <a:xfrm>
            <a:off x="6228188" y="3631374"/>
            <a:ext cx="1333500" cy="622300"/>
          </a:xfrm>
          <a:prstGeom prst="rect">
            <a:avLst/>
          </a:prstGeom>
        </p:spPr>
      </p:pic>
      <p:pic>
        <p:nvPicPr>
          <p:cNvPr id="22" name="Imagen 21">
            <a:extLst>
              <a:ext uri="{FF2B5EF4-FFF2-40B4-BE49-F238E27FC236}">
                <a16:creationId xmlns="" xmlns:a16="http://schemas.microsoft.com/office/drawing/2014/main" id="{98E3ED7A-8EB9-3447-8507-9EE0F984E964}"/>
              </a:ext>
            </a:extLst>
          </p:cNvPr>
          <p:cNvPicPr>
            <a:picLocks noChangeAspect="1"/>
          </p:cNvPicPr>
          <p:nvPr/>
        </p:nvPicPr>
        <p:blipFill>
          <a:blip r:embed="rId8"/>
          <a:stretch>
            <a:fillRect/>
          </a:stretch>
        </p:blipFill>
        <p:spPr>
          <a:xfrm>
            <a:off x="237840" y="4280370"/>
            <a:ext cx="1333500" cy="622300"/>
          </a:xfrm>
          <a:prstGeom prst="rect">
            <a:avLst/>
          </a:prstGeom>
        </p:spPr>
      </p:pic>
      <p:pic>
        <p:nvPicPr>
          <p:cNvPr id="23" name="Imagen 22">
            <a:extLst>
              <a:ext uri="{FF2B5EF4-FFF2-40B4-BE49-F238E27FC236}">
                <a16:creationId xmlns="" xmlns:a16="http://schemas.microsoft.com/office/drawing/2014/main" id="{42B7A7D5-C463-094B-A897-89C0AD1ED79E}"/>
              </a:ext>
            </a:extLst>
          </p:cNvPr>
          <p:cNvPicPr>
            <a:picLocks noChangeAspect="1"/>
          </p:cNvPicPr>
          <p:nvPr/>
        </p:nvPicPr>
        <p:blipFill>
          <a:blip r:embed="rId8"/>
          <a:stretch>
            <a:fillRect/>
          </a:stretch>
        </p:blipFill>
        <p:spPr>
          <a:xfrm>
            <a:off x="237840" y="4959401"/>
            <a:ext cx="1333500" cy="622300"/>
          </a:xfrm>
          <a:prstGeom prst="rect">
            <a:avLst/>
          </a:prstGeom>
        </p:spPr>
      </p:pic>
      <p:pic>
        <p:nvPicPr>
          <p:cNvPr id="24" name="Imagen 23">
            <a:extLst>
              <a:ext uri="{FF2B5EF4-FFF2-40B4-BE49-F238E27FC236}">
                <a16:creationId xmlns="" xmlns:a16="http://schemas.microsoft.com/office/drawing/2014/main" id="{A0B40B95-421C-2646-A525-699B627FB9E3}"/>
              </a:ext>
            </a:extLst>
          </p:cNvPr>
          <p:cNvPicPr>
            <a:picLocks noChangeAspect="1"/>
          </p:cNvPicPr>
          <p:nvPr/>
        </p:nvPicPr>
        <p:blipFill>
          <a:blip r:embed="rId8"/>
          <a:stretch>
            <a:fillRect/>
          </a:stretch>
        </p:blipFill>
        <p:spPr>
          <a:xfrm>
            <a:off x="237840" y="5638432"/>
            <a:ext cx="1333500" cy="622300"/>
          </a:xfrm>
          <a:prstGeom prst="rect">
            <a:avLst/>
          </a:prstGeom>
        </p:spPr>
      </p:pic>
      <p:pic>
        <p:nvPicPr>
          <p:cNvPr id="25" name="Imagen 24">
            <a:extLst>
              <a:ext uri="{FF2B5EF4-FFF2-40B4-BE49-F238E27FC236}">
                <a16:creationId xmlns="" xmlns:a16="http://schemas.microsoft.com/office/drawing/2014/main" id="{51D9C1B6-B973-3F41-B2BC-0A122B1C1835}"/>
              </a:ext>
            </a:extLst>
          </p:cNvPr>
          <p:cNvPicPr>
            <a:picLocks noChangeAspect="1"/>
          </p:cNvPicPr>
          <p:nvPr/>
        </p:nvPicPr>
        <p:blipFill>
          <a:blip r:embed="rId8"/>
          <a:stretch>
            <a:fillRect/>
          </a:stretch>
        </p:blipFill>
        <p:spPr>
          <a:xfrm>
            <a:off x="237840" y="6317463"/>
            <a:ext cx="1333500" cy="622300"/>
          </a:xfrm>
          <a:prstGeom prst="rect">
            <a:avLst/>
          </a:prstGeom>
        </p:spPr>
      </p:pic>
      <p:pic>
        <p:nvPicPr>
          <p:cNvPr id="26" name="Imagen 25">
            <a:extLst>
              <a:ext uri="{FF2B5EF4-FFF2-40B4-BE49-F238E27FC236}">
                <a16:creationId xmlns="" xmlns:a16="http://schemas.microsoft.com/office/drawing/2014/main" id="{A57E5AF5-67EA-EA4E-AED3-4511CB3B5EC5}"/>
              </a:ext>
            </a:extLst>
          </p:cNvPr>
          <p:cNvPicPr>
            <a:picLocks noChangeAspect="1"/>
          </p:cNvPicPr>
          <p:nvPr/>
        </p:nvPicPr>
        <p:blipFill>
          <a:blip r:embed="rId8"/>
          <a:stretch>
            <a:fillRect/>
          </a:stretch>
        </p:blipFill>
        <p:spPr>
          <a:xfrm>
            <a:off x="237840" y="6996494"/>
            <a:ext cx="1333500" cy="622300"/>
          </a:xfrm>
          <a:prstGeom prst="rect">
            <a:avLst/>
          </a:prstGeom>
        </p:spPr>
      </p:pic>
      <p:pic>
        <p:nvPicPr>
          <p:cNvPr id="27" name="Imagen 26">
            <a:extLst>
              <a:ext uri="{FF2B5EF4-FFF2-40B4-BE49-F238E27FC236}">
                <a16:creationId xmlns="" xmlns:a16="http://schemas.microsoft.com/office/drawing/2014/main" id="{8B9FB621-97D2-F047-B059-4FF1DDF871A0}"/>
              </a:ext>
            </a:extLst>
          </p:cNvPr>
          <p:cNvPicPr>
            <a:picLocks noChangeAspect="1"/>
          </p:cNvPicPr>
          <p:nvPr/>
        </p:nvPicPr>
        <p:blipFill>
          <a:blip r:embed="rId8"/>
          <a:stretch>
            <a:fillRect/>
          </a:stretch>
        </p:blipFill>
        <p:spPr>
          <a:xfrm>
            <a:off x="237840" y="7675525"/>
            <a:ext cx="1333500" cy="622300"/>
          </a:xfrm>
          <a:prstGeom prst="rect">
            <a:avLst/>
          </a:prstGeom>
        </p:spPr>
      </p:pic>
      <p:pic>
        <p:nvPicPr>
          <p:cNvPr id="28" name="Imagen 27">
            <a:extLst>
              <a:ext uri="{FF2B5EF4-FFF2-40B4-BE49-F238E27FC236}">
                <a16:creationId xmlns="" xmlns:a16="http://schemas.microsoft.com/office/drawing/2014/main" id="{BC99C9A0-19F1-1143-A8FD-957BE45FE2AB}"/>
              </a:ext>
            </a:extLst>
          </p:cNvPr>
          <p:cNvPicPr>
            <a:picLocks noChangeAspect="1"/>
          </p:cNvPicPr>
          <p:nvPr/>
        </p:nvPicPr>
        <p:blipFill>
          <a:blip r:embed="rId9"/>
          <a:stretch>
            <a:fillRect/>
          </a:stretch>
        </p:blipFill>
        <p:spPr>
          <a:xfrm>
            <a:off x="1740623" y="4285755"/>
            <a:ext cx="1333500" cy="622300"/>
          </a:xfrm>
          <a:prstGeom prst="rect">
            <a:avLst/>
          </a:prstGeom>
        </p:spPr>
      </p:pic>
      <p:pic>
        <p:nvPicPr>
          <p:cNvPr id="29" name="Imagen 28">
            <a:extLst>
              <a:ext uri="{FF2B5EF4-FFF2-40B4-BE49-F238E27FC236}">
                <a16:creationId xmlns="" xmlns:a16="http://schemas.microsoft.com/office/drawing/2014/main" id="{5D2B5CA3-074F-004E-B838-1038A2231A1E}"/>
              </a:ext>
            </a:extLst>
          </p:cNvPr>
          <p:cNvPicPr>
            <a:picLocks noChangeAspect="1"/>
          </p:cNvPicPr>
          <p:nvPr/>
        </p:nvPicPr>
        <p:blipFill>
          <a:blip r:embed="rId9"/>
          <a:stretch>
            <a:fillRect/>
          </a:stretch>
        </p:blipFill>
        <p:spPr>
          <a:xfrm>
            <a:off x="1740623" y="4959401"/>
            <a:ext cx="1333500" cy="622300"/>
          </a:xfrm>
          <a:prstGeom prst="rect">
            <a:avLst/>
          </a:prstGeom>
        </p:spPr>
      </p:pic>
      <p:pic>
        <p:nvPicPr>
          <p:cNvPr id="30" name="Imagen 29">
            <a:extLst>
              <a:ext uri="{FF2B5EF4-FFF2-40B4-BE49-F238E27FC236}">
                <a16:creationId xmlns="" xmlns:a16="http://schemas.microsoft.com/office/drawing/2014/main" id="{97E54780-21A8-DB4F-B4DA-1749290ED415}"/>
              </a:ext>
            </a:extLst>
          </p:cNvPr>
          <p:cNvPicPr>
            <a:picLocks noChangeAspect="1"/>
          </p:cNvPicPr>
          <p:nvPr/>
        </p:nvPicPr>
        <p:blipFill>
          <a:blip r:embed="rId9"/>
          <a:stretch>
            <a:fillRect/>
          </a:stretch>
        </p:blipFill>
        <p:spPr>
          <a:xfrm>
            <a:off x="1740623" y="5638432"/>
            <a:ext cx="1333500" cy="622300"/>
          </a:xfrm>
          <a:prstGeom prst="rect">
            <a:avLst/>
          </a:prstGeom>
        </p:spPr>
      </p:pic>
      <p:pic>
        <p:nvPicPr>
          <p:cNvPr id="31" name="Imagen 30">
            <a:extLst>
              <a:ext uri="{FF2B5EF4-FFF2-40B4-BE49-F238E27FC236}">
                <a16:creationId xmlns="" xmlns:a16="http://schemas.microsoft.com/office/drawing/2014/main" id="{A1C49F36-E8F4-A14A-A47C-24E05C7B9570}"/>
              </a:ext>
            </a:extLst>
          </p:cNvPr>
          <p:cNvPicPr>
            <a:picLocks noChangeAspect="1"/>
          </p:cNvPicPr>
          <p:nvPr/>
        </p:nvPicPr>
        <p:blipFill>
          <a:blip r:embed="rId9"/>
          <a:stretch>
            <a:fillRect/>
          </a:stretch>
        </p:blipFill>
        <p:spPr>
          <a:xfrm>
            <a:off x="1740623" y="6317463"/>
            <a:ext cx="1333500" cy="622300"/>
          </a:xfrm>
          <a:prstGeom prst="rect">
            <a:avLst/>
          </a:prstGeom>
        </p:spPr>
      </p:pic>
      <p:pic>
        <p:nvPicPr>
          <p:cNvPr id="32" name="Imagen 31">
            <a:extLst>
              <a:ext uri="{FF2B5EF4-FFF2-40B4-BE49-F238E27FC236}">
                <a16:creationId xmlns="" xmlns:a16="http://schemas.microsoft.com/office/drawing/2014/main" id="{F3F6F953-5671-3546-B2FC-D7438EB13659}"/>
              </a:ext>
            </a:extLst>
          </p:cNvPr>
          <p:cNvPicPr>
            <a:picLocks noChangeAspect="1"/>
          </p:cNvPicPr>
          <p:nvPr/>
        </p:nvPicPr>
        <p:blipFill>
          <a:blip r:embed="rId9"/>
          <a:stretch>
            <a:fillRect/>
          </a:stretch>
        </p:blipFill>
        <p:spPr>
          <a:xfrm>
            <a:off x="1740623" y="6996494"/>
            <a:ext cx="1333500" cy="622300"/>
          </a:xfrm>
          <a:prstGeom prst="rect">
            <a:avLst/>
          </a:prstGeom>
        </p:spPr>
      </p:pic>
      <p:pic>
        <p:nvPicPr>
          <p:cNvPr id="33" name="Imagen 32">
            <a:extLst>
              <a:ext uri="{FF2B5EF4-FFF2-40B4-BE49-F238E27FC236}">
                <a16:creationId xmlns="" xmlns:a16="http://schemas.microsoft.com/office/drawing/2014/main" id="{97AE4156-3679-BC4B-9713-DAA8CED87E7A}"/>
              </a:ext>
            </a:extLst>
          </p:cNvPr>
          <p:cNvPicPr>
            <a:picLocks noChangeAspect="1"/>
          </p:cNvPicPr>
          <p:nvPr/>
        </p:nvPicPr>
        <p:blipFill>
          <a:blip r:embed="rId9"/>
          <a:stretch>
            <a:fillRect/>
          </a:stretch>
        </p:blipFill>
        <p:spPr>
          <a:xfrm>
            <a:off x="1740623" y="7675525"/>
            <a:ext cx="1333500" cy="622300"/>
          </a:xfrm>
          <a:prstGeom prst="rect">
            <a:avLst/>
          </a:prstGeom>
        </p:spPr>
      </p:pic>
      <p:pic>
        <p:nvPicPr>
          <p:cNvPr id="34" name="Imagen 33">
            <a:extLst>
              <a:ext uri="{FF2B5EF4-FFF2-40B4-BE49-F238E27FC236}">
                <a16:creationId xmlns="" xmlns:a16="http://schemas.microsoft.com/office/drawing/2014/main" id="{B9CD1E5C-2DC3-8D46-8D58-3DE103207643}"/>
              </a:ext>
            </a:extLst>
          </p:cNvPr>
          <p:cNvPicPr>
            <a:picLocks noChangeAspect="1"/>
          </p:cNvPicPr>
          <p:nvPr/>
        </p:nvPicPr>
        <p:blipFill>
          <a:blip r:embed="rId10"/>
          <a:stretch>
            <a:fillRect/>
          </a:stretch>
        </p:blipFill>
        <p:spPr>
          <a:xfrm>
            <a:off x="3236478" y="4289447"/>
            <a:ext cx="1333500" cy="622300"/>
          </a:xfrm>
          <a:prstGeom prst="rect">
            <a:avLst/>
          </a:prstGeom>
        </p:spPr>
      </p:pic>
      <p:pic>
        <p:nvPicPr>
          <p:cNvPr id="35" name="Imagen 34">
            <a:extLst>
              <a:ext uri="{FF2B5EF4-FFF2-40B4-BE49-F238E27FC236}">
                <a16:creationId xmlns="" xmlns:a16="http://schemas.microsoft.com/office/drawing/2014/main" id="{CB135A63-8E93-4E46-BE01-4D2DE410A7FE}"/>
              </a:ext>
            </a:extLst>
          </p:cNvPr>
          <p:cNvPicPr>
            <a:picLocks noChangeAspect="1"/>
          </p:cNvPicPr>
          <p:nvPr/>
        </p:nvPicPr>
        <p:blipFill>
          <a:blip r:embed="rId10"/>
          <a:stretch>
            <a:fillRect/>
          </a:stretch>
        </p:blipFill>
        <p:spPr>
          <a:xfrm>
            <a:off x="3243406" y="4959401"/>
            <a:ext cx="1333500" cy="622300"/>
          </a:xfrm>
          <a:prstGeom prst="rect">
            <a:avLst/>
          </a:prstGeom>
        </p:spPr>
      </p:pic>
      <p:pic>
        <p:nvPicPr>
          <p:cNvPr id="36" name="Imagen 35">
            <a:extLst>
              <a:ext uri="{FF2B5EF4-FFF2-40B4-BE49-F238E27FC236}">
                <a16:creationId xmlns="" xmlns:a16="http://schemas.microsoft.com/office/drawing/2014/main" id="{08084164-C99B-8043-B18A-532381EB6426}"/>
              </a:ext>
            </a:extLst>
          </p:cNvPr>
          <p:cNvPicPr>
            <a:picLocks noChangeAspect="1"/>
          </p:cNvPicPr>
          <p:nvPr/>
        </p:nvPicPr>
        <p:blipFill>
          <a:blip r:embed="rId10"/>
          <a:stretch>
            <a:fillRect/>
          </a:stretch>
        </p:blipFill>
        <p:spPr>
          <a:xfrm>
            <a:off x="3243406" y="5647509"/>
            <a:ext cx="1333500" cy="622300"/>
          </a:xfrm>
          <a:prstGeom prst="rect">
            <a:avLst/>
          </a:prstGeom>
        </p:spPr>
      </p:pic>
      <p:pic>
        <p:nvPicPr>
          <p:cNvPr id="37" name="Imagen 36">
            <a:extLst>
              <a:ext uri="{FF2B5EF4-FFF2-40B4-BE49-F238E27FC236}">
                <a16:creationId xmlns="" xmlns:a16="http://schemas.microsoft.com/office/drawing/2014/main" id="{A42C33ED-3EBD-D247-8FF5-58C504F411A8}"/>
              </a:ext>
            </a:extLst>
          </p:cNvPr>
          <p:cNvPicPr>
            <a:picLocks noChangeAspect="1"/>
          </p:cNvPicPr>
          <p:nvPr/>
        </p:nvPicPr>
        <p:blipFill>
          <a:blip r:embed="rId10"/>
          <a:stretch>
            <a:fillRect/>
          </a:stretch>
        </p:blipFill>
        <p:spPr>
          <a:xfrm>
            <a:off x="3243406" y="6335617"/>
            <a:ext cx="1333500" cy="604146"/>
          </a:xfrm>
          <a:prstGeom prst="rect">
            <a:avLst/>
          </a:prstGeom>
        </p:spPr>
      </p:pic>
      <p:pic>
        <p:nvPicPr>
          <p:cNvPr id="38" name="Imagen 37">
            <a:extLst>
              <a:ext uri="{FF2B5EF4-FFF2-40B4-BE49-F238E27FC236}">
                <a16:creationId xmlns="" xmlns:a16="http://schemas.microsoft.com/office/drawing/2014/main" id="{877B9873-88F3-1A4E-A322-27CC6FE27266}"/>
              </a:ext>
            </a:extLst>
          </p:cNvPr>
          <p:cNvPicPr>
            <a:picLocks noChangeAspect="1"/>
          </p:cNvPicPr>
          <p:nvPr/>
        </p:nvPicPr>
        <p:blipFill>
          <a:blip r:embed="rId10"/>
          <a:stretch>
            <a:fillRect/>
          </a:stretch>
        </p:blipFill>
        <p:spPr>
          <a:xfrm>
            <a:off x="3243406" y="7010601"/>
            <a:ext cx="1333500" cy="635424"/>
          </a:xfrm>
          <a:prstGeom prst="rect">
            <a:avLst/>
          </a:prstGeom>
        </p:spPr>
      </p:pic>
      <p:pic>
        <p:nvPicPr>
          <p:cNvPr id="39" name="Imagen 38">
            <a:extLst>
              <a:ext uri="{FF2B5EF4-FFF2-40B4-BE49-F238E27FC236}">
                <a16:creationId xmlns="" xmlns:a16="http://schemas.microsoft.com/office/drawing/2014/main" id="{7312DF4D-3B15-8448-A38A-8761521C71BC}"/>
              </a:ext>
            </a:extLst>
          </p:cNvPr>
          <p:cNvPicPr>
            <a:picLocks noChangeAspect="1"/>
          </p:cNvPicPr>
          <p:nvPr/>
        </p:nvPicPr>
        <p:blipFill>
          <a:blip r:embed="rId11"/>
          <a:stretch>
            <a:fillRect/>
          </a:stretch>
        </p:blipFill>
        <p:spPr>
          <a:xfrm>
            <a:off x="4732333" y="4289447"/>
            <a:ext cx="1333500" cy="622300"/>
          </a:xfrm>
          <a:prstGeom prst="rect">
            <a:avLst/>
          </a:prstGeom>
        </p:spPr>
      </p:pic>
      <p:pic>
        <p:nvPicPr>
          <p:cNvPr id="40" name="Imagen 39">
            <a:extLst>
              <a:ext uri="{FF2B5EF4-FFF2-40B4-BE49-F238E27FC236}">
                <a16:creationId xmlns="" xmlns:a16="http://schemas.microsoft.com/office/drawing/2014/main" id="{4CCA5AF4-2E05-6748-B997-B154B74F9C6F}"/>
              </a:ext>
            </a:extLst>
          </p:cNvPr>
          <p:cNvPicPr>
            <a:picLocks noChangeAspect="1"/>
          </p:cNvPicPr>
          <p:nvPr/>
        </p:nvPicPr>
        <p:blipFill>
          <a:blip r:embed="rId11"/>
          <a:stretch>
            <a:fillRect/>
          </a:stretch>
        </p:blipFill>
        <p:spPr>
          <a:xfrm>
            <a:off x="4732333" y="4977555"/>
            <a:ext cx="1333500" cy="622300"/>
          </a:xfrm>
          <a:prstGeom prst="rect">
            <a:avLst/>
          </a:prstGeom>
        </p:spPr>
      </p:pic>
      <p:pic>
        <p:nvPicPr>
          <p:cNvPr id="41" name="Imagen 40">
            <a:extLst>
              <a:ext uri="{FF2B5EF4-FFF2-40B4-BE49-F238E27FC236}">
                <a16:creationId xmlns="" xmlns:a16="http://schemas.microsoft.com/office/drawing/2014/main" id="{62C0F751-D230-1245-8B8F-4E4D427A05A2}"/>
              </a:ext>
            </a:extLst>
          </p:cNvPr>
          <p:cNvPicPr>
            <a:picLocks noChangeAspect="1"/>
          </p:cNvPicPr>
          <p:nvPr/>
        </p:nvPicPr>
        <p:blipFill>
          <a:blip r:embed="rId11"/>
          <a:stretch>
            <a:fillRect/>
          </a:stretch>
        </p:blipFill>
        <p:spPr>
          <a:xfrm>
            <a:off x="4732333" y="5665663"/>
            <a:ext cx="1333500" cy="622300"/>
          </a:xfrm>
          <a:prstGeom prst="rect">
            <a:avLst/>
          </a:prstGeom>
        </p:spPr>
      </p:pic>
      <p:pic>
        <p:nvPicPr>
          <p:cNvPr id="42" name="Imagen 41">
            <a:extLst>
              <a:ext uri="{FF2B5EF4-FFF2-40B4-BE49-F238E27FC236}">
                <a16:creationId xmlns="" xmlns:a16="http://schemas.microsoft.com/office/drawing/2014/main" id="{E61439A9-E52A-F040-B184-AE1F908E11A6}"/>
              </a:ext>
            </a:extLst>
          </p:cNvPr>
          <p:cNvPicPr>
            <a:picLocks noChangeAspect="1"/>
          </p:cNvPicPr>
          <p:nvPr/>
        </p:nvPicPr>
        <p:blipFill>
          <a:blip r:embed="rId11"/>
          <a:stretch>
            <a:fillRect/>
          </a:stretch>
        </p:blipFill>
        <p:spPr>
          <a:xfrm>
            <a:off x="4732333" y="6335617"/>
            <a:ext cx="1333500" cy="622300"/>
          </a:xfrm>
          <a:prstGeom prst="rect">
            <a:avLst/>
          </a:prstGeom>
        </p:spPr>
      </p:pic>
      <p:pic>
        <p:nvPicPr>
          <p:cNvPr id="43" name="Imagen 42">
            <a:extLst>
              <a:ext uri="{FF2B5EF4-FFF2-40B4-BE49-F238E27FC236}">
                <a16:creationId xmlns="" xmlns:a16="http://schemas.microsoft.com/office/drawing/2014/main" id="{B75188D7-2E5C-D043-AB98-D3C57819E53B}"/>
              </a:ext>
            </a:extLst>
          </p:cNvPr>
          <p:cNvPicPr>
            <a:picLocks noChangeAspect="1"/>
          </p:cNvPicPr>
          <p:nvPr/>
        </p:nvPicPr>
        <p:blipFill>
          <a:blip r:embed="rId11"/>
          <a:stretch>
            <a:fillRect/>
          </a:stretch>
        </p:blipFill>
        <p:spPr>
          <a:xfrm>
            <a:off x="4732333" y="7023725"/>
            <a:ext cx="1333500" cy="622300"/>
          </a:xfrm>
          <a:prstGeom prst="rect">
            <a:avLst/>
          </a:prstGeom>
        </p:spPr>
      </p:pic>
      <p:pic>
        <p:nvPicPr>
          <p:cNvPr id="44" name="Imagen 43">
            <a:extLst>
              <a:ext uri="{FF2B5EF4-FFF2-40B4-BE49-F238E27FC236}">
                <a16:creationId xmlns="" xmlns:a16="http://schemas.microsoft.com/office/drawing/2014/main" id="{6B3C5E63-2853-6542-AB04-3B90299704B3}"/>
              </a:ext>
            </a:extLst>
          </p:cNvPr>
          <p:cNvPicPr>
            <a:picLocks noChangeAspect="1"/>
          </p:cNvPicPr>
          <p:nvPr/>
        </p:nvPicPr>
        <p:blipFill>
          <a:blip r:embed="rId12"/>
          <a:stretch>
            <a:fillRect/>
          </a:stretch>
        </p:blipFill>
        <p:spPr>
          <a:xfrm>
            <a:off x="6235116" y="4298167"/>
            <a:ext cx="1333500" cy="622300"/>
          </a:xfrm>
          <a:prstGeom prst="rect">
            <a:avLst/>
          </a:prstGeom>
        </p:spPr>
      </p:pic>
      <p:pic>
        <p:nvPicPr>
          <p:cNvPr id="45" name="Imagen 44">
            <a:extLst>
              <a:ext uri="{FF2B5EF4-FFF2-40B4-BE49-F238E27FC236}">
                <a16:creationId xmlns="" xmlns:a16="http://schemas.microsoft.com/office/drawing/2014/main" id="{0CDF3A65-59EC-0F41-B63F-01ED4D9F48DE}"/>
              </a:ext>
            </a:extLst>
          </p:cNvPr>
          <p:cNvPicPr>
            <a:picLocks noChangeAspect="1"/>
          </p:cNvPicPr>
          <p:nvPr/>
        </p:nvPicPr>
        <p:blipFill>
          <a:blip r:embed="rId12"/>
          <a:stretch>
            <a:fillRect/>
          </a:stretch>
        </p:blipFill>
        <p:spPr>
          <a:xfrm>
            <a:off x="6228188" y="4980716"/>
            <a:ext cx="1333500" cy="622300"/>
          </a:xfrm>
          <a:prstGeom prst="rect">
            <a:avLst/>
          </a:prstGeom>
        </p:spPr>
      </p:pic>
      <p:pic>
        <p:nvPicPr>
          <p:cNvPr id="46" name="Imagen 45">
            <a:extLst>
              <a:ext uri="{FF2B5EF4-FFF2-40B4-BE49-F238E27FC236}">
                <a16:creationId xmlns="" xmlns:a16="http://schemas.microsoft.com/office/drawing/2014/main" id="{35DD7474-7B0F-7746-8807-EA3AAD40CD07}"/>
              </a:ext>
            </a:extLst>
          </p:cNvPr>
          <p:cNvPicPr>
            <a:picLocks noChangeAspect="1"/>
          </p:cNvPicPr>
          <p:nvPr/>
        </p:nvPicPr>
        <p:blipFill>
          <a:blip r:embed="rId12"/>
          <a:stretch>
            <a:fillRect/>
          </a:stretch>
        </p:blipFill>
        <p:spPr>
          <a:xfrm>
            <a:off x="6235116" y="5647509"/>
            <a:ext cx="1333500" cy="622300"/>
          </a:xfrm>
          <a:prstGeom prst="rect">
            <a:avLst/>
          </a:prstGeom>
        </p:spPr>
      </p:pic>
      <p:pic>
        <p:nvPicPr>
          <p:cNvPr id="47" name="Imagen 46">
            <a:extLst>
              <a:ext uri="{FF2B5EF4-FFF2-40B4-BE49-F238E27FC236}">
                <a16:creationId xmlns="" xmlns:a16="http://schemas.microsoft.com/office/drawing/2014/main" id="{77598B14-71A5-9043-8474-AFDD655C90E3}"/>
              </a:ext>
            </a:extLst>
          </p:cNvPr>
          <p:cNvPicPr>
            <a:picLocks noChangeAspect="1"/>
          </p:cNvPicPr>
          <p:nvPr/>
        </p:nvPicPr>
        <p:blipFill>
          <a:blip r:embed="rId12"/>
          <a:stretch>
            <a:fillRect/>
          </a:stretch>
        </p:blipFill>
        <p:spPr>
          <a:xfrm>
            <a:off x="6242044" y="6323849"/>
            <a:ext cx="1333500" cy="622300"/>
          </a:xfrm>
          <a:prstGeom prst="rect">
            <a:avLst/>
          </a:prstGeom>
        </p:spPr>
      </p:pic>
      <p:pic>
        <p:nvPicPr>
          <p:cNvPr id="48" name="Imagen 47">
            <a:extLst>
              <a:ext uri="{FF2B5EF4-FFF2-40B4-BE49-F238E27FC236}">
                <a16:creationId xmlns="" xmlns:a16="http://schemas.microsoft.com/office/drawing/2014/main" id="{E5A0620E-A2AA-F34B-901E-EEB57ED3A436}"/>
              </a:ext>
            </a:extLst>
          </p:cNvPr>
          <p:cNvPicPr>
            <a:picLocks noChangeAspect="1"/>
          </p:cNvPicPr>
          <p:nvPr/>
        </p:nvPicPr>
        <p:blipFill>
          <a:blip r:embed="rId12"/>
          <a:stretch>
            <a:fillRect/>
          </a:stretch>
        </p:blipFill>
        <p:spPr>
          <a:xfrm>
            <a:off x="6248972" y="6990641"/>
            <a:ext cx="1333500" cy="622301"/>
          </a:xfrm>
          <a:prstGeom prst="rect">
            <a:avLst/>
          </a:prstGeom>
        </p:spPr>
      </p:pic>
      <p:sp>
        <p:nvSpPr>
          <p:cNvPr id="49" name="CuadroTexto 48">
            <a:extLst>
              <a:ext uri="{FF2B5EF4-FFF2-40B4-BE49-F238E27FC236}">
                <a16:creationId xmlns="" xmlns:a16="http://schemas.microsoft.com/office/drawing/2014/main" id="{91BACA3F-DA1C-824F-9A45-E975E68A499C}"/>
              </a:ext>
            </a:extLst>
          </p:cNvPr>
          <p:cNvSpPr txBox="1"/>
          <p:nvPr/>
        </p:nvSpPr>
        <p:spPr>
          <a:xfrm>
            <a:off x="200004" y="3580926"/>
            <a:ext cx="1340428" cy="630942"/>
          </a:xfrm>
          <a:prstGeom prst="rect">
            <a:avLst/>
          </a:prstGeom>
          <a:noFill/>
        </p:spPr>
        <p:txBody>
          <a:bodyPr wrap="square" rtlCol="0">
            <a:spAutoFit/>
          </a:bodyPr>
          <a:lstStyle/>
          <a:p>
            <a:pPr>
              <a:lnSpc>
                <a:spcPct val="150000"/>
              </a:lnSpc>
            </a:pPr>
            <a:r>
              <a:rPr lang="es-MX" sz="800" dirty="0">
                <a:solidFill>
                  <a:schemeClr val="bg1"/>
                </a:solidFill>
                <a:latin typeface="Avenir Next Medium" panose="020B0503020202020204" pitchFamily="34" charset="0"/>
              </a:rPr>
              <a:t>Secretaría de Educación </a:t>
            </a:r>
            <a:r>
              <a:rPr lang="es-MX" sz="800" dirty="0">
                <a:solidFill>
                  <a:schemeClr val="bg1"/>
                </a:solidFill>
                <a:latin typeface="Avenir Next" panose="020B0503020202020204" pitchFamily="34" charset="0"/>
              </a:rPr>
              <a:t>Subsistema Federal</a:t>
            </a:r>
          </a:p>
          <a:p>
            <a:pPr>
              <a:lnSpc>
                <a:spcPct val="150000"/>
              </a:lnSpc>
            </a:pPr>
            <a:r>
              <a:rPr lang="es-MX" sz="800" dirty="0">
                <a:solidFill>
                  <a:schemeClr val="bg1"/>
                </a:solidFill>
                <a:latin typeface="Avenir Next" panose="020B0503020202020204" pitchFamily="34" charset="0"/>
              </a:rPr>
              <a:t>Subsistema Estatal</a:t>
            </a:r>
          </a:p>
        </p:txBody>
      </p:sp>
      <p:sp>
        <p:nvSpPr>
          <p:cNvPr id="50" name="CuadroTexto 49">
            <a:extLst>
              <a:ext uri="{FF2B5EF4-FFF2-40B4-BE49-F238E27FC236}">
                <a16:creationId xmlns="" xmlns:a16="http://schemas.microsoft.com/office/drawing/2014/main" id="{26D0939E-B3C2-4D4E-B3B8-3039C258113E}"/>
              </a:ext>
            </a:extLst>
          </p:cNvPr>
          <p:cNvSpPr txBox="1"/>
          <p:nvPr/>
        </p:nvSpPr>
        <p:spPr>
          <a:xfrm>
            <a:off x="1146376" y="3818788"/>
            <a:ext cx="399468" cy="200055"/>
          </a:xfrm>
          <a:prstGeom prst="rect">
            <a:avLst/>
          </a:prstGeom>
          <a:noFill/>
        </p:spPr>
        <p:txBody>
          <a:bodyPr wrap="none" rtlCol="0">
            <a:spAutoFit/>
          </a:bodyPr>
          <a:lstStyle/>
          <a:p>
            <a:r>
              <a:rPr lang="es-MX" sz="700" b="1" dirty="0" smtClean="0">
                <a:solidFill>
                  <a:schemeClr val="bg1"/>
                </a:solidFill>
                <a:latin typeface="Avenir Next" panose="020B0503020202020204" pitchFamily="34" charset="0"/>
              </a:rPr>
              <a:t>44,773</a:t>
            </a:r>
            <a:endParaRPr lang="es-MX" sz="700" b="1" dirty="0">
              <a:solidFill>
                <a:schemeClr val="bg1"/>
              </a:solidFill>
              <a:latin typeface="Avenir Next" panose="020B0503020202020204" pitchFamily="34" charset="0"/>
            </a:endParaRPr>
          </a:p>
        </p:txBody>
      </p:sp>
      <p:sp>
        <p:nvSpPr>
          <p:cNvPr id="51" name="CuadroTexto 50">
            <a:extLst>
              <a:ext uri="{FF2B5EF4-FFF2-40B4-BE49-F238E27FC236}">
                <a16:creationId xmlns="" xmlns:a16="http://schemas.microsoft.com/office/drawing/2014/main" id="{20CE44FF-A7CD-104C-95D6-36B98B676589}"/>
              </a:ext>
            </a:extLst>
          </p:cNvPr>
          <p:cNvSpPr txBox="1"/>
          <p:nvPr/>
        </p:nvSpPr>
        <p:spPr>
          <a:xfrm>
            <a:off x="1141123" y="3990106"/>
            <a:ext cx="407484" cy="200055"/>
          </a:xfrm>
          <a:prstGeom prst="rect">
            <a:avLst/>
          </a:prstGeom>
          <a:noFill/>
        </p:spPr>
        <p:txBody>
          <a:bodyPr wrap="none" rtlCol="0">
            <a:spAutoFit/>
          </a:bodyPr>
          <a:lstStyle/>
          <a:p>
            <a:r>
              <a:rPr lang="es-MX" sz="700" b="1" dirty="0" smtClean="0">
                <a:solidFill>
                  <a:schemeClr val="bg1"/>
                </a:solidFill>
                <a:latin typeface="Avenir Next" panose="020B0503020202020204" pitchFamily="34" charset="0"/>
              </a:rPr>
              <a:t>33,646</a:t>
            </a:r>
            <a:endParaRPr lang="es-MX" sz="700" b="1" dirty="0">
              <a:solidFill>
                <a:schemeClr val="bg1"/>
              </a:solidFill>
              <a:latin typeface="Avenir Next" panose="020B0503020202020204" pitchFamily="34" charset="0"/>
            </a:endParaRPr>
          </a:p>
        </p:txBody>
      </p:sp>
      <p:sp>
        <p:nvSpPr>
          <p:cNvPr id="52" name="CuadroTexto 51">
            <a:extLst>
              <a:ext uri="{FF2B5EF4-FFF2-40B4-BE49-F238E27FC236}">
                <a16:creationId xmlns="" xmlns:a16="http://schemas.microsoft.com/office/drawing/2014/main" id="{31764241-D1C2-CC45-AC01-3F829F627F77}"/>
              </a:ext>
            </a:extLst>
          </p:cNvPr>
          <p:cNvSpPr txBox="1"/>
          <p:nvPr/>
        </p:nvSpPr>
        <p:spPr>
          <a:xfrm>
            <a:off x="237027" y="4336442"/>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General de Gobierno</a:t>
            </a:r>
          </a:p>
        </p:txBody>
      </p:sp>
      <p:sp>
        <p:nvSpPr>
          <p:cNvPr id="53" name="CuadroTexto 52">
            <a:extLst>
              <a:ext uri="{FF2B5EF4-FFF2-40B4-BE49-F238E27FC236}">
                <a16:creationId xmlns="" xmlns:a16="http://schemas.microsoft.com/office/drawing/2014/main" id="{FA503DF1-8DA7-964C-9D9F-3E142BE8965A}"/>
              </a:ext>
            </a:extLst>
          </p:cNvPr>
          <p:cNvSpPr txBox="1"/>
          <p:nvPr/>
        </p:nvSpPr>
        <p:spPr>
          <a:xfrm>
            <a:off x="654361" y="4649772"/>
            <a:ext cx="36260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996</a:t>
            </a:r>
            <a:endParaRPr lang="es-MX" sz="1000" b="1" dirty="0">
              <a:solidFill>
                <a:schemeClr val="bg1"/>
              </a:solidFill>
              <a:latin typeface="Avenir Next" panose="020B0503020202020204" pitchFamily="34" charset="0"/>
            </a:endParaRPr>
          </a:p>
        </p:txBody>
      </p:sp>
      <p:sp>
        <p:nvSpPr>
          <p:cNvPr id="54" name="CuadroTexto 53">
            <a:extLst>
              <a:ext uri="{FF2B5EF4-FFF2-40B4-BE49-F238E27FC236}">
                <a16:creationId xmlns="" xmlns:a16="http://schemas.microsoft.com/office/drawing/2014/main" id="{A715B11C-C171-EF4E-A0FD-5CEEE973117F}"/>
              </a:ext>
            </a:extLst>
          </p:cNvPr>
          <p:cNvSpPr txBox="1"/>
          <p:nvPr/>
        </p:nvSpPr>
        <p:spPr>
          <a:xfrm>
            <a:off x="238783" y="4999728"/>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Administración</a:t>
            </a:r>
          </a:p>
        </p:txBody>
      </p:sp>
      <p:sp>
        <p:nvSpPr>
          <p:cNvPr id="55" name="CuadroTexto 54">
            <a:extLst>
              <a:ext uri="{FF2B5EF4-FFF2-40B4-BE49-F238E27FC236}">
                <a16:creationId xmlns="" xmlns:a16="http://schemas.microsoft.com/office/drawing/2014/main" id="{587B4185-DD6B-024B-9F0E-5D4FA4D23CDD}"/>
              </a:ext>
            </a:extLst>
          </p:cNvPr>
          <p:cNvSpPr txBox="1"/>
          <p:nvPr/>
        </p:nvSpPr>
        <p:spPr>
          <a:xfrm>
            <a:off x="656117" y="5313058"/>
            <a:ext cx="35779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532</a:t>
            </a:r>
            <a:endParaRPr lang="es-MX" sz="1000" b="1" dirty="0">
              <a:solidFill>
                <a:schemeClr val="bg1"/>
              </a:solidFill>
              <a:latin typeface="Avenir Next" panose="020B0503020202020204" pitchFamily="34" charset="0"/>
            </a:endParaRPr>
          </a:p>
        </p:txBody>
      </p:sp>
      <p:sp>
        <p:nvSpPr>
          <p:cNvPr id="56" name="CuadroTexto 55">
            <a:extLst>
              <a:ext uri="{FF2B5EF4-FFF2-40B4-BE49-F238E27FC236}">
                <a16:creationId xmlns="" xmlns:a16="http://schemas.microsoft.com/office/drawing/2014/main" id="{F9D61711-B4A6-3440-83ED-56A342F6BED5}"/>
              </a:ext>
            </a:extLst>
          </p:cNvPr>
          <p:cNvSpPr txBox="1"/>
          <p:nvPr/>
        </p:nvSpPr>
        <p:spPr>
          <a:xfrm>
            <a:off x="241304" y="5619304"/>
            <a:ext cx="1340428" cy="507831"/>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Secretaría de Agricultura y Desarrollo Rural</a:t>
            </a:r>
          </a:p>
        </p:txBody>
      </p:sp>
      <p:sp>
        <p:nvSpPr>
          <p:cNvPr id="57" name="CuadroTexto 56">
            <a:extLst>
              <a:ext uri="{FF2B5EF4-FFF2-40B4-BE49-F238E27FC236}">
                <a16:creationId xmlns="" xmlns:a16="http://schemas.microsoft.com/office/drawing/2014/main" id="{4A1B2CA3-9BE4-684D-B685-329A8E3A4453}"/>
              </a:ext>
            </a:extLst>
          </p:cNvPr>
          <p:cNvSpPr txBox="1"/>
          <p:nvPr/>
        </p:nvSpPr>
        <p:spPr>
          <a:xfrm>
            <a:off x="658638" y="6046142"/>
            <a:ext cx="32573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271</a:t>
            </a:r>
            <a:endParaRPr lang="es-MX" sz="1000" b="1" dirty="0">
              <a:solidFill>
                <a:schemeClr val="bg1"/>
              </a:solidFill>
              <a:latin typeface="Avenir Next" panose="020B0503020202020204" pitchFamily="34" charset="0"/>
            </a:endParaRPr>
          </a:p>
        </p:txBody>
      </p:sp>
      <p:sp>
        <p:nvSpPr>
          <p:cNvPr id="58" name="CuadroTexto 57">
            <a:extLst>
              <a:ext uri="{FF2B5EF4-FFF2-40B4-BE49-F238E27FC236}">
                <a16:creationId xmlns="" xmlns:a16="http://schemas.microsoft.com/office/drawing/2014/main" id="{3B0BC243-5F9F-5D4A-A298-0C75C76171C6}"/>
              </a:ext>
            </a:extLst>
          </p:cNvPr>
          <p:cNvSpPr txBox="1"/>
          <p:nvPr/>
        </p:nvSpPr>
        <p:spPr>
          <a:xfrm>
            <a:off x="231787" y="6341311"/>
            <a:ext cx="1340428" cy="369332"/>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Tribunal de Arbitraje y Escalafón</a:t>
            </a:r>
          </a:p>
        </p:txBody>
      </p:sp>
      <p:sp>
        <p:nvSpPr>
          <p:cNvPr id="59" name="CuadroTexto 58">
            <a:extLst>
              <a:ext uri="{FF2B5EF4-FFF2-40B4-BE49-F238E27FC236}">
                <a16:creationId xmlns="" xmlns:a16="http://schemas.microsoft.com/office/drawing/2014/main" id="{D2AD0739-C5D7-C246-9BF5-00FC11273849}"/>
              </a:ext>
            </a:extLst>
          </p:cNvPr>
          <p:cNvSpPr txBox="1"/>
          <p:nvPr/>
        </p:nvSpPr>
        <p:spPr>
          <a:xfrm>
            <a:off x="693263" y="6654641"/>
            <a:ext cx="351378" cy="246221"/>
          </a:xfrm>
          <a:prstGeom prst="rect">
            <a:avLst/>
          </a:prstGeom>
          <a:noFill/>
        </p:spPr>
        <p:txBody>
          <a:bodyPr wrap="none" rtlCol="0">
            <a:spAutoFit/>
          </a:bodyPr>
          <a:lstStyle/>
          <a:p>
            <a:r>
              <a:rPr lang="es-MX" sz="1000" b="1" dirty="0">
                <a:solidFill>
                  <a:schemeClr val="bg1"/>
                </a:solidFill>
                <a:latin typeface="Avenir Next" panose="020B0503020202020204" pitchFamily="34" charset="0"/>
              </a:rPr>
              <a:t>86</a:t>
            </a:r>
          </a:p>
        </p:txBody>
      </p:sp>
      <p:sp>
        <p:nvSpPr>
          <p:cNvPr id="60" name="CuadroTexto 59">
            <a:extLst>
              <a:ext uri="{FF2B5EF4-FFF2-40B4-BE49-F238E27FC236}">
                <a16:creationId xmlns="" xmlns:a16="http://schemas.microsoft.com/office/drawing/2014/main" id="{5B563787-450D-AD49-9212-46B0252F465B}"/>
              </a:ext>
            </a:extLst>
          </p:cNvPr>
          <p:cNvSpPr txBox="1"/>
          <p:nvPr/>
        </p:nvSpPr>
        <p:spPr>
          <a:xfrm>
            <a:off x="231787" y="7053391"/>
            <a:ext cx="1340428" cy="369332"/>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Secretaría de Igualdad Sustantiva</a:t>
            </a:r>
          </a:p>
        </p:txBody>
      </p:sp>
      <p:sp>
        <p:nvSpPr>
          <p:cNvPr id="61" name="CuadroTexto 60">
            <a:extLst>
              <a:ext uri="{FF2B5EF4-FFF2-40B4-BE49-F238E27FC236}">
                <a16:creationId xmlns="" xmlns:a16="http://schemas.microsoft.com/office/drawing/2014/main" id="{CE0EF068-6CCB-F448-BCB7-5CA022F4B40E}"/>
              </a:ext>
            </a:extLst>
          </p:cNvPr>
          <p:cNvSpPr txBox="1"/>
          <p:nvPr/>
        </p:nvSpPr>
        <p:spPr>
          <a:xfrm>
            <a:off x="693263" y="7366721"/>
            <a:ext cx="30328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90</a:t>
            </a:r>
            <a:endParaRPr lang="es-MX" sz="1000" b="1" dirty="0">
              <a:solidFill>
                <a:schemeClr val="bg1"/>
              </a:solidFill>
              <a:latin typeface="Avenir Next" panose="020B0503020202020204" pitchFamily="34" charset="0"/>
            </a:endParaRPr>
          </a:p>
        </p:txBody>
      </p:sp>
      <p:sp>
        <p:nvSpPr>
          <p:cNvPr id="62" name="CuadroTexto 61">
            <a:extLst>
              <a:ext uri="{FF2B5EF4-FFF2-40B4-BE49-F238E27FC236}">
                <a16:creationId xmlns="" xmlns:a16="http://schemas.microsoft.com/office/drawing/2014/main" id="{71886A07-661A-564B-AB41-601FB8FCDB7A}"/>
              </a:ext>
            </a:extLst>
          </p:cNvPr>
          <p:cNvSpPr txBox="1"/>
          <p:nvPr/>
        </p:nvSpPr>
        <p:spPr>
          <a:xfrm>
            <a:off x="238783" y="7719642"/>
            <a:ext cx="1340428" cy="369332"/>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Secretaría de Gestión Integral del Agua</a:t>
            </a:r>
          </a:p>
        </p:txBody>
      </p:sp>
      <p:sp>
        <p:nvSpPr>
          <p:cNvPr id="63" name="CuadroTexto 62">
            <a:extLst>
              <a:ext uri="{FF2B5EF4-FFF2-40B4-BE49-F238E27FC236}">
                <a16:creationId xmlns="" xmlns:a16="http://schemas.microsoft.com/office/drawing/2014/main" id="{008E4FDE-3DB6-D64B-BEE9-4553EE1356ED}"/>
              </a:ext>
            </a:extLst>
          </p:cNvPr>
          <p:cNvSpPr txBox="1"/>
          <p:nvPr/>
        </p:nvSpPr>
        <p:spPr>
          <a:xfrm>
            <a:off x="719177" y="8032972"/>
            <a:ext cx="239168" cy="246221"/>
          </a:xfrm>
          <a:prstGeom prst="rect">
            <a:avLst/>
          </a:prstGeom>
          <a:noFill/>
        </p:spPr>
        <p:txBody>
          <a:bodyPr wrap="none" rtlCol="0">
            <a:spAutoFit/>
          </a:bodyPr>
          <a:lstStyle/>
          <a:p>
            <a:r>
              <a:rPr lang="es-MX" sz="1000" b="1" dirty="0">
                <a:solidFill>
                  <a:schemeClr val="bg1"/>
                </a:solidFill>
                <a:latin typeface="Avenir Next" panose="020B0503020202020204" pitchFamily="34" charset="0"/>
              </a:rPr>
              <a:t>7</a:t>
            </a:r>
          </a:p>
        </p:txBody>
      </p:sp>
      <p:sp>
        <p:nvSpPr>
          <p:cNvPr id="64" name="CuadroTexto 63">
            <a:extLst>
              <a:ext uri="{FF2B5EF4-FFF2-40B4-BE49-F238E27FC236}">
                <a16:creationId xmlns="" xmlns:a16="http://schemas.microsoft.com/office/drawing/2014/main" id="{D228FB33-332E-3748-AC6F-3D154168DC0D}"/>
              </a:ext>
            </a:extLst>
          </p:cNvPr>
          <p:cNvSpPr txBox="1"/>
          <p:nvPr/>
        </p:nvSpPr>
        <p:spPr>
          <a:xfrm>
            <a:off x="1719826" y="3644083"/>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Seguridad</a:t>
            </a:r>
          </a:p>
        </p:txBody>
      </p:sp>
      <p:sp>
        <p:nvSpPr>
          <p:cNvPr id="65" name="CuadroTexto 64">
            <a:extLst>
              <a:ext uri="{FF2B5EF4-FFF2-40B4-BE49-F238E27FC236}">
                <a16:creationId xmlns="" xmlns:a16="http://schemas.microsoft.com/office/drawing/2014/main" id="{7E141E7C-B4AE-774C-AE1D-5DB00B170395}"/>
              </a:ext>
            </a:extLst>
          </p:cNvPr>
          <p:cNvSpPr txBox="1"/>
          <p:nvPr/>
        </p:nvSpPr>
        <p:spPr>
          <a:xfrm>
            <a:off x="2124548" y="3957413"/>
            <a:ext cx="418704"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9,183</a:t>
            </a:r>
            <a:endParaRPr lang="es-MX" sz="1000" b="1" dirty="0">
              <a:solidFill>
                <a:schemeClr val="bg1"/>
              </a:solidFill>
              <a:latin typeface="Avenir Next" panose="020B0503020202020204" pitchFamily="34" charset="0"/>
            </a:endParaRPr>
          </a:p>
        </p:txBody>
      </p:sp>
      <p:sp>
        <p:nvSpPr>
          <p:cNvPr id="66" name="CuadroTexto 65">
            <a:extLst>
              <a:ext uri="{FF2B5EF4-FFF2-40B4-BE49-F238E27FC236}">
                <a16:creationId xmlns="" xmlns:a16="http://schemas.microsoft.com/office/drawing/2014/main" id="{D96B2731-5E14-FB42-BA09-80C83E25FA0F}"/>
              </a:ext>
            </a:extLst>
          </p:cNvPr>
          <p:cNvSpPr txBox="1"/>
          <p:nvPr/>
        </p:nvSpPr>
        <p:spPr>
          <a:xfrm>
            <a:off x="1754017" y="4318243"/>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a:t>
            </a:r>
          </a:p>
          <a:p>
            <a:pPr algn="ctr"/>
            <a:r>
              <a:rPr lang="es-MX" sz="1000" dirty="0">
                <a:solidFill>
                  <a:schemeClr val="bg1"/>
                </a:solidFill>
                <a:latin typeface="Avenir Next" panose="020B0503020202020204" pitchFamily="34" charset="0"/>
              </a:rPr>
              <a:t>Cultura</a:t>
            </a:r>
          </a:p>
        </p:txBody>
      </p:sp>
      <p:sp>
        <p:nvSpPr>
          <p:cNvPr id="67" name="CuadroTexto 66">
            <a:extLst>
              <a:ext uri="{FF2B5EF4-FFF2-40B4-BE49-F238E27FC236}">
                <a16:creationId xmlns="" xmlns:a16="http://schemas.microsoft.com/office/drawing/2014/main" id="{92D1757D-9C6D-5A44-8E17-417B83A1C536}"/>
              </a:ext>
            </a:extLst>
          </p:cNvPr>
          <p:cNvSpPr txBox="1"/>
          <p:nvPr/>
        </p:nvSpPr>
        <p:spPr>
          <a:xfrm>
            <a:off x="2222067" y="4631573"/>
            <a:ext cx="33534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816</a:t>
            </a:r>
            <a:endParaRPr lang="es-MX" sz="1000" b="1" dirty="0">
              <a:solidFill>
                <a:schemeClr val="bg1"/>
              </a:solidFill>
              <a:latin typeface="Avenir Next" panose="020B0503020202020204" pitchFamily="34" charset="0"/>
            </a:endParaRPr>
          </a:p>
        </p:txBody>
      </p:sp>
      <p:sp>
        <p:nvSpPr>
          <p:cNvPr id="68" name="CuadroTexto 67">
            <a:extLst>
              <a:ext uri="{FF2B5EF4-FFF2-40B4-BE49-F238E27FC236}">
                <a16:creationId xmlns="" xmlns:a16="http://schemas.microsoft.com/office/drawing/2014/main" id="{625759D7-F133-4541-8770-EDD23B7D40CD}"/>
              </a:ext>
            </a:extLst>
          </p:cNvPr>
          <p:cNvSpPr txBox="1"/>
          <p:nvPr/>
        </p:nvSpPr>
        <p:spPr>
          <a:xfrm>
            <a:off x="1761158" y="5010239"/>
            <a:ext cx="1340428" cy="369332"/>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Secretaría del Sistema de Asistencia Social</a:t>
            </a:r>
          </a:p>
        </p:txBody>
      </p:sp>
      <p:sp>
        <p:nvSpPr>
          <p:cNvPr id="69" name="CuadroTexto 68">
            <a:extLst>
              <a:ext uri="{FF2B5EF4-FFF2-40B4-BE49-F238E27FC236}">
                <a16:creationId xmlns="" xmlns:a16="http://schemas.microsoft.com/office/drawing/2014/main" id="{3A3B9DF7-F386-FF41-A47C-43B0019B232F}"/>
              </a:ext>
            </a:extLst>
          </p:cNvPr>
          <p:cNvSpPr txBox="1"/>
          <p:nvPr/>
        </p:nvSpPr>
        <p:spPr>
          <a:xfrm>
            <a:off x="2191104" y="5307940"/>
            <a:ext cx="35779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397</a:t>
            </a:r>
            <a:endParaRPr lang="es-MX" sz="1000" b="1" dirty="0">
              <a:solidFill>
                <a:schemeClr val="bg1"/>
              </a:solidFill>
              <a:latin typeface="Avenir Next" panose="020B0503020202020204" pitchFamily="34" charset="0"/>
            </a:endParaRPr>
          </a:p>
        </p:txBody>
      </p:sp>
      <p:sp>
        <p:nvSpPr>
          <p:cNvPr id="70" name="CuadroTexto 69">
            <a:extLst>
              <a:ext uri="{FF2B5EF4-FFF2-40B4-BE49-F238E27FC236}">
                <a16:creationId xmlns="" xmlns:a16="http://schemas.microsoft.com/office/drawing/2014/main" id="{834588CD-ABC4-7E43-B5E2-A7E95EE3B802}"/>
              </a:ext>
            </a:extLst>
          </p:cNvPr>
          <p:cNvSpPr txBox="1"/>
          <p:nvPr/>
        </p:nvSpPr>
        <p:spPr>
          <a:xfrm>
            <a:off x="1761158" y="5665663"/>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a:t>
            </a:r>
          </a:p>
          <a:p>
            <a:pPr algn="ctr"/>
            <a:r>
              <a:rPr lang="es-MX" sz="1000" dirty="0">
                <a:solidFill>
                  <a:schemeClr val="bg1"/>
                </a:solidFill>
                <a:latin typeface="Avenir Next" panose="020B0503020202020204" pitchFamily="34" charset="0"/>
              </a:rPr>
              <a:t>Salud Jalisco</a:t>
            </a:r>
          </a:p>
        </p:txBody>
      </p:sp>
      <p:sp>
        <p:nvSpPr>
          <p:cNvPr id="71" name="CuadroTexto 70">
            <a:extLst>
              <a:ext uri="{FF2B5EF4-FFF2-40B4-BE49-F238E27FC236}">
                <a16:creationId xmlns="" xmlns:a16="http://schemas.microsoft.com/office/drawing/2014/main" id="{F54A54DE-F1C0-ED4D-AA24-2FA5563D0471}"/>
              </a:ext>
            </a:extLst>
          </p:cNvPr>
          <p:cNvSpPr txBox="1"/>
          <p:nvPr/>
        </p:nvSpPr>
        <p:spPr>
          <a:xfrm>
            <a:off x="2197967" y="6013213"/>
            <a:ext cx="359394"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260</a:t>
            </a:r>
            <a:endParaRPr lang="es-MX" sz="1000" b="1" dirty="0">
              <a:solidFill>
                <a:schemeClr val="bg1"/>
              </a:solidFill>
              <a:latin typeface="Avenir Next" panose="020B0503020202020204" pitchFamily="34" charset="0"/>
            </a:endParaRPr>
          </a:p>
        </p:txBody>
      </p:sp>
      <p:sp>
        <p:nvSpPr>
          <p:cNvPr id="72" name="CuadroTexto 71">
            <a:extLst>
              <a:ext uri="{FF2B5EF4-FFF2-40B4-BE49-F238E27FC236}">
                <a16:creationId xmlns="" xmlns:a16="http://schemas.microsoft.com/office/drawing/2014/main" id="{B2920CBE-858F-5A43-8C2C-E98CBEF141D4}"/>
              </a:ext>
            </a:extLst>
          </p:cNvPr>
          <p:cNvSpPr txBox="1"/>
          <p:nvPr/>
        </p:nvSpPr>
        <p:spPr>
          <a:xfrm>
            <a:off x="1749210" y="6347600"/>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Jefatura de Gabinete</a:t>
            </a:r>
          </a:p>
        </p:txBody>
      </p:sp>
      <p:sp>
        <p:nvSpPr>
          <p:cNvPr id="73" name="CuadroTexto 72">
            <a:extLst>
              <a:ext uri="{FF2B5EF4-FFF2-40B4-BE49-F238E27FC236}">
                <a16:creationId xmlns="" xmlns:a16="http://schemas.microsoft.com/office/drawing/2014/main" id="{4310755A-D27E-894E-92DE-85D6757CA1C1}"/>
              </a:ext>
            </a:extLst>
          </p:cNvPr>
          <p:cNvSpPr txBox="1"/>
          <p:nvPr/>
        </p:nvSpPr>
        <p:spPr>
          <a:xfrm>
            <a:off x="2226046" y="6684375"/>
            <a:ext cx="30168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65</a:t>
            </a:r>
            <a:endParaRPr lang="es-MX" sz="1000" b="1" dirty="0">
              <a:solidFill>
                <a:schemeClr val="bg1"/>
              </a:solidFill>
              <a:latin typeface="Avenir Next" panose="020B0503020202020204" pitchFamily="34" charset="0"/>
            </a:endParaRPr>
          </a:p>
        </p:txBody>
      </p:sp>
      <p:sp>
        <p:nvSpPr>
          <p:cNvPr id="74" name="CuadroTexto 73">
            <a:extLst>
              <a:ext uri="{FF2B5EF4-FFF2-40B4-BE49-F238E27FC236}">
                <a16:creationId xmlns="" xmlns:a16="http://schemas.microsoft.com/office/drawing/2014/main" id="{6FCF7437-3249-C547-871E-0D1423966B06}"/>
              </a:ext>
            </a:extLst>
          </p:cNvPr>
          <p:cNvSpPr txBox="1"/>
          <p:nvPr/>
        </p:nvSpPr>
        <p:spPr>
          <a:xfrm>
            <a:off x="1761158" y="6993379"/>
            <a:ext cx="1340428" cy="507831"/>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Coordinación General Estratégica de Desarrollo Social</a:t>
            </a:r>
          </a:p>
        </p:txBody>
      </p:sp>
      <p:sp>
        <p:nvSpPr>
          <p:cNvPr id="75" name="CuadroTexto 74">
            <a:extLst>
              <a:ext uri="{FF2B5EF4-FFF2-40B4-BE49-F238E27FC236}">
                <a16:creationId xmlns="" xmlns:a16="http://schemas.microsoft.com/office/drawing/2014/main" id="{94644299-17B5-4140-907D-CD835981655E}"/>
              </a:ext>
            </a:extLst>
          </p:cNvPr>
          <p:cNvSpPr txBox="1"/>
          <p:nvPr/>
        </p:nvSpPr>
        <p:spPr>
          <a:xfrm>
            <a:off x="2245141" y="7397859"/>
            <a:ext cx="26962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17</a:t>
            </a:r>
            <a:endParaRPr lang="es-MX" sz="1000" b="1" dirty="0">
              <a:solidFill>
                <a:schemeClr val="bg1"/>
              </a:solidFill>
              <a:latin typeface="Avenir Next" panose="020B0503020202020204" pitchFamily="34" charset="0"/>
            </a:endParaRPr>
          </a:p>
        </p:txBody>
      </p:sp>
      <p:sp>
        <p:nvSpPr>
          <p:cNvPr id="76" name="CuadroTexto 75">
            <a:extLst>
              <a:ext uri="{FF2B5EF4-FFF2-40B4-BE49-F238E27FC236}">
                <a16:creationId xmlns="" xmlns:a16="http://schemas.microsoft.com/office/drawing/2014/main" id="{2A31FDB1-9CA9-BC4D-A27D-5513E9677494}"/>
              </a:ext>
            </a:extLst>
          </p:cNvPr>
          <p:cNvSpPr txBox="1"/>
          <p:nvPr/>
        </p:nvSpPr>
        <p:spPr>
          <a:xfrm>
            <a:off x="1732752" y="7649184"/>
            <a:ext cx="1340428" cy="584775"/>
          </a:xfrm>
          <a:prstGeom prst="rect">
            <a:avLst/>
          </a:prstGeom>
          <a:noFill/>
        </p:spPr>
        <p:txBody>
          <a:bodyPr wrap="square" rtlCol="0">
            <a:spAutoFit/>
          </a:bodyPr>
          <a:lstStyle/>
          <a:p>
            <a:pPr algn="ctr"/>
            <a:r>
              <a:rPr lang="es-MX" sz="800" dirty="0">
                <a:solidFill>
                  <a:schemeClr val="bg1"/>
                </a:solidFill>
                <a:latin typeface="Avenir Next" panose="020B0503020202020204" pitchFamily="34" charset="0"/>
              </a:rPr>
              <a:t>Coordinación General Estratégica de Crecimiento y Desarrollo Económico</a:t>
            </a:r>
          </a:p>
        </p:txBody>
      </p:sp>
      <p:sp>
        <p:nvSpPr>
          <p:cNvPr id="77" name="CuadroTexto 76">
            <a:extLst>
              <a:ext uri="{FF2B5EF4-FFF2-40B4-BE49-F238E27FC236}">
                <a16:creationId xmlns="" xmlns:a16="http://schemas.microsoft.com/office/drawing/2014/main" id="{40A1746B-D2A4-D64C-9271-43610630B12F}"/>
              </a:ext>
            </a:extLst>
          </p:cNvPr>
          <p:cNvSpPr txBox="1"/>
          <p:nvPr/>
        </p:nvSpPr>
        <p:spPr>
          <a:xfrm>
            <a:off x="2238851" y="8077815"/>
            <a:ext cx="274434"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13</a:t>
            </a:r>
            <a:endParaRPr lang="es-MX" sz="1000" b="1" dirty="0">
              <a:solidFill>
                <a:schemeClr val="bg1"/>
              </a:solidFill>
              <a:latin typeface="Avenir Next" panose="020B0503020202020204" pitchFamily="34" charset="0"/>
            </a:endParaRPr>
          </a:p>
        </p:txBody>
      </p:sp>
      <p:sp>
        <p:nvSpPr>
          <p:cNvPr id="78" name="CuadroTexto 77">
            <a:extLst>
              <a:ext uri="{FF2B5EF4-FFF2-40B4-BE49-F238E27FC236}">
                <a16:creationId xmlns="" xmlns:a16="http://schemas.microsoft.com/office/drawing/2014/main" id="{9BD29039-C28C-A544-9F2B-95F416F1F558}"/>
              </a:ext>
            </a:extLst>
          </p:cNvPr>
          <p:cNvSpPr txBox="1"/>
          <p:nvPr/>
        </p:nvSpPr>
        <p:spPr>
          <a:xfrm>
            <a:off x="3223043" y="3624675"/>
            <a:ext cx="1340428" cy="246221"/>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Fiscalía Estatal</a:t>
            </a:r>
          </a:p>
        </p:txBody>
      </p:sp>
      <p:sp>
        <p:nvSpPr>
          <p:cNvPr id="79" name="CuadroTexto 78">
            <a:extLst>
              <a:ext uri="{FF2B5EF4-FFF2-40B4-BE49-F238E27FC236}">
                <a16:creationId xmlns="" xmlns:a16="http://schemas.microsoft.com/office/drawing/2014/main" id="{DC50FC9D-43B8-634E-AD81-75A1919E038A}"/>
              </a:ext>
            </a:extLst>
          </p:cNvPr>
          <p:cNvSpPr txBox="1"/>
          <p:nvPr/>
        </p:nvSpPr>
        <p:spPr>
          <a:xfrm>
            <a:off x="3675395" y="3891115"/>
            <a:ext cx="41389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4,501</a:t>
            </a:r>
            <a:endParaRPr lang="es-MX" sz="1000" b="1" dirty="0">
              <a:solidFill>
                <a:schemeClr val="bg1"/>
              </a:solidFill>
              <a:latin typeface="Avenir Next" panose="020B0503020202020204" pitchFamily="34" charset="0"/>
            </a:endParaRPr>
          </a:p>
        </p:txBody>
      </p:sp>
      <p:sp>
        <p:nvSpPr>
          <p:cNvPr id="80" name="CuadroTexto 79">
            <a:extLst>
              <a:ext uri="{FF2B5EF4-FFF2-40B4-BE49-F238E27FC236}">
                <a16:creationId xmlns="" xmlns:a16="http://schemas.microsoft.com/office/drawing/2014/main" id="{99ED3A7F-BBE5-0541-A1C0-A620A21F6DB8}"/>
              </a:ext>
            </a:extLst>
          </p:cNvPr>
          <p:cNvSpPr txBox="1"/>
          <p:nvPr/>
        </p:nvSpPr>
        <p:spPr>
          <a:xfrm>
            <a:off x="3263728" y="4273868"/>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del Trabajo y Previsión Social</a:t>
            </a:r>
          </a:p>
        </p:txBody>
      </p:sp>
      <p:sp>
        <p:nvSpPr>
          <p:cNvPr id="81" name="CuadroTexto 80">
            <a:extLst>
              <a:ext uri="{FF2B5EF4-FFF2-40B4-BE49-F238E27FC236}">
                <a16:creationId xmlns="" xmlns:a16="http://schemas.microsoft.com/office/drawing/2014/main" id="{F1B92A2E-6271-D448-B0FA-2FBEA19CC84F}"/>
              </a:ext>
            </a:extLst>
          </p:cNvPr>
          <p:cNvSpPr txBox="1"/>
          <p:nvPr/>
        </p:nvSpPr>
        <p:spPr>
          <a:xfrm>
            <a:off x="3703200" y="4677186"/>
            <a:ext cx="359394"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632</a:t>
            </a:r>
            <a:endParaRPr lang="es-MX" sz="1000" b="1" dirty="0">
              <a:solidFill>
                <a:schemeClr val="bg1"/>
              </a:solidFill>
              <a:latin typeface="Avenir Next" panose="020B0503020202020204" pitchFamily="34" charset="0"/>
            </a:endParaRPr>
          </a:p>
        </p:txBody>
      </p:sp>
      <p:sp>
        <p:nvSpPr>
          <p:cNvPr id="82" name="CuadroTexto 81">
            <a:extLst>
              <a:ext uri="{FF2B5EF4-FFF2-40B4-BE49-F238E27FC236}">
                <a16:creationId xmlns="" xmlns:a16="http://schemas.microsoft.com/office/drawing/2014/main" id="{CF8D24A3-0ED9-D14C-96C0-621F485F39F8}"/>
              </a:ext>
            </a:extLst>
          </p:cNvPr>
          <p:cNvSpPr txBox="1"/>
          <p:nvPr/>
        </p:nvSpPr>
        <p:spPr>
          <a:xfrm>
            <a:off x="3249040" y="4979461"/>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Procuraduría </a:t>
            </a:r>
          </a:p>
          <a:p>
            <a:pPr algn="ctr"/>
            <a:r>
              <a:rPr lang="es-MX" sz="1000" dirty="0">
                <a:solidFill>
                  <a:schemeClr val="bg1"/>
                </a:solidFill>
                <a:latin typeface="Avenir Next" panose="020B0503020202020204" pitchFamily="34" charset="0"/>
              </a:rPr>
              <a:t>Social</a:t>
            </a:r>
          </a:p>
        </p:txBody>
      </p:sp>
      <p:sp>
        <p:nvSpPr>
          <p:cNvPr id="83" name="CuadroTexto 82">
            <a:extLst>
              <a:ext uri="{FF2B5EF4-FFF2-40B4-BE49-F238E27FC236}">
                <a16:creationId xmlns="" xmlns:a16="http://schemas.microsoft.com/office/drawing/2014/main" id="{9557698E-6A42-FE49-8D33-C1FE8886834B}"/>
              </a:ext>
            </a:extLst>
          </p:cNvPr>
          <p:cNvSpPr txBox="1"/>
          <p:nvPr/>
        </p:nvSpPr>
        <p:spPr>
          <a:xfrm>
            <a:off x="3711957" y="5328896"/>
            <a:ext cx="35779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373</a:t>
            </a:r>
            <a:endParaRPr lang="es-MX" sz="1000" b="1" dirty="0">
              <a:solidFill>
                <a:schemeClr val="bg1"/>
              </a:solidFill>
              <a:latin typeface="Avenir Next" panose="020B0503020202020204" pitchFamily="34" charset="0"/>
            </a:endParaRPr>
          </a:p>
        </p:txBody>
      </p:sp>
      <p:sp>
        <p:nvSpPr>
          <p:cNvPr id="84" name="CuadroTexto 83">
            <a:extLst>
              <a:ext uri="{FF2B5EF4-FFF2-40B4-BE49-F238E27FC236}">
                <a16:creationId xmlns="" xmlns:a16="http://schemas.microsoft.com/office/drawing/2014/main" id="{4384410E-8F83-D844-848C-22E83DB54EB7}"/>
              </a:ext>
            </a:extLst>
          </p:cNvPr>
          <p:cNvSpPr txBox="1"/>
          <p:nvPr/>
        </p:nvSpPr>
        <p:spPr>
          <a:xfrm>
            <a:off x="3229550" y="5654972"/>
            <a:ext cx="1340428" cy="461665"/>
          </a:xfrm>
          <a:prstGeom prst="rect">
            <a:avLst/>
          </a:prstGeom>
          <a:noFill/>
        </p:spPr>
        <p:txBody>
          <a:bodyPr wrap="square" rtlCol="0">
            <a:spAutoFit/>
          </a:bodyPr>
          <a:lstStyle/>
          <a:p>
            <a:pPr algn="ctr"/>
            <a:r>
              <a:rPr lang="es-MX" sz="800" dirty="0">
                <a:solidFill>
                  <a:schemeClr val="bg1"/>
                </a:solidFill>
                <a:latin typeface="Avenir Next" panose="020B0503020202020204" pitchFamily="34" charset="0"/>
              </a:rPr>
              <a:t>Secretaría de Planeación y Participación Ciudadana</a:t>
            </a:r>
          </a:p>
        </p:txBody>
      </p:sp>
      <p:sp>
        <p:nvSpPr>
          <p:cNvPr id="85" name="CuadroTexto 84">
            <a:extLst>
              <a:ext uri="{FF2B5EF4-FFF2-40B4-BE49-F238E27FC236}">
                <a16:creationId xmlns="" xmlns:a16="http://schemas.microsoft.com/office/drawing/2014/main" id="{13212891-DD4F-C141-A800-632DD90E7BB5}"/>
              </a:ext>
            </a:extLst>
          </p:cNvPr>
          <p:cNvSpPr txBox="1"/>
          <p:nvPr/>
        </p:nvSpPr>
        <p:spPr>
          <a:xfrm>
            <a:off x="3725988" y="6032677"/>
            <a:ext cx="32893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137</a:t>
            </a:r>
            <a:endParaRPr lang="es-MX" sz="1000" b="1" dirty="0">
              <a:solidFill>
                <a:schemeClr val="bg1"/>
              </a:solidFill>
              <a:latin typeface="Avenir Next" panose="020B0503020202020204" pitchFamily="34" charset="0"/>
            </a:endParaRPr>
          </a:p>
        </p:txBody>
      </p:sp>
      <p:sp>
        <p:nvSpPr>
          <p:cNvPr id="86" name="CuadroTexto 85">
            <a:extLst>
              <a:ext uri="{FF2B5EF4-FFF2-40B4-BE49-F238E27FC236}">
                <a16:creationId xmlns="" xmlns:a16="http://schemas.microsoft.com/office/drawing/2014/main" id="{74CE4801-C953-0C44-A742-654308E7C352}"/>
              </a:ext>
            </a:extLst>
          </p:cNvPr>
          <p:cNvSpPr txBox="1"/>
          <p:nvPr/>
        </p:nvSpPr>
        <p:spPr>
          <a:xfrm>
            <a:off x="3258921" y="6311820"/>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Coordinación General Estratégica de Seguridad</a:t>
            </a:r>
          </a:p>
        </p:txBody>
      </p:sp>
      <p:sp>
        <p:nvSpPr>
          <p:cNvPr id="87" name="CuadroTexto 86">
            <a:extLst>
              <a:ext uri="{FF2B5EF4-FFF2-40B4-BE49-F238E27FC236}">
                <a16:creationId xmlns="" xmlns:a16="http://schemas.microsoft.com/office/drawing/2014/main" id="{2878B1F6-7D8D-3C47-BE0E-FAC54919AA23}"/>
              </a:ext>
            </a:extLst>
          </p:cNvPr>
          <p:cNvSpPr txBox="1"/>
          <p:nvPr/>
        </p:nvSpPr>
        <p:spPr>
          <a:xfrm>
            <a:off x="3710224" y="6713710"/>
            <a:ext cx="364202"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338</a:t>
            </a:r>
            <a:endParaRPr lang="es-MX" sz="1000" b="1" dirty="0">
              <a:solidFill>
                <a:schemeClr val="bg1"/>
              </a:solidFill>
              <a:latin typeface="Avenir Next" panose="020B0503020202020204" pitchFamily="34" charset="0"/>
            </a:endParaRPr>
          </a:p>
        </p:txBody>
      </p:sp>
      <p:sp>
        <p:nvSpPr>
          <p:cNvPr id="88" name="CuadroTexto 87">
            <a:extLst>
              <a:ext uri="{FF2B5EF4-FFF2-40B4-BE49-F238E27FC236}">
                <a16:creationId xmlns="" xmlns:a16="http://schemas.microsoft.com/office/drawing/2014/main" id="{7E862737-BD15-A346-AC41-133EFBA2C227}"/>
              </a:ext>
            </a:extLst>
          </p:cNvPr>
          <p:cNvSpPr txBox="1"/>
          <p:nvPr/>
        </p:nvSpPr>
        <p:spPr>
          <a:xfrm>
            <a:off x="3244514" y="7010601"/>
            <a:ext cx="1340428" cy="461665"/>
          </a:xfrm>
          <a:prstGeom prst="rect">
            <a:avLst/>
          </a:prstGeom>
          <a:noFill/>
        </p:spPr>
        <p:txBody>
          <a:bodyPr wrap="square" rtlCol="0">
            <a:spAutoFit/>
          </a:bodyPr>
          <a:lstStyle/>
          <a:p>
            <a:pPr algn="ctr"/>
            <a:r>
              <a:rPr lang="es-MX" sz="800" dirty="0">
                <a:solidFill>
                  <a:schemeClr val="bg1"/>
                </a:solidFill>
                <a:latin typeface="Avenir Next" panose="020B0503020202020204" pitchFamily="34" charset="0"/>
              </a:rPr>
              <a:t>Coordinación General Estratégica de Gestión del Territorio</a:t>
            </a:r>
          </a:p>
        </p:txBody>
      </p:sp>
      <p:sp>
        <p:nvSpPr>
          <p:cNvPr id="89" name="CuadroTexto 88">
            <a:extLst>
              <a:ext uri="{FF2B5EF4-FFF2-40B4-BE49-F238E27FC236}">
                <a16:creationId xmlns="" xmlns:a16="http://schemas.microsoft.com/office/drawing/2014/main" id="{036B4AD1-01BD-5C48-BCE6-D3867382AFE2}"/>
              </a:ext>
            </a:extLst>
          </p:cNvPr>
          <p:cNvSpPr txBox="1"/>
          <p:nvPr/>
        </p:nvSpPr>
        <p:spPr>
          <a:xfrm>
            <a:off x="3750061" y="7405797"/>
            <a:ext cx="24558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11</a:t>
            </a:r>
            <a:endParaRPr lang="es-MX" sz="1000" b="1" dirty="0">
              <a:solidFill>
                <a:schemeClr val="bg1"/>
              </a:solidFill>
              <a:latin typeface="Avenir Next" panose="020B0503020202020204" pitchFamily="34" charset="0"/>
            </a:endParaRPr>
          </a:p>
        </p:txBody>
      </p:sp>
      <p:sp>
        <p:nvSpPr>
          <p:cNvPr id="90" name="CuadroTexto 89">
            <a:extLst>
              <a:ext uri="{FF2B5EF4-FFF2-40B4-BE49-F238E27FC236}">
                <a16:creationId xmlns="" xmlns:a16="http://schemas.microsoft.com/office/drawing/2014/main" id="{E0B3E7DA-CA99-1344-9BB1-C012E1B8470A}"/>
              </a:ext>
            </a:extLst>
          </p:cNvPr>
          <p:cNvSpPr txBox="1"/>
          <p:nvPr/>
        </p:nvSpPr>
        <p:spPr>
          <a:xfrm>
            <a:off x="4740032" y="3628333"/>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del Trasporte</a:t>
            </a:r>
          </a:p>
        </p:txBody>
      </p:sp>
      <p:sp>
        <p:nvSpPr>
          <p:cNvPr id="91" name="CuadroTexto 90">
            <a:extLst>
              <a:ext uri="{FF2B5EF4-FFF2-40B4-BE49-F238E27FC236}">
                <a16:creationId xmlns="" xmlns:a16="http://schemas.microsoft.com/office/drawing/2014/main" id="{12F011ED-3E80-804F-915C-F94FD2F1AB9E}"/>
              </a:ext>
            </a:extLst>
          </p:cNvPr>
          <p:cNvSpPr txBox="1"/>
          <p:nvPr/>
        </p:nvSpPr>
        <p:spPr>
          <a:xfrm>
            <a:off x="5144754" y="3941663"/>
            <a:ext cx="41549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1,064</a:t>
            </a:r>
            <a:endParaRPr lang="es-MX" sz="1000" b="1" dirty="0">
              <a:solidFill>
                <a:schemeClr val="bg1"/>
              </a:solidFill>
              <a:latin typeface="Avenir Next" panose="020B0503020202020204" pitchFamily="34" charset="0"/>
            </a:endParaRPr>
          </a:p>
        </p:txBody>
      </p:sp>
      <p:sp>
        <p:nvSpPr>
          <p:cNvPr id="92" name="CuadroTexto 91">
            <a:extLst>
              <a:ext uri="{FF2B5EF4-FFF2-40B4-BE49-F238E27FC236}">
                <a16:creationId xmlns="" xmlns:a16="http://schemas.microsoft.com/office/drawing/2014/main" id="{AA37A31C-9EC0-4B4C-B04C-82AF59DF3CD0}"/>
              </a:ext>
            </a:extLst>
          </p:cNvPr>
          <p:cNvSpPr txBox="1"/>
          <p:nvPr/>
        </p:nvSpPr>
        <p:spPr>
          <a:xfrm>
            <a:off x="4712011" y="4296881"/>
            <a:ext cx="1340428" cy="507831"/>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Unidades Administrativas de Apoyo</a:t>
            </a:r>
          </a:p>
        </p:txBody>
      </p:sp>
      <p:sp>
        <p:nvSpPr>
          <p:cNvPr id="93" name="CuadroTexto 92">
            <a:extLst>
              <a:ext uri="{FF2B5EF4-FFF2-40B4-BE49-F238E27FC236}">
                <a16:creationId xmlns="" xmlns:a16="http://schemas.microsoft.com/office/drawing/2014/main" id="{B5611648-70C6-B54C-80F8-F09FF33F9E56}"/>
              </a:ext>
            </a:extLst>
          </p:cNvPr>
          <p:cNvSpPr txBox="1"/>
          <p:nvPr/>
        </p:nvSpPr>
        <p:spPr>
          <a:xfrm>
            <a:off x="5178938" y="4672934"/>
            <a:ext cx="332142"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461</a:t>
            </a:r>
            <a:endParaRPr lang="es-MX" sz="1000" b="1" dirty="0">
              <a:solidFill>
                <a:schemeClr val="bg1"/>
              </a:solidFill>
              <a:latin typeface="Avenir Next" panose="020B0503020202020204" pitchFamily="34" charset="0"/>
            </a:endParaRPr>
          </a:p>
        </p:txBody>
      </p:sp>
      <p:sp>
        <p:nvSpPr>
          <p:cNvPr id="94" name="CuadroTexto 93">
            <a:extLst>
              <a:ext uri="{FF2B5EF4-FFF2-40B4-BE49-F238E27FC236}">
                <a16:creationId xmlns="" xmlns:a16="http://schemas.microsoft.com/office/drawing/2014/main" id="{B42FA7E7-34AE-5943-8ACB-54FDA18FFA63}"/>
              </a:ext>
            </a:extLst>
          </p:cNvPr>
          <p:cNvSpPr txBox="1"/>
          <p:nvPr/>
        </p:nvSpPr>
        <p:spPr>
          <a:xfrm>
            <a:off x="4729530" y="4953642"/>
            <a:ext cx="1340428" cy="507831"/>
          </a:xfrm>
          <a:prstGeom prst="rect">
            <a:avLst/>
          </a:prstGeom>
          <a:noFill/>
        </p:spPr>
        <p:txBody>
          <a:bodyPr wrap="square" rtlCol="0">
            <a:spAutoFit/>
          </a:bodyPr>
          <a:lstStyle/>
          <a:p>
            <a:pPr algn="ctr"/>
            <a:r>
              <a:rPr lang="es-MX" sz="900" dirty="0">
                <a:solidFill>
                  <a:schemeClr val="bg1"/>
                </a:solidFill>
                <a:latin typeface="Avenir Next" panose="020B0503020202020204" pitchFamily="34" charset="0"/>
              </a:rPr>
              <a:t>Secretaría del Medio Ambiente y Desarrollo Territorial</a:t>
            </a:r>
          </a:p>
        </p:txBody>
      </p:sp>
      <p:sp>
        <p:nvSpPr>
          <p:cNvPr id="95" name="CuadroTexto 94">
            <a:extLst>
              <a:ext uri="{FF2B5EF4-FFF2-40B4-BE49-F238E27FC236}">
                <a16:creationId xmlns="" xmlns:a16="http://schemas.microsoft.com/office/drawing/2014/main" id="{3E22064E-890F-AC42-8B65-BAA0B0BC709E}"/>
              </a:ext>
            </a:extLst>
          </p:cNvPr>
          <p:cNvSpPr txBox="1"/>
          <p:nvPr/>
        </p:nvSpPr>
        <p:spPr>
          <a:xfrm>
            <a:off x="5196457" y="5382088"/>
            <a:ext cx="33374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319</a:t>
            </a:r>
            <a:endParaRPr lang="es-MX" sz="1000" b="1" dirty="0">
              <a:solidFill>
                <a:schemeClr val="bg1"/>
              </a:solidFill>
              <a:latin typeface="Avenir Next" panose="020B0503020202020204" pitchFamily="34" charset="0"/>
            </a:endParaRPr>
          </a:p>
        </p:txBody>
      </p:sp>
      <p:sp>
        <p:nvSpPr>
          <p:cNvPr id="96" name="CuadroTexto 95">
            <a:extLst>
              <a:ext uri="{FF2B5EF4-FFF2-40B4-BE49-F238E27FC236}">
                <a16:creationId xmlns="" xmlns:a16="http://schemas.microsoft.com/office/drawing/2014/main" id="{CBE9B21A-6B87-9E4A-A06A-ECA09C0E635E}"/>
              </a:ext>
            </a:extLst>
          </p:cNvPr>
          <p:cNvSpPr txBox="1"/>
          <p:nvPr/>
        </p:nvSpPr>
        <p:spPr>
          <a:xfrm>
            <a:off x="4725405" y="5649719"/>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Desarrollo Económico</a:t>
            </a:r>
          </a:p>
        </p:txBody>
      </p:sp>
      <p:sp>
        <p:nvSpPr>
          <p:cNvPr id="97" name="CuadroTexto 96">
            <a:extLst>
              <a:ext uri="{FF2B5EF4-FFF2-40B4-BE49-F238E27FC236}">
                <a16:creationId xmlns="" xmlns:a16="http://schemas.microsoft.com/office/drawing/2014/main" id="{BD0A0671-9959-F849-ADE4-6C8862DA19B3}"/>
              </a:ext>
            </a:extLst>
          </p:cNvPr>
          <p:cNvSpPr txBox="1"/>
          <p:nvPr/>
        </p:nvSpPr>
        <p:spPr>
          <a:xfrm>
            <a:off x="5164858" y="6056056"/>
            <a:ext cx="32893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137</a:t>
            </a:r>
            <a:endParaRPr lang="es-MX" sz="1000" b="1" dirty="0">
              <a:solidFill>
                <a:schemeClr val="bg1"/>
              </a:solidFill>
              <a:latin typeface="Avenir Next" panose="020B0503020202020204" pitchFamily="34" charset="0"/>
            </a:endParaRPr>
          </a:p>
        </p:txBody>
      </p:sp>
      <p:sp>
        <p:nvSpPr>
          <p:cNvPr id="98" name="CuadroTexto 97">
            <a:extLst>
              <a:ext uri="{FF2B5EF4-FFF2-40B4-BE49-F238E27FC236}">
                <a16:creationId xmlns="" xmlns:a16="http://schemas.microsoft.com/office/drawing/2014/main" id="{21326ADE-D118-A14C-BBFE-0BA8D32C08ED}"/>
              </a:ext>
            </a:extLst>
          </p:cNvPr>
          <p:cNvSpPr txBox="1"/>
          <p:nvPr/>
        </p:nvSpPr>
        <p:spPr>
          <a:xfrm>
            <a:off x="4752821" y="6321490"/>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Innovación, Ciencia y Tecnología</a:t>
            </a:r>
          </a:p>
        </p:txBody>
      </p:sp>
      <p:sp>
        <p:nvSpPr>
          <p:cNvPr id="99" name="CuadroTexto 98">
            <a:extLst>
              <a:ext uri="{FF2B5EF4-FFF2-40B4-BE49-F238E27FC236}">
                <a16:creationId xmlns="" xmlns:a16="http://schemas.microsoft.com/office/drawing/2014/main" id="{2CF742DA-B85D-C041-AEE6-12FA0149F1DE}"/>
              </a:ext>
            </a:extLst>
          </p:cNvPr>
          <p:cNvSpPr txBox="1"/>
          <p:nvPr/>
        </p:nvSpPr>
        <p:spPr>
          <a:xfrm>
            <a:off x="5205082" y="6733163"/>
            <a:ext cx="30328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66</a:t>
            </a:r>
            <a:endParaRPr lang="es-MX" sz="1000" b="1" dirty="0">
              <a:solidFill>
                <a:schemeClr val="bg1"/>
              </a:solidFill>
              <a:latin typeface="Avenir Next" panose="020B0503020202020204" pitchFamily="34" charset="0"/>
            </a:endParaRPr>
          </a:p>
        </p:txBody>
      </p:sp>
      <p:sp>
        <p:nvSpPr>
          <p:cNvPr id="100" name="CuadroTexto 99">
            <a:extLst>
              <a:ext uri="{FF2B5EF4-FFF2-40B4-BE49-F238E27FC236}">
                <a16:creationId xmlns="" xmlns:a16="http://schemas.microsoft.com/office/drawing/2014/main" id="{D085EE62-DC3C-584B-92DF-67E717757B46}"/>
              </a:ext>
            </a:extLst>
          </p:cNvPr>
          <p:cNvSpPr txBox="1"/>
          <p:nvPr/>
        </p:nvSpPr>
        <p:spPr>
          <a:xfrm>
            <a:off x="4768081" y="7004910"/>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Unidad de Enlace Federal y Asuntos Internacionales</a:t>
            </a:r>
          </a:p>
        </p:txBody>
      </p:sp>
      <p:sp>
        <p:nvSpPr>
          <p:cNvPr id="101" name="CuadroTexto 100">
            <a:extLst>
              <a:ext uri="{FF2B5EF4-FFF2-40B4-BE49-F238E27FC236}">
                <a16:creationId xmlns="" xmlns:a16="http://schemas.microsoft.com/office/drawing/2014/main" id="{CBBDCF5B-528E-464B-92A0-303171419D5F}"/>
              </a:ext>
            </a:extLst>
          </p:cNvPr>
          <p:cNvSpPr txBox="1"/>
          <p:nvPr/>
        </p:nvSpPr>
        <p:spPr>
          <a:xfrm>
            <a:off x="5208460" y="7419279"/>
            <a:ext cx="29848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24</a:t>
            </a:r>
            <a:endParaRPr lang="es-MX" sz="1000" b="1" dirty="0">
              <a:solidFill>
                <a:schemeClr val="bg1"/>
              </a:solidFill>
              <a:latin typeface="Avenir Next" panose="020B0503020202020204" pitchFamily="34" charset="0"/>
            </a:endParaRPr>
          </a:p>
        </p:txBody>
      </p:sp>
      <p:sp>
        <p:nvSpPr>
          <p:cNvPr id="102" name="CuadroTexto 101">
            <a:extLst>
              <a:ext uri="{FF2B5EF4-FFF2-40B4-BE49-F238E27FC236}">
                <a16:creationId xmlns="" xmlns:a16="http://schemas.microsoft.com/office/drawing/2014/main" id="{E3F1768F-C7C3-314F-9203-9F6B5E91C13F}"/>
              </a:ext>
            </a:extLst>
          </p:cNvPr>
          <p:cNvSpPr txBox="1"/>
          <p:nvPr/>
        </p:nvSpPr>
        <p:spPr>
          <a:xfrm>
            <a:off x="6242581" y="3693543"/>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la Hacienda Pública</a:t>
            </a:r>
          </a:p>
        </p:txBody>
      </p:sp>
      <p:sp>
        <p:nvSpPr>
          <p:cNvPr id="103" name="CuadroTexto 102">
            <a:extLst>
              <a:ext uri="{FF2B5EF4-FFF2-40B4-BE49-F238E27FC236}">
                <a16:creationId xmlns="" xmlns:a16="http://schemas.microsoft.com/office/drawing/2014/main" id="{BD600601-7F91-B449-8E03-BDB812FB9114}"/>
              </a:ext>
            </a:extLst>
          </p:cNvPr>
          <p:cNvSpPr txBox="1"/>
          <p:nvPr/>
        </p:nvSpPr>
        <p:spPr>
          <a:xfrm>
            <a:off x="6647303" y="4006873"/>
            <a:ext cx="389850"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1,816</a:t>
            </a:r>
            <a:endParaRPr lang="es-MX" sz="1000" b="1" dirty="0">
              <a:solidFill>
                <a:schemeClr val="bg1"/>
              </a:solidFill>
              <a:latin typeface="Avenir Next" panose="020B0503020202020204" pitchFamily="34" charset="0"/>
            </a:endParaRPr>
          </a:p>
        </p:txBody>
      </p:sp>
      <p:sp>
        <p:nvSpPr>
          <p:cNvPr id="106" name="CuadroTexto 105">
            <a:extLst>
              <a:ext uri="{FF2B5EF4-FFF2-40B4-BE49-F238E27FC236}">
                <a16:creationId xmlns="" xmlns:a16="http://schemas.microsoft.com/office/drawing/2014/main" id="{CE57DCE2-F862-DA46-937F-2B8D1E8CBDA4}"/>
              </a:ext>
            </a:extLst>
          </p:cNvPr>
          <p:cNvSpPr txBox="1"/>
          <p:nvPr/>
        </p:nvSpPr>
        <p:spPr>
          <a:xfrm>
            <a:off x="6231423" y="4276987"/>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Infraestructura y Obra Pública</a:t>
            </a:r>
          </a:p>
        </p:txBody>
      </p:sp>
      <p:sp>
        <p:nvSpPr>
          <p:cNvPr id="107" name="CuadroTexto 106">
            <a:extLst>
              <a:ext uri="{FF2B5EF4-FFF2-40B4-BE49-F238E27FC236}">
                <a16:creationId xmlns="" xmlns:a16="http://schemas.microsoft.com/office/drawing/2014/main" id="{E3A6DF28-D146-A043-999F-C0D062EA103F}"/>
              </a:ext>
            </a:extLst>
          </p:cNvPr>
          <p:cNvSpPr txBox="1"/>
          <p:nvPr/>
        </p:nvSpPr>
        <p:spPr>
          <a:xfrm>
            <a:off x="6683035" y="4730987"/>
            <a:ext cx="352982"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572</a:t>
            </a:r>
            <a:endParaRPr lang="es-MX" sz="1000" b="1" dirty="0">
              <a:solidFill>
                <a:schemeClr val="bg1"/>
              </a:solidFill>
              <a:latin typeface="Avenir Next" panose="020B0503020202020204" pitchFamily="34" charset="0"/>
            </a:endParaRPr>
          </a:p>
        </p:txBody>
      </p:sp>
      <p:sp>
        <p:nvSpPr>
          <p:cNvPr id="110" name="CuadroTexto 109">
            <a:extLst>
              <a:ext uri="{FF2B5EF4-FFF2-40B4-BE49-F238E27FC236}">
                <a16:creationId xmlns="" xmlns:a16="http://schemas.microsoft.com/office/drawing/2014/main" id="{3DB40A0E-436B-2548-80BE-A6AA98DB0AD0}"/>
              </a:ext>
            </a:extLst>
          </p:cNvPr>
          <p:cNvSpPr txBox="1"/>
          <p:nvPr/>
        </p:nvSpPr>
        <p:spPr>
          <a:xfrm>
            <a:off x="6247053" y="5007818"/>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Contraloría del Estado</a:t>
            </a:r>
          </a:p>
        </p:txBody>
      </p:sp>
      <p:sp>
        <p:nvSpPr>
          <p:cNvPr id="111" name="CuadroTexto 110">
            <a:extLst>
              <a:ext uri="{FF2B5EF4-FFF2-40B4-BE49-F238E27FC236}">
                <a16:creationId xmlns="" xmlns:a16="http://schemas.microsoft.com/office/drawing/2014/main" id="{9A493677-CD90-6543-A9F1-02E5DBEAD0D0}"/>
              </a:ext>
            </a:extLst>
          </p:cNvPr>
          <p:cNvSpPr txBox="1"/>
          <p:nvPr/>
        </p:nvSpPr>
        <p:spPr>
          <a:xfrm>
            <a:off x="6717896" y="5382088"/>
            <a:ext cx="359394"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284</a:t>
            </a:r>
            <a:endParaRPr lang="es-MX" sz="1000" b="1" dirty="0">
              <a:solidFill>
                <a:schemeClr val="bg1"/>
              </a:solidFill>
              <a:latin typeface="Avenir Next" panose="020B0503020202020204" pitchFamily="34" charset="0"/>
            </a:endParaRPr>
          </a:p>
        </p:txBody>
      </p:sp>
      <p:sp>
        <p:nvSpPr>
          <p:cNvPr id="112" name="CuadroTexto 111">
            <a:extLst>
              <a:ext uri="{FF2B5EF4-FFF2-40B4-BE49-F238E27FC236}">
                <a16:creationId xmlns="" xmlns:a16="http://schemas.microsoft.com/office/drawing/2014/main" id="{B4235A8C-13F7-6B43-A8BC-13FFBF67583D}"/>
              </a:ext>
            </a:extLst>
          </p:cNvPr>
          <p:cNvSpPr txBox="1"/>
          <p:nvPr/>
        </p:nvSpPr>
        <p:spPr>
          <a:xfrm>
            <a:off x="6248972" y="5680644"/>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Secretaría de Turismo</a:t>
            </a:r>
          </a:p>
        </p:txBody>
      </p:sp>
      <p:sp>
        <p:nvSpPr>
          <p:cNvPr id="113" name="CuadroTexto 112">
            <a:extLst>
              <a:ext uri="{FF2B5EF4-FFF2-40B4-BE49-F238E27FC236}">
                <a16:creationId xmlns="" xmlns:a16="http://schemas.microsoft.com/office/drawing/2014/main" id="{E6453AE4-29D4-474B-BEE2-5BEA7D4AAA7D}"/>
              </a:ext>
            </a:extLst>
          </p:cNvPr>
          <p:cNvSpPr txBox="1"/>
          <p:nvPr/>
        </p:nvSpPr>
        <p:spPr>
          <a:xfrm>
            <a:off x="6741921" y="6037684"/>
            <a:ext cx="32893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107</a:t>
            </a:r>
            <a:endParaRPr lang="es-MX" sz="1000" b="1" dirty="0">
              <a:solidFill>
                <a:schemeClr val="bg1"/>
              </a:solidFill>
              <a:latin typeface="Avenir Next" panose="020B0503020202020204" pitchFamily="34" charset="0"/>
            </a:endParaRPr>
          </a:p>
        </p:txBody>
      </p:sp>
      <p:sp>
        <p:nvSpPr>
          <p:cNvPr id="114" name="CuadroTexto 113">
            <a:extLst>
              <a:ext uri="{FF2B5EF4-FFF2-40B4-BE49-F238E27FC236}">
                <a16:creationId xmlns="" xmlns:a16="http://schemas.microsoft.com/office/drawing/2014/main" id="{73094232-83D9-2B42-BCC6-00E9FA484356}"/>
              </a:ext>
            </a:extLst>
          </p:cNvPr>
          <p:cNvSpPr txBox="1"/>
          <p:nvPr/>
        </p:nvSpPr>
        <p:spPr>
          <a:xfrm>
            <a:off x="6248972" y="6311820"/>
            <a:ext cx="1340428" cy="553998"/>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Consejería Jurídica del Poder Ejecutivo del Estado</a:t>
            </a:r>
          </a:p>
        </p:txBody>
      </p:sp>
      <p:sp>
        <p:nvSpPr>
          <p:cNvPr id="115" name="CuadroTexto 114">
            <a:extLst>
              <a:ext uri="{FF2B5EF4-FFF2-40B4-BE49-F238E27FC236}">
                <a16:creationId xmlns="" xmlns:a16="http://schemas.microsoft.com/office/drawing/2014/main" id="{0185894C-3F76-9949-A73F-A1FA77CCC9B8}"/>
              </a:ext>
            </a:extLst>
          </p:cNvPr>
          <p:cNvSpPr txBox="1"/>
          <p:nvPr/>
        </p:nvSpPr>
        <p:spPr>
          <a:xfrm>
            <a:off x="6725048" y="6723493"/>
            <a:ext cx="30328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48</a:t>
            </a:r>
            <a:endParaRPr lang="es-MX" sz="1000" b="1" dirty="0">
              <a:solidFill>
                <a:schemeClr val="bg1"/>
              </a:solidFill>
              <a:latin typeface="Avenir Next" panose="020B0503020202020204" pitchFamily="34" charset="0"/>
            </a:endParaRPr>
          </a:p>
        </p:txBody>
      </p:sp>
      <p:sp>
        <p:nvSpPr>
          <p:cNvPr id="116" name="CuadroTexto 115">
            <a:extLst>
              <a:ext uri="{FF2B5EF4-FFF2-40B4-BE49-F238E27FC236}">
                <a16:creationId xmlns="" xmlns:a16="http://schemas.microsoft.com/office/drawing/2014/main" id="{A51AFD24-B69E-9F45-9ED8-FD8F6346F100}"/>
              </a:ext>
            </a:extLst>
          </p:cNvPr>
          <p:cNvSpPr txBox="1"/>
          <p:nvPr/>
        </p:nvSpPr>
        <p:spPr>
          <a:xfrm>
            <a:off x="6271258" y="7013168"/>
            <a:ext cx="1340428" cy="400110"/>
          </a:xfrm>
          <a:prstGeom prst="rect">
            <a:avLst/>
          </a:prstGeom>
          <a:noFill/>
        </p:spPr>
        <p:txBody>
          <a:bodyPr wrap="square" rtlCol="0">
            <a:spAutoFit/>
          </a:bodyPr>
          <a:lstStyle/>
          <a:p>
            <a:pPr algn="ctr"/>
            <a:r>
              <a:rPr lang="es-MX" sz="1000" dirty="0">
                <a:solidFill>
                  <a:schemeClr val="bg1"/>
                </a:solidFill>
                <a:latin typeface="Avenir Next" panose="020B0503020202020204" pitchFamily="34" charset="0"/>
              </a:rPr>
              <a:t>Despacho del Gobernador</a:t>
            </a:r>
          </a:p>
        </p:txBody>
      </p:sp>
      <p:sp>
        <p:nvSpPr>
          <p:cNvPr id="117" name="CuadroTexto 116">
            <a:extLst>
              <a:ext uri="{FF2B5EF4-FFF2-40B4-BE49-F238E27FC236}">
                <a16:creationId xmlns="" xmlns:a16="http://schemas.microsoft.com/office/drawing/2014/main" id="{A3D8288A-F5B6-AE47-937C-47427F0795CA}"/>
              </a:ext>
            </a:extLst>
          </p:cNvPr>
          <p:cNvSpPr txBox="1"/>
          <p:nvPr/>
        </p:nvSpPr>
        <p:spPr>
          <a:xfrm>
            <a:off x="6749895" y="7382183"/>
            <a:ext cx="351378" cy="246221"/>
          </a:xfrm>
          <a:prstGeom prst="rect">
            <a:avLst/>
          </a:prstGeom>
          <a:noFill/>
        </p:spPr>
        <p:txBody>
          <a:bodyPr wrap="none" rtlCol="0">
            <a:spAutoFit/>
          </a:bodyPr>
          <a:lstStyle/>
          <a:p>
            <a:r>
              <a:rPr lang="es-MX" sz="1000" b="1" dirty="0">
                <a:solidFill>
                  <a:schemeClr val="bg1"/>
                </a:solidFill>
                <a:latin typeface="Avenir Next" panose="020B0503020202020204" pitchFamily="34" charset="0"/>
              </a:rPr>
              <a:t>10</a:t>
            </a:r>
          </a:p>
        </p:txBody>
      </p:sp>
      <p:sp>
        <p:nvSpPr>
          <p:cNvPr id="2" name="CuadroTexto 1">
            <a:extLst>
              <a:ext uri="{FF2B5EF4-FFF2-40B4-BE49-F238E27FC236}">
                <a16:creationId xmlns="" xmlns:a16="http://schemas.microsoft.com/office/drawing/2014/main" id="{84F541AC-39C3-8D41-AE01-0CB511591B72}"/>
              </a:ext>
            </a:extLst>
          </p:cNvPr>
          <p:cNvSpPr txBox="1"/>
          <p:nvPr/>
        </p:nvSpPr>
        <p:spPr>
          <a:xfrm>
            <a:off x="238783" y="8629650"/>
            <a:ext cx="7205005" cy="492443"/>
          </a:xfrm>
          <a:prstGeom prst="rect">
            <a:avLst/>
          </a:prstGeom>
          <a:noFill/>
        </p:spPr>
        <p:txBody>
          <a:bodyPr wrap="square" rtlCol="0">
            <a:spAutoFit/>
          </a:bodyPr>
          <a:lstStyle/>
          <a:p>
            <a:pPr algn="just"/>
            <a:r>
              <a:rPr lang="es-MX" sz="1400" b="1" dirty="0" smtClean="0">
                <a:solidFill>
                  <a:schemeClr val="tx1">
                    <a:lumMod val="65000"/>
                    <a:lumOff val="35000"/>
                  </a:schemeClr>
                </a:solidFill>
                <a:latin typeface="Avenir Next" panose="020B0503020202020204" pitchFamily="34" charset="0"/>
              </a:rPr>
              <a:t>NOTA: </a:t>
            </a:r>
            <a:endParaRPr lang="es-MX" sz="1400" b="1" dirty="0">
              <a:solidFill>
                <a:schemeClr val="tx1">
                  <a:lumMod val="65000"/>
                  <a:lumOff val="35000"/>
                </a:schemeClr>
              </a:solidFill>
              <a:latin typeface="Avenir Next" panose="020B0503020202020204" pitchFamily="34" charset="0"/>
            </a:endParaRPr>
          </a:p>
          <a:p>
            <a:pPr algn="just"/>
            <a:r>
              <a:rPr lang="es-MX" sz="1200" dirty="0">
                <a:solidFill>
                  <a:schemeClr val="tx1">
                    <a:lumMod val="65000"/>
                    <a:lumOff val="35000"/>
                  </a:schemeClr>
                </a:solidFill>
                <a:latin typeface="Avenir Next" panose="020B0503020202020204" pitchFamily="34" charset="0"/>
              </a:rPr>
              <a:t>La numeralia son las plazas por dependencia del Sector Central, no incluye poderes, organismos autónomos ni entidades paraestatales.</a:t>
            </a:r>
          </a:p>
        </p:txBody>
      </p:sp>
      <p:sp>
        <p:nvSpPr>
          <p:cNvPr id="118" name="CuadroTexto 117">
            <a:extLst>
              <a:ext uri="{FF2B5EF4-FFF2-40B4-BE49-F238E27FC236}">
                <a16:creationId xmlns="" xmlns:a16="http://schemas.microsoft.com/office/drawing/2014/main" id="{1F9F6A52-7AF8-B84A-9FDF-D9553DCCFD4F}"/>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15</a:t>
            </a:r>
          </a:p>
        </p:txBody>
      </p:sp>
      <p:pic>
        <p:nvPicPr>
          <p:cNvPr id="124" name="Imagen 123">
            <a:extLst>
              <a:ext uri="{FF2B5EF4-FFF2-40B4-BE49-F238E27FC236}">
                <a16:creationId xmlns="" xmlns:a16="http://schemas.microsoft.com/office/drawing/2014/main" id="{B75188D7-2E5C-D043-AB98-D3C57819E53B}"/>
              </a:ext>
            </a:extLst>
          </p:cNvPr>
          <p:cNvPicPr>
            <a:picLocks noChangeAspect="1"/>
          </p:cNvPicPr>
          <p:nvPr/>
        </p:nvPicPr>
        <p:blipFill>
          <a:blip r:embed="rId11"/>
          <a:stretch>
            <a:fillRect/>
          </a:stretch>
        </p:blipFill>
        <p:spPr>
          <a:xfrm>
            <a:off x="4728869" y="7698593"/>
            <a:ext cx="1333500" cy="622300"/>
          </a:xfrm>
          <a:prstGeom prst="rect">
            <a:avLst/>
          </a:prstGeom>
        </p:spPr>
      </p:pic>
      <p:sp>
        <p:nvSpPr>
          <p:cNvPr id="125" name="CuadroTexto 124">
            <a:extLst>
              <a:ext uri="{FF2B5EF4-FFF2-40B4-BE49-F238E27FC236}">
                <a16:creationId xmlns="" xmlns:a16="http://schemas.microsoft.com/office/drawing/2014/main" id="{D085EE62-DC3C-584B-92DF-67E717757B46}"/>
              </a:ext>
            </a:extLst>
          </p:cNvPr>
          <p:cNvSpPr txBox="1"/>
          <p:nvPr/>
        </p:nvSpPr>
        <p:spPr>
          <a:xfrm>
            <a:off x="4687922" y="7679961"/>
            <a:ext cx="1340428" cy="400110"/>
          </a:xfrm>
          <a:prstGeom prst="rect">
            <a:avLst/>
          </a:prstGeom>
          <a:noFill/>
        </p:spPr>
        <p:txBody>
          <a:bodyPr wrap="square" rtlCol="0">
            <a:spAutoFit/>
          </a:bodyPr>
          <a:lstStyle/>
          <a:p>
            <a:pPr algn="ctr"/>
            <a:r>
              <a:rPr lang="es-MX" sz="1000" dirty="0" smtClean="0">
                <a:solidFill>
                  <a:schemeClr val="bg1"/>
                </a:solidFill>
                <a:latin typeface="Avenir Next" panose="020B0503020202020204" pitchFamily="34" charset="0"/>
              </a:rPr>
              <a:t>Fiscalía Especializada en Combate a la Corrupción</a:t>
            </a:r>
            <a:endParaRPr lang="es-MX" sz="1000" dirty="0">
              <a:solidFill>
                <a:schemeClr val="bg1"/>
              </a:solidFill>
              <a:latin typeface="Avenir Next" panose="020B0503020202020204" pitchFamily="34" charset="0"/>
            </a:endParaRPr>
          </a:p>
        </p:txBody>
      </p:sp>
      <p:sp>
        <p:nvSpPr>
          <p:cNvPr id="128" name="CuadroTexto 127">
            <a:extLst>
              <a:ext uri="{FF2B5EF4-FFF2-40B4-BE49-F238E27FC236}">
                <a16:creationId xmlns="" xmlns:a16="http://schemas.microsoft.com/office/drawing/2014/main" id="{036B4AD1-01BD-5C48-BCE6-D3867382AFE2}"/>
              </a:ext>
            </a:extLst>
          </p:cNvPr>
          <p:cNvSpPr txBox="1"/>
          <p:nvPr/>
        </p:nvSpPr>
        <p:spPr>
          <a:xfrm>
            <a:off x="3717568" y="8063182"/>
            <a:ext cx="30328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00</a:t>
            </a:r>
            <a:endParaRPr lang="es-MX" sz="1000" b="1" dirty="0">
              <a:solidFill>
                <a:schemeClr val="bg1"/>
              </a:solidFill>
              <a:latin typeface="Avenir Next" panose="020B0503020202020204" pitchFamily="34" charset="0"/>
            </a:endParaRPr>
          </a:p>
        </p:txBody>
      </p:sp>
      <p:sp>
        <p:nvSpPr>
          <p:cNvPr id="129" name="CuadroTexto 128">
            <a:extLst>
              <a:ext uri="{FF2B5EF4-FFF2-40B4-BE49-F238E27FC236}">
                <a16:creationId xmlns="" xmlns:a16="http://schemas.microsoft.com/office/drawing/2014/main" id="{CBBDCF5B-528E-464B-92A0-303171419D5F}"/>
              </a:ext>
            </a:extLst>
          </p:cNvPr>
          <p:cNvSpPr txBox="1"/>
          <p:nvPr/>
        </p:nvSpPr>
        <p:spPr>
          <a:xfrm>
            <a:off x="5238135" y="8058705"/>
            <a:ext cx="328936"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107</a:t>
            </a:r>
            <a:endParaRPr lang="es-MX" sz="1000" b="1" dirty="0">
              <a:solidFill>
                <a:schemeClr val="bg1"/>
              </a:solidFill>
              <a:latin typeface="Avenir Next" panose="020B0503020202020204" pitchFamily="34" charset="0"/>
            </a:endParaRPr>
          </a:p>
        </p:txBody>
      </p:sp>
      <p:pic>
        <p:nvPicPr>
          <p:cNvPr id="121" name="Imagen 120">
            <a:extLst>
              <a:ext uri="{FF2B5EF4-FFF2-40B4-BE49-F238E27FC236}">
                <a16:creationId xmlns="" xmlns:a16="http://schemas.microsoft.com/office/drawing/2014/main" id="{877B9873-88F3-1A4E-A322-27CC6FE27266}"/>
              </a:ext>
            </a:extLst>
          </p:cNvPr>
          <p:cNvPicPr>
            <a:picLocks noChangeAspect="1"/>
          </p:cNvPicPr>
          <p:nvPr/>
        </p:nvPicPr>
        <p:blipFill>
          <a:blip r:embed="rId10"/>
          <a:stretch>
            <a:fillRect/>
          </a:stretch>
        </p:blipFill>
        <p:spPr>
          <a:xfrm>
            <a:off x="3238635" y="7682120"/>
            <a:ext cx="1333500" cy="635424"/>
          </a:xfrm>
          <a:prstGeom prst="rect">
            <a:avLst/>
          </a:prstGeom>
        </p:spPr>
      </p:pic>
      <p:sp>
        <p:nvSpPr>
          <p:cNvPr id="131" name="CuadroTexto 130">
            <a:extLst>
              <a:ext uri="{FF2B5EF4-FFF2-40B4-BE49-F238E27FC236}">
                <a16:creationId xmlns="" xmlns:a16="http://schemas.microsoft.com/office/drawing/2014/main" id="{7E862737-BD15-A346-AC41-133EFBA2C227}"/>
              </a:ext>
            </a:extLst>
          </p:cNvPr>
          <p:cNvSpPr txBox="1"/>
          <p:nvPr/>
        </p:nvSpPr>
        <p:spPr>
          <a:xfrm>
            <a:off x="3239743" y="7682120"/>
            <a:ext cx="1340428" cy="338554"/>
          </a:xfrm>
          <a:prstGeom prst="rect">
            <a:avLst/>
          </a:prstGeom>
          <a:noFill/>
        </p:spPr>
        <p:txBody>
          <a:bodyPr wrap="square" rtlCol="0">
            <a:spAutoFit/>
          </a:bodyPr>
          <a:lstStyle/>
          <a:p>
            <a:pPr algn="ctr"/>
            <a:r>
              <a:rPr lang="es-MX" sz="800" dirty="0">
                <a:solidFill>
                  <a:schemeClr val="bg1"/>
                </a:solidFill>
                <a:latin typeface="Avenir Next" panose="020B0503020202020204" pitchFamily="34" charset="0"/>
              </a:rPr>
              <a:t>Fiscalía Especializada en Materia de Delitos Electorales</a:t>
            </a:r>
          </a:p>
        </p:txBody>
      </p:sp>
      <p:sp>
        <p:nvSpPr>
          <p:cNvPr id="132" name="CuadroTexto 131">
            <a:extLst>
              <a:ext uri="{FF2B5EF4-FFF2-40B4-BE49-F238E27FC236}">
                <a16:creationId xmlns="" xmlns:a16="http://schemas.microsoft.com/office/drawing/2014/main" id="{036B4AD1-01BD-5C48-BCE6-D3867382AFE2}"/>
              </a:ext>
            </a:extLst>
          </p:cNvPr>
          <p:cNvSpPr txBox="1"/>
          <p:nvPr/>
        </p:nvSpPr>
        <p:spPr>
          <a:xfrm>
            <a:off x="3764341" y="8082079"/>
            <a:ext cx="239168" cy="246221"/>
          </a:xfrm>
          <a:prstGeom prst="rect">
            <a:avLst/>
          </a:prstGeom>
          <a:noFill/>
        </p:spPr>
        <p:txBody>
          <a:bodyPr wrap="none" rtlCol="0">
            <a:spAutoFit/>
          </a:bodyPr>
          <a:lstStyle/>
          <a:p>
            <a:r>
              <a:rPr lang="es-MX" sz="1000" b="1" dirty="0" smtClean="0">
                <a:solidFill>
                  <a:schemeClr val="bg1"/>
                </a:solidFill>
                <a:latin typeface="Avenir Next" panose="020B0503020202020204" pitchFamily="34" charset="0"/>
              </a:rPr>
              <a:t>7</a:t>
            </a:r>
            <a:endParaRPr lang="es-MX" sz="1000" b="1"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323640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A689EE1C-ACB5-3D49-9D20-416E78628190}"/>
              </a:ext>
            </a:extLst>
          </p:cNvPr>
          <p:cNvSpPr/>
          <p:nvPr/>
        </p:nvSpPr>
        <p:spPr>
          <a:xfrm>
            <a:off x="0" y="126332"/>
            <a:ext cx="7772400" cy="56109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0018F409-B6CD-0345-8A06-AB324CEEFD74}"/>
              </a:ext>
            </a:extLst>
          </p:cNvPr>
          <p:cNvSpPr txBox="1"/>
          <p:nvPr/>
        </p:nvSpPr>
        <p:spPr>
          <a:xfrm>
            <a:off x="72132" y="177842"/>
            <a:ext cx="7697877" cy="461665"/>
          </a:xfrm>
          <a:prstGeom prst="rect">
            <a:avLst/>
          </a:prstGeom>
          <a:noFill/>
        </p:spPr>
        <p:txBody>
          <a:bodyPr wrap="square" rtlCol="0">
            <a:spAutoFit/>
          </a:bodyPr>
          <a:lstStyle/>
          <a:p>
            <a:pPr algn="ctr"/>
            <a:r>
              <a:rPr lang="es-MX" sz="2400" dirty="0" smtClean="0">
                <a:solidFill>
                  <a:srgbClr val="5A3F00"/>
                </a:solidFill>
                <a:latin typeface="Avenir Next" panose="020B0503020202020204" pitchFamily="34" charset="0"/>
              </a:rPr>
              <a:t>¿Para qué se gasta el Gobierno el </a:t>
            </a:r>
            <a:r>
              <a:rPr lang="es-MX" sz="2400" b="1" dirty="0" smtClean="0">
                <a:solidFill>
                  <a:srgbClr val="5A3F00"/>
                </a:solidFill>
                <a:latin typeface="Avenir Next" panose="020B0503020202020204" pitchFamily="34" charset="0"/>
              </a:rPr>
              <a:t>Presupuesto 2021?</a:t>
            </a:r>
            <a:endParaRPr lang="es-MX" sz="2400" b="1" dirty="0">
              <a:solidFill>
                <a:srgbClr val="5A3F00"/>
              </a:solidFill>
              <a:latin typeface="Avenir Next" panose="020B0503020202020204" pitchFamily="34" charset="0"/>
            </a:endParaRPr>
          </a:p>
        </p:txBody>
      </p:sp>
      <p:sp>
        <p:nvSpPr>
          <p:cNvPr id="7" name="Rectángulo 6">
            <a:extLst>
              <a:ext uri="{FF2B5EF4-FFF2-40B4-BE49-F238E27FC236}">
                <a16:creationId xmlns="" xmlns:a16="http://schemas.microsoft.com/office/drawing/2014/main" id="{0B8595E6-8ABA-2048-A4D2-90D36DA92C32}"/>
              </a:ext>
            </a:extLst>
          </p:cNvPr>
          <p:cNvSpPr/>
          <p:nvPr/>
        </p:nvSpPr>
        <p:spPr>
          <a:xfrm>
            <a:off x="-10160" y="681543"/>
            <a:ext cx="2580640" cy="2923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 xmlns:a16="http://schemas.microsoft.com/office/drawing/2014/main" id="{2658B719-51F3-9945-9DAA-AC2159117BC2}"/>
              </a:ext>
            </a:extLst>
          </p:cNvPr>
          <p:cNvSpPr txBox="1"/>
          <p:nvPr/>
        </p:nvSpPr>
        <p:spPr>
          <a:xfrm>
            <a:off x="39455" y="704173"/>
            <a:ext cx="2360967" cy="292388"/>
          </a:xfrm>
          <a:prstGeom prst="rect">
            <a:avLst/>
          </a:prstGeom>
          <a:noFill/>
        </p:spPr>
        <p:txBody>
          <a:bodyPr wrap="none" rtlCol="0">
            <a:spAutoFit/>
          </a:bodyPr>
          <a:lstStyle/>
          <a:p>
            <a:r>
              <a:rPr lang="es-MX" sz="1300" b="1" dirty="0">
                <a:solidFill>
                  <a:schemeClr val="bg1"/>
                </a:solidFill>
                <a:latin typeface="Avenir Next" panose="020B0503020202020204" pitchFamily="34" charset="0"/>
              </a:rPr>
              <a:t>LA RESPUESTA ES SIMPLE: </a:t>
            </a:r>
          </a:p>
        </p:txBody>
      </p:sp>
      <p:sp>
        <p:nvSpPr>
          <p:cNvPr id="8" name="Rectángulo 7">
            <a:extLst>
              <a:ext uri="{FF2B5EF4-FFF2-40B4-BE49-F238E27FC236}">
                <a16:creationId xmlns="" xmlns:a16="http://schemas.microsoft.com/office/drawing/2014/main" id="{0E52C2C2-7C2E-A44E-ABC3-3D0A7BCEA010}"/>
              </a:ext>
            </a:extLst>
          </p:cNvPr>
          <p:cNvSpPr/>
          <p:nvPr/>
        </p:nvSpPr>
        <p:spPr>
          <a:xfrm>
            <a:off x="2570480" y="684734"/>
            <a:ext cx="5201920" cy="2923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 xmlns:a16="http://schemas.microsoft.com/office/drawing/2014/main" id="{9BB50C54-95EF-D941-812B-657A34F635F1}"/>
              </a:ext>
            </a:extLst>
          </p:cNvPr>
          <p:cNvSpPr txBox="1"/>
          <p:nvPr/>
        </p:nvSpPr>
        <p:spPr>
          <a:xfrm>
            <a:off x="2730023" y="693614"/>
            <a:ext cx="4878002" cy="276999"/>
          </a:xfrm>
          <a:prstGeom prst="rect">
            <a:avLst/>
          </a:prstGeom>
          <a:noFill/>
        </p:spPr>
        <p:txBody>
          <a:bodyPr wrap="none" rtlCol="0">
            <a:spAutoFit/>
          </a:bodyPr>
          <a:lstStyle/>
          <a:p>
            <a:r>
              <a:rPr lang="es-MX" sz="1200" dirty="0">
                <a:solidFill>
                  <a:schemeClr val="bg1"/>
                </a:solidFill>
                <a:latin typeface="Avenir Next" panose="020B0503020202020204" pitchFamily="34" charset="0"/>
              </a:rPr>
              <a:t>En generar bienestar en las condiciones de vida de los jaliscienses.</a:t>
            </a:r>
          </a:p>
        </p:txBody>
      </p:sp>
      <p:sp>
        <p:nvSpPr>
          <p:cNvPr id="10" name="CuadroTexto 9">
            <a:extLst>
              <a:ext uri="{FF2B5EF4-FFF2-40B4-BE49-F238E27FC236}">
                <a16:creationId xmlns="" xmlns:a16="http://schemas.microsoft.com/office/drawing/2014/main" id="{AE83E076-AD28-A14D-9B77-7ACD25C2A5B7}"/>
              </a:ext>
            </a:extLst>
          </p:cNvPr>
          <p:cNvSpPr txBox="1"/>
          <p:nvPr/>
        </p:nvSpPr>
        <p:spPr>
          <a:xfrm>
            <a:off x="414339" y="1008975"/>
            <a:ext cx="6852735" cy="854080"/>
          </a:xfrm>
          <a:prstGeom prst="rect">
            <a:avLst/>
          </a:prstGeom>
          <a:noFill/>
        </p:spPr>
        <p:txBody>
          <a:bodyPr wrap="square" rtlCol="0">
            <a:spAutoFit/>
          </a:bodyPr>
          <a:lstStyle/>
          <a:p>
            <a:pPr algn="ctr">
              <a:lnSpc>
                <a:spcPct val="150000"/>
              </a:lnSpc>
            </a:pPr>
            <a:r>
              <a:rPr lang="es-MX" sz="1100" dirty="0">
                <a:solidFill>
                  <a:schemeClr val="tx1">
                    <a:lumMod val="50000"/>
                    <a:lumOff val="50000"/>
                  </a:schemeClr>
                </a:solidFill>
                <a:latin typeface="Avenir Next" panose="020B0503020202020204" pitchFamily="34" charset="0"/>
              </a:rPr>
              <a:t>A fin de mostrar la proporción del </a:t>
            </a:r>
            <a:r>
              <a:rPr lang="es-MX" sz="1100" b="1" dirty="0">
                <a:solidFill>
                  <a:schemeClr val="accent1">
                    <a:lumMod val="50000"/>
                  </a:schemeClr>
                </a:solidFill>
                <a:latin typeface="Avenir Next" panose="020B0503020202020204" pitchFamily="34" charset="0"/>
              </a:rPr>
              <a:t>Gasto Público </a:t>
            </a:r>
            <a:r>
              <a:rPr lang="es-MX" sz="1100" dirty="0">
                <a:solidFill>
                  <a:schemeClr val="tx1">
                    <a:lumMod val="50000"/>
                    <a:lumOff val="50000"/>
                  </a:schemeClr>
                </a:solidFill>
                <a:latin typeface="Avenir Next" panose="020B0503020202020204" pitchFamily="34" charset="0"/>
              </a:rPr>
              <a:t>utilizamos la </a:t>
            </a:r>
            <a:r>
              <a:rPr lang="es-MX" sz="1100" b="1" dirty="0">
                <a:solidFill>
                  <a:schemeClr val="accent1">
                    <a:lumMod val="50000"/>
                  </a:schemeClr>
                </a:solidFill>
                <a:latin typeface="Avenir Next" panose="020B0503020202020204" pitchFamily="34" charset="0"/>
              </a:rPr>
              <a:t>Clasificación Funcional, </a:t>
            </a:r>
            <a:r>
              <a:rPr lang="es-MX" sz="1100" dirty="0">
                <a:solidFill>
                  <a:schemeClr val="tx1">
                    <a:lumMod val="50000"/>
                    <a:lumOff val="50000"/>
                  </a:schemeClr>
                </a:solidFill>
                <a:latin typeface="Avenir Next" panose="020B0503020202020204" pitchFamily="34" charset="0"/>
              </a:rPr>
              <a:t>la cual divide el </a:t>
            </a:r>
            <a:r>
              <a:rPr lang="es-MX" sz="1100" b="1" dirty="0">
                <a:solidFill>
                  <a:schemeClr val="accent1">
                    <a:lumMod val="50000"/>
                  </a:schemeClr>
                </a:solidFill>
                <a:latin typeface="Avenir Next" panose="020B0503020202020204" pitchFamily="34" charset="0"/>
              </a:rPr>
              <a:t>total del Presupuesto aprobado </a:t>
            </a:r>
            <a:r>
              <a:rPr lang="es-MX" sz="1100" dirty="0">
                <a:solidFill>
                  <a:schemeClr val="tx1">
                    <a:lumMod val="50000"/>
                    <a:lumOff val="50000"/>
                  </a:schemeClr>
                </a:solidFill>
                <a:latin typeface="Avenir Next" panose="020B0503020202020204" pitchFamily="34" charset="0"/>
              </a:rPr>
              <a:t>en </a:t>
            </a:r>
            <a:r>
              <a:rPr lang="es-MX" sz="1100" b="1" dirty="0">
                <a:solidFill>
                  <a:schemeClr val="accent1">
                    <a:lumMod val="50000"/>
                  </a:schemeClr>
                </a:solidFill>
                <a:latin typeface="Avenir Next" panose="020B0503020202020204" pitchFamily="34" charset="0"/>
              </a:rPr>
              <a:t>4 grandes finalidades: </a:t>
            </a:r>
          </a:p>
          <a:p>
            <a:pPr algn="ctr">
              <a:lnSpc>
                <a:spcPct val="150000"/>
              </a:lnSpc>
            </a:pPr>
            <a:r>
              <a:rPr lang="es-MX" sz="1100" i="1" dirty="0" smtClean="0">
                <a:solidFill>
                  <a:schemeClr val="accent1">
                    <a:lumMod val="50000"/>
                  </a:schemeClr>
                </a:solidFill>
                <a:latin typeface="Avenir Next" panose="020B0503020202020204" pitchFamily="34" charset="0"/>
              </a:rPr>
              <a:t>Gobierno, Desarrollo social,  Desarrollo económico </a:t>
            </a:r>
            <a:r>
              <a:rPr lang="es-MX" sz="1100" i="1" dirty="0">
                <a:solidFill>
                  <a:schemeClr val="accent1">
                    <a:lumMod val="50000"/>
                  </a:schemeClr>
                </a:solidFill>
                <a:latin typeface="Avenir Next" panose="020B0503020202020204" pitchFamily="34" charset="0"/>
              </a:rPr>
              <a:t>y otras </a:t>
            </a:r>
            <a:r>
              <a:rPr lang="es-MX" sz="1100" i="1" dirty="0" smtClean="0">
                <a:solidFill>
                  <a:schemeClr val="accent1">
                    <a:lumMod val="50000"/>
                  </a:schemeClr>
                </a:solidFill>
                <a:latin typeface="Avenir Next" panose="020B0503020202020204" pitchFamily="34" charset="0"/>
              </a:rPr>
              <a:t>no clasificadas en funciones </a:t>
            </a:r>
            <a:r>
              <a:rPr lang="es-MX" sz="1100" i="1" dirty="0">
                <a:solidFill>
                  <a:schemeClr val="accent1">
                    <a:lumMod val="50000"/>
                  </a:schemeClr>
                </a:solidFill>
                <a:latin typeface="Avenir Next" panose="020B0503020202020204" pitchFamily="34" charset="0"/>
              </a:rPr>
              <a:t>anteriores.</a:t>
            </a:r>
            <a:endParaRPr lang="es-MX" sz="1100" b="1" i="1" dirty="0">
              <a:solidFill>
                <a:schemeClr val="accent1">
                  <a:lumMod val="50000"/>
                </a:schemeClr>
              </a:solidFill>
              <a:latin typeface="Avenir Next" panose="020B0503020202020204" pitchFamily="34" charset="0"/>
            </a:endParaRPr>
          </a:p>
        </p:txBody>
      </p:sp>
      <p:pic>
        <p:nvPicPr>
          <p:cNvPr id="11" name="Imagen 10">
            <a:extLst>
              <a:ext uri="{FF2B5EF4-FFF2-40B4-BE49-F238E27FC236}">
                <a16:creationId xmlns="" xmlns:a16="http://schemas.microsoft.com/office/drawing/2014/main" id="{3EC2811D-358D-0646-968C-1452433081E7}"/>
              </a:ext>
            </a:extLst>
          </p:cNvPr>
          <p:cNvPicPr>
            <a:picLocks noChangeAspect="1"/>
          </p:cNvPicPr>
          <p:nvPr/>
        </p:nvPicPr>
        <p:blipFill>
          <a:blip r:embed="rId2"/>
          <a:stretch>
            <a:fillRect/>
          </a:stretch>
        </p:blipFill>
        <p:spPr>
          <a:xfrm>
            <a:off x="917255" y="1974850"/>
            <a:ext cx="876300" cy="6108700"/>
          </a:xfrm>
          <a:prstGeom prst="rect">
            <a:avLst/>
          </a:prstGeom>
        </p:spPr>
      </p:pic>
      <p:sp>
        <p:nvSpPr>
          <p:cNvPr id="12" name="CuadroTexto 11">
            <a:extLst>
              <a:ext uri="{FF2B5EF4-FFF2-40B4-BE49-F238E27FC236}">
                <a16:creationId xmlns="" xmlns:a16="http://schemas.microsoft.com/office/drawing/2014/main" id="{0F41C0E8-A36A-AE4C-961A-2B73C26FA730}"/>
              </a:ext>
            </a:extLst>
          </p:cNvPr>
          <p:cNvSpPr txBox="1"/>
          <p:nvPr/>
        </p:nvSpPr>
        <p:spPr>
          <a:xfrm rot="16200000">
            <a:off x="-333815" y="6449853"/>
            <a:ext cx="1699504" cy="430887"/>
          </a:xfrm>
          <a:prstGeom prst="rect">
            <a:avLst/>
          </a:prstGeom>
          <a:noFill/>
        </p:spPr>
        <p:txBody>
          <a:bodyPr wrap="none" rtlCol="0">
            <a:spAutoFit/>
          </a:bodyPr>
          <a:lstStyle/>
          <a:p>
            <a:r>
              <a:rPr lang="es-MX" sz="2200" b="1" dirty="0">
                <a:solidFill>
                  <a:schemeClr val="tx1">
                    <a:lumMod val="50000"/>
                    <a:lumOff val="50000"/>
                  </a:schemeClr>
                </a:solidFill>
                <a:latin typeface="Avenir Next Demi Bold" panose="020B0503020202020204" pitchFamily="34" charset="0"/>
              </a:rPr>
              <a:t>Gasto neto:</a:t>
            </a:r>
          </a:p>
        </p:txBody>
      </p:sp>
      <p:sp>
        <p:nvSpPr>
          <p:cNvPr id="13" name="CuadroTexto 12">
            <a:extLst>
              <a:ext uri="{FF2B5EF4-FFF2-40B4-BE49-F238E27FC236}">
                <a16:creationId xmlns="" xmlns:a16="http://schemas.microsoft.com/office/drawing/2014/main" id="{F8F8DBE6-3085-2846-8895-5AFE655A64FC}"/>
              </a:ext>
            </a:extLst>
          </p:cNvPr>
          <p:cNvSpPr txBox="1"/>
          <p:nvPr/>
        </p:nvSpPr>
        <p:spPr>
          <a:xfrm rot="16200000">
            <a:off x="-559553" y="4055289"/>
            <a:ext cx="2188420" cy="477054"/>
          </a:xfrm>
          <a:prstGeom prst="rect">
            <a:avLst/>
          </a:prstGeom>
          <a:noFill/>
        </p:spPr>
        <p:txBody>
          <a:bodyPr wrap="none" rtlCol="0">
            <a:spAutoFit/>
          </a:bodyPr>
          <a:lstStyle/>
          <a:p>
            <a:r>
              <a:rPr lang="es-MX" sz="2500" b="1" dirty="0" smtClean="0">
                <a:solidFill>
                  <a:schemeClr val="tx1">
                    <a:lumMod val="50000"/>
                    <a:lumOff val="50000"/>
                  </a:schemeClr>
                </a:solidFill>
                <a:latin typeface="Avenir Next" panose="020B0503020202020204" pitchFamily="34" charset="0"/>
              </a:rPr>
              <a:t>$124,280,890,782</a:t>
            </a:r>
            <a:endParaRPr lang="es-MX" sz="2500" b="1" dirty="0">
              <a:solidFill>
                <a:schemeClr val="tx1">
                  <a:lumMod val="50000"/>
                  <a:lumOff val="50000"/>
                </a:schemeClr>
              </a:solidFill>
              <a:latin typeface="Avenir Next" panose="020B0503020202020204" pitchFamily="34" charset="0"/>
            </a:endParaRPr>
          </a:p>
        </p:txBody>
      </p:sp>
      <p:sp>
        <p:nvSpPr>
          <p:cNvPr id="14" name="CuadroTexto 13">
            <a:extLst>
              <a:ext uri="{FF2B5EF4-FFF2-40B4-BE49-F238E27FC236}">
                <a16:creationId xmlns="" xmlns:a16="http://schemas.microsoft.com/office/drawing/2014/main" id="{63A882A1-B372-2A4B-B56E-54E9C5062513}"/>
              </a:ext>
            </a:extLst>
          </p:cNvPr>
          <p:cNvSpPr txBox="1"/>
          <p:nvPr/>
        </p:nvSpPr>
        <p:spPr>
          <a:xfrm>
            <a:off x="1093907" y="2681416"/>
            <a:ext cx="502061"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14.19%</a:t>
            </a:r>
            <a:endParaRPr lang="es-MX" sz="1200" dirty="0">
              <a:solidFill>
                <a:schemeClr val="bg1"/>
              </a:solidFill>
              <a:latin typeface="Avenir Next Medium" panose="020B0503020202020204" pitchFamily="34" charset="0"/>
            </a:endParaRPr>
          </a:p>
        </p:txBody>
      </p:sp>
      <p:sp>
        <p:nvSpPr>
          <p:cNvPr id="15" name="CuadroTexto 14">
            <a:extLst>
              <a:ext uri="{FF2B5EF4-FFF2-40B4-BE49-F238E27FC236}">
                <a16:creationId xmlns="" xmlns:a16="http://schemas.microsoft.com/office/drawing/2014/main" id="{81B20FDC-BAED-0A42-86E0-BD011AB9C33A}"/>
              </a:ext>
            </a:extLst>
          </p:cNvPr>
          <p:cNvSpPr txBox="1"/>
          <p:nvPr/>
        </p:nvSpPr>
        <p:spPr>
          <a:xfrm>
            <a:off x="1076098" y="4155316"/>
            <a:ext cx="559769"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58.44%</a:t>
            </a:r>
            <a:endParaRPr lang="es-MX" sz="1200" dirty="0">
              <a:solidFill>
                <a:schemeClr val="bg1"/>
              </a:solidFill>
              <a:latin typeface="Avenir Next Medium" panose="020B0503020202020204" pitchFamily="34" charset="0"/>
            </a:endParaRPr>
          </a:p>
        </p:txBody>
      </p:sp>
      <p:sp>
        <p:nvSpPr>
          <p:cNvPr id="16" name="CuadroTexto 15">
            <a:extLst>
              <a:ext uri="{FF2B5EF4-FFF2-40B4-BE49-F238E27FC236}">
                <a16:creationId xmlns="" xmlns:a16="http://schemas.microsoft.com/office/drawing/2014/main" id="{E836928A-A621-6C4D-97CA-7E4721D0443C}"/>
              </a:ext>
            </a:extLst>
          </p:cNvPr>
          <p:cNvSpPr txBox="1"/>
          <p:nvPr/>
        </p:nvSpPr>
        <p:spPr>
          <a:xfrm>
            <a:off x="1141411" y="7238050"/>
            <a:ext cx="405880"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22%</a:t>
            </a:r>
            <a:endParaRPr lang="es-MX" sz="1200" dirty="0">
              <a:solidFill>
                <a:schemeClr val="bg1"/>
              </a:solidFill>
              <a:latin typeface="Avenir Next Medium" panose="020B0503020202020204" pitchFamily="34" charset="0"/>
            </a:endParaRPr>
          </a:p>
        </p:txBody>
      </p:sp>
      <p:sp>
        <p:nvSpPr>
          <p:cNvPr id="18" name="CuadroTexto 17">
            <a:extLst>
              <a:ext uri="{FF2B5EF4-FFF2-40B4-BE49-F238E27FC236}">
                <a16:creationId xmlns="" xmlns:a16="http://schemas.microsoft.com/office/drawing/2014/main" id="{CFD0663A-1989-FF4A-99F6-440212C8DE0D}"/>
              </a:ext>
            </a:extLst>
          </p:cNvPr>
          <p:cNvSpPr txBox="1"/>
          <p:nvPr/>
        </p:nvSpPr>
        <p:spPr>
          <a:xfrm>
            <a:off x="1103143" y="6557276"/>
            <a:ext cx="503664" cy="276999"/>
          </a:xfrm>
          <a:prstGeom prst="rect">
            <a:avLst/>
          </a:prstGeom>
          <a:noFill/>
        </p:spPr>
        <p:txBody>
          <a:bodyPr wrap="none" rtlCol="0">
            <a:spAutoFit/>
          </a:bodyPr>
          <a:lstStyle/>
          <a:p>
            <a:r>
              <a:rPr lang="es-MX" sz="1200" dirty="0" smtClean="0">
                <a:solidFill>
                  <a:schemeClr val="bg1"/>
                </a:solidFill>
                <a:latin typeface="Avenir Next Medium" panose="020B0503020202020204" pitchFamily="34" charset="0"/>
              </a:rPr>
              <a:t>5.35%</a:t>
            </a:r>
            <a:endParaRPr lang="es-MX" sz="1200" dirty="0">
              <a:solidFill>
                <a:schemeClr val="bg1"/>
              </a:solidFill>
              <a:latin typeface="Avenir Next Medium" panose="020B0503020202020204" pitchFamily="34" charset="0"/>
            </a:endParaRPr>
          </a:p>
        </p:txBody>
      </p:sp>
      <p:pic>
        <p:nvPicPr>
          <p:cNvPr id="19" name="Imagen 18">
            <a:extLst>
              <a:ext uri="{FF2B5EF4-FFF2-40B4-BE49-F238E27FC236}">
                <a16:creationId xmlns="" xmlns:a16="http://schemas.microsoft.com/office/drawing/2014/main" id="{B047405D-BBE1-6B4B-A397-CA3E048E4AE3}"/>
              </a:ext>
            </a:extLst>
          </p:cNvPr>
          <p:cNvPicPr>
            <a:picLocks noChangeAspect="1"/>
          </p:cNvPicPr>
          <p:nvPr/>
        </p:nvPicPr>
        <p:blipFill>
          <a:blip r:embed="rId3"/>
          <a:stretch>
            <a:fillRect/>
          </a:stretch>
        </p:blipFill>
        <p:spPr>
          <a:xfrm>
            <a:off x="3161084" y="2192394"/>
            <a:ext cx="419100" cy="520700"/>
          </a:xfrm>
          <a:prstGeom prst="rect">
            <a:avLst/>
          </a:prstGeom>
        </p:spPr>
      </p:pic>
      <p:sp>
        <p:nvSpPr>
          <p:cNvPr id="20" name="CuadroTexto 19">
            <a:extLst>
              <a:ext uri="{FF2B5EF4-FFF2-40B4-BE49-F238E27FC236}">
                <a16:creationId xmlns="" xmlns:a16="http://schemas.microsoft.com/office/drawing/2014/main" id="{6C9D6852-1D50-924D-81CD-605BA56D5DC1}"/>
              </a:ext>
            </a:extLst>
          </p:cNvPr>
          <p:cNvSpPr txBox="1"/>
          <p:nvPr/>
        </p:nvSpPr>
        <p:spPr>
          <a:xfrm>
            <a:off x="3052278" y="2696180"/>
            <a:ext cx="636713" cy="215444"/>
          </a:xfrm>
          <a:prstGeom prst="rect">
            <a:avLst/>
          </a:prstGeom>
          <a:noFill/>
        </p:spPr>
        <p:txBody>
          <a:bodyPr wrap="none" rtlCol="0">
            <a:spAutoFit/>
          </a:bodyPr>
          <a:lstStyle/>
          <a:p>
            <a:pPr algn="ctr"/>
            <a:r>
              <a:rPr lang="es-MX" sz="800" dirty="0">
                <a:latin typeface="Avenir Next" panose="020B0503020202020204" pitchFamily="34" charset="0"/>
              </a:rPr>
              <a:t>Gobierno</a:t>
            </a:r>
          </a:p>
        </p:txBody>
      </p:sp>
      <p:sp>
        <p:nvSpPr>
          <p:cNvPr id="21" name="CuadroTexto 20">
            <a:extLst>
              <a:ext uri="{FF2B5EF4-FFF2-40B4-BE49-F238E27FC236}">
                <a16:creationId xmlns="" xmlns:a16="http://schemas.microsoft.com/office/drawing/2014/main" id="{8661D43A-63FA-5744-B3E6-715DA4AD5BA8}"/>
              </a:ext>
            </a:extLst>
          </p:cNvPr>
          <p:cNvSpPr txBox="1"/>
          <p:nvPr/>
        </p:nvSpPr>
        <p:spPr>
          <a:xfrm>
            <a:off x="2862322" y="2850693"/>
            <a:ext cx="992579" cy="215444"/>
          </a:xfrm>
          <a:prstGeom prst="rect">
            <a:avLst/>
          </a:prstGeom>
          <a:noFill/>
        </p:spPr>
        <p:txBody>
          <a:bodyPr wrap="none" rtlCol="0">
            <a:spAutoFit/>
          </a:bodyPr>
          <a:lstStyle/>
          <a:p>
            <a:r>
              <a:rPr lang="es-MX" sz="800" b="1" dirty="0" smtClean="0">
                <a:latin typeface="Avenir Next Demi Bold" panose="020B0503020202020204" pitchFamily="34" charset="0"/>
              </a:rPr>
              <a:t>$17,636,399,213</a:t>
            </a:r>
            <a:endParaRPr lang="es-MX" sz="800" b="1" dirty="0">
              <a:latin typeface="Avenir Next Demi Bold" panose="020B0503020202020204" pitchFamily="34" charset="0"/>
            </a:endParaRPr>
          </a:p>
        </p:txBody>
      </p:sp>
      <p:pic>
        <p:nvPicPr>
          <p:cNvPr id="22" name="Imagen 21">
            <a:extLst>
              <a:ext uri="{FF2B5EF4-FFF2-40B4-BE49-F238E27FC236}">
                <a16:creationId xmlns="" xmlns:a16="http://schemas.microsoft.com/office/drawing/2014/main" id="{3CE60A3B-692B-3B4E-B7ED-A16FD64F9197}"/>
              </a:ext>
            </a:extLst>
          </p:cNvPr>
          <p:cNvPicPr>
            <a:picLocks noChangeAspect="1"/>
          </p:cNvPicPr>
          <p:nvPr/>
        </p:nvPicPr>
        <p:blipFill>
          <a:blip r:embed="rId4"/>
          <a:stretch>
            <a:fillRect/>
          </a:stretch>
        </p:blipFill>
        <p:spPr>
          <a:xfrm>
            <a:off x="3052278" y="3700503"/>
            <a:ext cx="647700" cy="520700"/>
          </a:xfrm>
          <a:prstGeom prst="rect">
            <a:avLst/>
          </a:prstGeom>
        </p:spPr>
      </p:pic>
      <p:sp>
        <p:nvSpPr>
          <p:cNvPr id="24" name="CuadroTexto 23">
            <a:extLst>
              <a:ext uri="{FF2B5EF4-FFF2-40B4-BE49-F238E27FC236}">
                <a16:creationId xmlns="" xmlns:a16="http://schemas.microsoft.com/office/drawing/2014/main" id="{E418AE2F-448E-F74D-ACC1-C67B0C80F1BF}"/>
              </a:ext>
            </a:extLst>
          </p:cNvPr>
          <p:cNvSpPr txBox="1"/>
          <p:nvPr/>
        </p:nvSpPr>
        <p:spPr>
          <a:xfrm>
            <a:off x="3047426" y="4257810"/>
            <a:ext cx="670376" cy="338554"/>
          </a:xfrm>
          <a:prstGeom prst="rect">
            <a:avLst/>
          </a:prstGeom>
          <a:noFill/>
        </p:spPr>
        <p:txBody>
          <a:bodyPr wrap="none" rtlCol="0">
            <a:spAutoFit/>
          </a:bodyPr>
          <a:lstStyle/>
          <a:p>
            <a:pPr algn="ctr"/>
            <a:r>
              <a:rPr lang="es-MX" sz="800" dirty="0">
                <a:latin typeface="Avenir Next" panose="020B0503020202020204" pitchFamily="34" charset="0"/>
              </a:rPr>
              <a:t>Desarrollo</a:t>
            </a:r>
          </a:p>
          <a:p>
            <a:pPr algn="ctr"/>
            <a:r>
              <a:rPr lang="es-MX" sz="800" dirty="0">
                <a:latin typeface="Avenir Next" panose="020B0503020202020204" pitchFamily="34" charset="0"/>
              </a:rPr>
              <a:t>Social</a:t>
            </a:r>
          </a:p>
        </p:txBody>
      </p:sp>
      <p:sp>
        <p:nvSpPr>
          <p:cNvPr id="25" name="CuadroTexto 24">
            <a:extLst>
              <a:ext uri="{FF2B5EF4-FFF2-40B4-BE49-F238E27FC236}">
                <a16:creationId xmlns="" xmlns:a16="http://schemas.microsoft.com/office/drawing/2014/main" id="{7F68793E-03C6-6744-8E70-2191E1163198}"/>
              </a:ext>
            </a:extLst>
          </p:cNvPr>
          <p:cNvSpPr txBox="1"/>
          <p:nvPr/>
        </p:nvSpPr>
        <p:spPr>
          <a:xfrm>
            <a:off x="2874301" y="4496176"/>
            <a:ext cx="992579" cy="215444"/>
          </a:xfrm>
          <a:prstGeom prst="rect">
            <a:avLst/>
          </a:prstGeom>
          <a:noFill/>
        </p:spPr>
        <p:txBody>
          <a:bodyPr wrap="none" rtlCol="0">
            <a:spAutoFit/>
          </a:bodyPr>
          <a:lstStyle/>
          <a:p>
            <a:r>
              <a:rPr lang="es-MX" sz="800" b="1" dirty="0" smtClean="0">
                <a:latin typeface="Avenir Next Demi Bold" panose="020B0503020202020204" pitchFamily="34" charset="0"/>
              </a:rPr>
              <a:t>$72,642,027,437</a:t>
            </a:r>
            <a:endParaRPr lang="es-MX" sz="800" b="1" dirty="0">
              <a:latin typeface="Avenir Next Demi Bold" panose="020B0503020202020204" pitchFamily="34" charset="0"/>
            </a:endParaRPr>
          </a:p>
        </p:txBody>
      </p:sp>
      <p:pic>
        <p:nvPicPr>
          <p:cNvPr id="26" name="Imagen 25">
            <a:extLst>
              <a:ext uri="{FF2B5EF4-FFF2-40B4-BE49-F238E27FC236}">
                <a16:creationId xmlns="" xmlns:a16="http://schemas.microsoft.com/office/drawing/2014/main" id="{67E9C3C3-8FD9-4A46-ABC4-477AE6674BD5}"/>
              </a:ext>
            </a:extLst>
          </p:cNvPr>
          <p:cNvPicPr>
            <a:picLocks noChangeAspect="1"/>
          </p:cNvPicPr>
          <p:nvPr/>
        </p:nvPicPr>
        <p:blipFill>
          <a:blip r:embed="rId5"/>
          <a:stretch>
            <a:fillRect/>
          </a:stretch>
        </p:blipFill>
        <p:spPr>
          <a:xfrm>
            <a:off x="3115913" y="5496109"/>
            <a:ext cx="533400" cy="444500"/>
          </a:xfrm>
          <a:prstGeom prst="rect">
            <a:avLst/>
          </a:prstGeom>
        </p:spPr>
      </p:pic>
      <p:sp>
        <p:nvSpPr>
          <p:cNvPr id="27" name="CuadroTexto 26">
            <a:extLst>
              <a:ext uri="{FF2B5EF4-FFF2-40B4-BE49-F238E27FC236}">
                <a16:creationId xmlns="" xmlns:a16="http://schemas.microsoft.com/office/drawing/2014/main" id="{B2065D11-8962-A340-811C-44A8948D00AB}"/>
              </a:ext>
            </a:extLst>
          </p:cNvPr>
          <p:cNvSpPr txBox="1"/>
          <p:nvPr/>
        </p:nvSpPr>
        <p:spPr>
          <a:xfrm>
            <a:off x="3079927" y="5977216"/>
            <a:ext cx="712054" cy="338554"/>
          </a:xfrm>
          <a:prstGeom prst="rect">
            <a:avLst/>
          </a:prstGeom>
          <a:noFill/>
        </p:spPr>
        <p:txBody>
          <a:bodyPr wrap="none" rtlCol="0">
            <a:spAutoFit/>
          </a:bodyPr>
          <a:lstStyle/>
          <a:p>
            <a:pPr algn="ctr"/>
            <a:r>
              <a:rPr lang="es-MX" sz="800" dirty="0">
                <a:latin typeface="Avenir Next" panose="020B0503020202020204" pitchFamily="34" charset="0"/>
              </a:rPr>
              <a:t>Desarrollo</a:t>
            </a:r>
          </a:p>
          <a:p>
            <a:pPr algn="ctr"/>
            <a:r>
              <a:rPr lang="es-MX" sz="800" dirty="0">
                <a:latin typeface="Avenir Next" panose="020B0503020202020204" pitchFamily="34" charset="0"/>
              </a:rPr>
              <a:t>Económico</a:t>
            </a:r>
          </a:p>
        </p:txBody>
      </p:sp>
      <p:sp>
        <p:nvSpPr>
          <p:cNvPr id="28" name="CuadroTexto 27">
            <a:extLst>
              <a:ext uri="{FF2B5EF4-FFF2-40B4-BE49-F238E27FC236}">
                <a16:creationId xmlns="" xmlns:a16="http://schemas.microsoft.com/office/drawing/2014/main" id="{3C06448D-9BCD-7F41-BB0C-3F62393B9BA5}"/>
              </a:ext>
            </a:extLst>
          </p:cNvPr>
          <p:cNvSpPr txBox="1"/>
          <p:nvPr/>
        </p:nvSpPr>
        <p:spPr>
          <a:xfrm>
            <a:off x="2958121" y="6215582"/>
            <a:ext cx="931665" cy="215444"/>
          </a:xfrm>
          <a:prstGeom prst="rect">
            <a:avLst/>
          </a:prstGeom>
          <a:noFill/>
        </p:spPr>
        <p:txBody>
          <a:bodyPr wrap="none" rtlCol="0">
            <a:spAutoFit/>
          </a:bodyPr>
          <a:lstStyle/>
          <a:p>
            <a:r>
              <a:rPr lang="es-MX" sz="800" b="1" dirty="0" smtClean="0">
                <a:latin typeface="Avenir Next Demi Bold" panose="020B0503020202020204" pitchFamily="34" charset="0"/>
              </a:rPr>
              <a:t>$6,655,638,039</a:t>
            </a:r>
            <a:endParaRPr lang="es-MX" sz="800" b="1" dirty="0">
              <a:latin typeface="Avenir Next Demi Bold" panose="020B0503020202020204" pitchFamily="34" charset="0"/>
            </a:endParaRPr>
          </a:p>
        </p:txBody>
      </p:sp>
      <p:pic>
        <p:nvPicPr>
          <p:cNvPr id="29" name="Imagen 28">
            <a:extLst>
              <a:ext uri="{FF2B5EF4-FFF2-40B4-BE49-F238E27FC236}">
                <a16:creationId xmlns="" xmlns:a16="http://schemas.microsoft.com/office/drawing/2014/main" id="{D3FC9B39-61C5-764A-A1CD-24FA92CAE8E1}"/>
              </a:ext>
            </a:extLst>
          </p:cNvPr>
          <p:cNvPicPr>
            <a:picLocks noChangeAspect="1"/>
          </p:cNvPicPr>
          <p:nvPr/>
        </p:nvPicPr>
        <p:blipFill>
          <a:blip r:embed="rId6"/>
          <a:stretch>
            <a:fillRect/>
          </a:stretch>
        </p:blipFill>
        <p:spPr>
          <a:xfrm>
            <a:off x="3212536" y="6957449"/>
            <a:ext cx="431800" cy="419100"/>
          </a:xfrm>
          <a:prstGeom prst="rect">
            <a:avLst/>
          </a:prstGeom>
        </p:spPr>
      </p:pic>
      <p:sp>
        <p:nvSpPr>
          <p:cNvPr id="30" name="CuadroTexto 29">
            <a:extLst>
              <a:ext uri="{FF2B5EF4-FFF2-40B4-BE49-F238E27FC236}">
                <a16:creationId xmlns="" xmlns:a16="http://schemas.microsoft.com/office/drawing/2014/main" id="{F9A45584-2964-3E4F-AAE7-AE7C409AA1CB}"/>
              </a:ext>
            </a:extLst>
          </p:cNvPr>
          <p:cNvSpPr txBox="1"/>
          <p:nvPr/>
        </p:nvSpPr>
        <p:spPr>
          <a:xfrm>
            <a:off x="2846690" y="7394751"/>
            <a:ext cx="1178529" cy="461665"/>
          </a:xfrm>
          <a:prstGeom prst="rect">
            <a:avLst/>
          </a:prstGeom>
          <a:noFill/>
        </p:spPr>
        <p:txBody>
          <a:bodyPr wrap="none" rtlCol="0">
            <a:spAutoFit/>
          </a:bodyPr>
          <a:lstStyle/>
          <a:p>
            <a:pPr algn="ctr"/>
            <a:r>
              <a:rPr lang="es-MX" sz="800" dirty="0">
                <a:latin typeface="Avenir Next" panose="020B0503020202020204" pitchFamily="34" charset="0"/>
              </a:rPr>
              <a:t>Otras no</a:t>
            </a:r>
          </a:p>
          <a:p>
            <a:pPr algn="ctr"/>
            <a:r>
              <a:rPr lang="es-MX" sz="800" dirty="0">
                <a:latin typeface="Avenir Next" panose="020B0503020202020204" pitchFamily="34" charset="0"/>
              </a:rPr>
              <a:t>Clasificadas en</a:t>
            </a:r>
          </a:p>
          <a:p>
            <a:pPr algn="ctr"/>
            <a:r>
              <a:rPr lang="es-MX" sz="800" dirty="0">
                <a:latin typeface="Avenir Next" panose="020B0503020202020204" pitchFamily="34" charset="0"/>
              </a:rPr>
              <a:t>Funciones Anteriores</a:t>
            </a:r>
          </a:p>
        </p:txBody>
      </p:sp>
      <p:sp>
        <p:nvSpPr>
          <p:cNvPr id="31" name="CuadroTexto 30">
            <a:extLst>
              <a:ext uri="{FF2B5EF4-FFF2-40B4-BE49-F238E27FC236}">
                <a16:creationId xmlns="" xmlns:a16="http://schemas.microsoft.com/office/drawing/2014/main" id="{60AAADB7-4E49-DF4B-9158-D22F5B91823C}"/>
              </a:ext>
            </a:extLst>
          </p:cNvPr>
          <p:cNvSpPr txBox="1"/>
          <p:nvPr/>
        </p:nvSpPr>
        <p:spPr>
          <a:xfrm>
            <a:off x="2929366" y="7782643"/>
            <a:ext cx="992579" cy="215444"/>
          </a:xfrm>
          <a:prstGeom prst="rect">
            <a:avLst/>
          </a:prstGeom>
          <a:noFill/>
        </p:spPr>
        <p:txBody>
          <a:bodyPr wrap="none" rtlCol="0">
            <a:spAutoFit/>
          </a:bodyPr>
          <a:lstStyle/>
          <a:p>
            <a:r>
              <a:rPr lang="es-MX" sz="800" b="1" dirty="0" smtClean="0">
                <a:latin typeface="Avenir Next Demi Bold" panose="020B0503020202020204" pitchFamily="34" charset="0"/>
              </a:rPr>
              <a:t>$27,346,826,094</a:t>
            </a:r>
            <a:endParaRPr lang="es-MX" sz="800" b="1" dirty="0">
              <a:latin typeface="Avenir Next Demi Bold" panose="020B0503020202020204" pitchFamily="34" charset="0"/>
            </a:endParaRPr>
          </a:p>
        </p:txBody>
      </p:sp>
      <p:sp>
        <p:nvSpPr>
          <p:cNvPr id="32" name="Abrir llave 31">
            <a:extLst>
              <a:ext uri="{FF2B5EF4-FFF2-40B4-BE49-F238E27FC236}">
                <a16:creationId xmlns="" xmlns:a16="http://schemas.microsoft.com/office/drawing/2014/main" id="{002BBE6D-5C24-7D43-8384-339C647FAA90}"/>
              </a:ext>
            </a:extLst>
          </p:cNvPr>
          <p:cNvSpPr/>
          <p:nvPr/>
        </p:nvSpPr>
        <p:spPr>
          <a:xfrm>
            <a:off x="3890926" y="2197227"/>
            <a:ext cx="185057" cy="8540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3" name="CuadroTexto 32">
            <a:extLst>
              <a:ext uri="{FF2B5EF4-FFF2-40B4-BE49-F238E27FC236}">
                <a16:creationId xmlns="" xmlns:a16="http://schemas.microsoft.com/office/drawing/2014/main" id="{325EBF60-AC2A-304E-9197-427B9A0D805E}"/>
              </a:ext>
            </a:extLst>
          </p:cNvPr>
          <p:cNvSpPr txBox="1"/>
          <p:nvPr/>
        </p:nvSpPr>
        <p:spPr>
          <a:xfrm>
            <a:off x="4022465" y="2182713"/>
            <a:ext cx="2375971" cy="200055"/>
          </a:xfrm>
          <a:prstGeom prst="rect">
            <a:avLst/>
          </a:prstGeom>
          <a:noFill/>
        </p:spPr>
        <p:txBody>
          <a:bodyPr wrap="square" rtlCol="0">
            <a:spAutoFit/>
          </a:bodyPr>
          <a:lstStyle/>
          <a:p>
            <a:r>
              <a:rPr lang="es-MX" sz="700" dirty="0">
                <a:latin typeface="Avenir Next Medium" panose="020B0503020202020204" pitchFamily="34" charset="0"/>
              </a:rPr>
              <a:t>Legislación</a:t>
            </a:r>
          </a:p>
        </p:txBody>
      </p:sp>
      <p:sp>
        <p:nvSpPr>
          <p:cNvPr id="34" name="CuadroTexto 33">
            <a:extLst>
              <a:ext uri="{FF2B5EF4-FFF2-40B4-BE49-F238E27FC236}">
                <a16:creationId xmlns="" xmlns:a16="http://schemas.microsoft.com/office/drawing/2014/main" id="{FC14F1CC-1952-5C4D-B4A2-AE8C99DE76F2}"/>
              </a:ext>
            </a:extLst>
          </p:cNvPr>
          <p:cNvSpPr txBox="1"/>
          <p:nvPr/>
        </p:nvSpPr>
        <p:spPr>
          <a:xfrm>
            <a:off x="4024961" y="2320599"/>
            <a:ext cx="492443" cy="200055"/>
          </a:xfrm>
          <a:prstGeom prst="rect">
            <a:avLst/>
          </a:prstGeom>
          <a:noFill/>
        </p:spPr>
        <p:txBody>
          <a:bodyPr wrap="none" rtlCol="0">
            <a:spAutoFit/>
          </a:bodyPr>
          <a:lstStyle/>
          <a:p>
            <a:r>
              <a:rPr lang="es-MX" sz="700" dirty="0">
                <a:latin typeface="Avenir Next Medium" panose="020B0503020202020204" pitchFamily="34" charset="0"/>
              </a:rPr>
              <a:t>Justicia</a:t>
            </a:r>
          </a:p>
        </p:txBody>
      </p:sp>
      <p:sp>
        <p:nvSpPr>
          <p:cNvPr id="35" name="CuadroTexto 34">
            <a:extLst>
              <a:ext uri="{FF2B5EF4-FFF2-40B4-BE49-F238E27FC236}">
                <a16:creationId xmlns="" xmlns:a16="http://schemas.microsoft.com/office/drawing/2014/main" id="{564841D9-C7CB-FB45-AE60-50C1B4B23628}"/>
              </a:ext>
            </a:extLst>
          </p:cNvPr>
          <p:cNvSpPr txBox="1"/>
          <p:nvPr/>
        </p:nvSpPr>
        <p:spPr>
          <a:xfrm>
            <a:off x="4022695" y="2465742"/>
            <a:ext cx="1909497" cy="200055"/>
          </a:xfrm>
          <a:prstGeom prst="rect">
            <a:avLst/>
          </a:prstGeom>
          <a:noFill/>
        </p:spPr>
        <p:txBody>
          <a:bodyPr wrap="none" rtlCol="0">
            <a:spAutoFit/>
          </a:bodyPr>
          <a:lstStyle/>
          <a:p>
            <a:r>
              <a:rPr lang="es-MX" sz="700" dirty="0">
                <a:latin typeface="Avenir Next Medium" panose="020B0503020202020204" pitchFamily="34" charset="0"/>
              </a:rPr>
              <a:t>Coordinación de la Política de Gobierno</a:t>
            </a:r>
          </a:p>
        </p:txBody>
      </p:sp>
      <p:sp>
        <p:nvSpPr>
          <p:cNvPr id="36" name="CuadroTexto 35">
            <a:extLst>
              <a:ext uri="{FF2B5EF4-FFF2-40B4-BE49-F238E27FC236}">
                <a16:creationId xmlns="" xmlns:a16="http://schemas.microsoft.com/office/drawing/2014/main" id="{8C250B05-C890-E242-9219-0D1D6567791F}"/>
              </a:ext>
            </a:extLst>
          </p:cNvPr>
          <p:cNvSpPr txBox="1"/>
          <p:nvPr/>
        </p:nvSpPr>
        <p:spPr>
          <a:xfrm>
            <a:off x="4032223" y="2596371"/>
            <a:ext cx="1625766" cy="200055"/>
          </a:xfrm>
          <a:prstGeom prst="rect">
            <a:avLst/>
          </a:prstGeom>
          <a:noFill/>
        </p:spPr>
        <p:txBody>
          <a:bodyPr wrap="none" rtlCol="0">
            <a:spAutoFit/>
          </a:bodyPr>
          <a:lstStyle/>
          <a:p>
            <a:r>
              <a:rPr lang="es-MX" sz="700" dirty="0">
                <a:latin typeface="Avenir Next Medium" panose="020B0503020202020204" pitchFamily="34" charset="0"/>
              </a:rPr>
              <a:t>Asuntos Financieros y Hacendarios</a:t>
            </a:r>
          </a:p>
        </p:txBody>
      </p:sp>
      <p:sp>
        <p:nvSpPr>
          <p:cNvPr id="37" name="CuadroTexto 36">
            <a:extLst>
              <a:ext uri="{FF2B5EF4-FFF2-40B4-BE49-F238E27FC236}">
                <a16:creationId xmlns="" xmlns:a16="http://schemas.microsoft.com/office/drawing/2014/main" id="{5998923D-2C6B-6240-ABD2-7850B6EBA6B7}"/>
              </a:ext>
            </a:extLst>
          </p:cNvPr>
          <p:cNvSpPr txBox="1"/>
          <p:nvPr/>
        </p:nvSpPr>
        <p:spPr>
          <a:xfrm>
            <a:off x="4017936" y="2734257"/>
            <a:ext cx="1928733" cy="200055"/>
          </a:xfrm>
          <a:prstGeom prst="rect">
            <a:avLst/>
          </a:prstGeom>
          <a:noFill/>
        </p:spPr>
        <p:txBody>
          <a:bodyPr wrap="none" rtlCol="0">
            <a:spAutoFit/>
          </a:bodyPr>
          <a:lstStyle/>
          <a:p>
            <a:r>
              <a:rPr lang="es-MX" sz="700" dirty="0">
                <a:latin typeface="Avenir Next Medium" panose="020B0503020202020204" pitchFamily="34" charset="0"/>
              </a:rPr>
              <a:t>Asuntos de Orden Público y de Seguridad</a:t>
            </a:r>
          </a:p>
        </p:txBody>
      </p:sp>
      <p:sp>
        <p:nvSpPr>
          <p:cNvPr id="38" name="CuadroTexto 37">
            <a:extLst>
              <a:ext uri="{FF2B5EF4-FFF2-40B4-BE49-F238E27FC236}">
                <a16:creationId xmlns="" xmlns:a16="http://schemas.microsoft.com/office/drawing/2014/main" id="{FFAC52D4-E7EA-0945-A0E8-B9F5E2CA2C12}"/>
              </a:ext>
            </a:extLst>
          </p:cNvPr>
          <p:cNvSpPr txBox="1"/>
          <p:nvPr/>
        </p:nvSpPr>
        <p:spPr>
          <a:xfrm>
            <a:off x="4028875" y="2851489"/>
            <a:ext cx="1250663" cy="200055"/>
          </a:xfrm>
          <a:prstGeom prst="rect">
            <a:avLst/>
          </a:prstGeom>
          <a:noFill/>
        </p:spPr>
        <p:txBody>
          <a:bodyPr wrap="none" rtlCol="0">
            <a:spAutoFit/>
          </a:bodyPr>
          <a:lstStyle/>
          <a:p>
            <a:r>
              <a:rPr lang="es-MX" sz="700" dirty="0">
                <a:latin typeface="Avenir Next Medium" panose="020B0503020202020204" pitchFamily="34" charset="0"/>
              </a:rPr>
              <a:t>Otros Servicios Generales</a:t>
            </a:r>
          </a:p>
        </p:txBody>
      </p:sp>
      <p:sp>
        <p:nvSpPr>
          <p:cNvPr id="40" name="CuadroTexto 39">
            <a:extLst>
              <a:ext uri="{FF2B5EF4-FFF2-40B4-BE49-F238E27FC236}">
                <a16:creationId xmlns="" xmlns:a16="http://schemas.microsoft.com/office/drawing/2014/main" id="{08785A53-5FBE-CD44-A551-674372797C43}"/>
              </a:ext>
            </a:extLst>
          </p:cNvPr>
          <p:cNvSpPr txBox="1"/>
          <p:nvPr/>
        </p:nvSpPr>
        <p:spPr>
          <a:xfrm>
            <a:off x="6433071" y="2185048"/>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$1,087,781,594</a:t>
            </a:r>
            <a:endParaRPr lang="es-MX" sz="800" b="1" dirty="0">
              <a:latin typeface="Avenir Next Demi Bold" panose="020B0503020202020204" pitchFamily="34" charset="0"/>
            </a:endParaRPr>
          </a:p>
        </p:txBody>
      </p:sp>
      <p:sp>
        <p:nvSpPr>
          <p:cNvPr id="41" name="CuadroTexto 40">
            <a:extLst>
              <a:ext uri="{FF2B5EF4-FFF2-40B4-BE49-F238E27FC236}">
                <a16:creationId xmlns="" xmlns:a16="http://schemas.microsoft.com/office/drawing/2014/main" id="{AA2B5139-F44F-6449-A00E-1D3DE2F7D3B7}"/>
              </a:ext>
            </a:extLst>
          </p:cNvPr>
          <p:cNvSpPr txBox="1"/>
          <p:nvPr/>
        </p:nvSpPr>
        <p:spPr>
          <a:xfrm>
            <a:off x="6445858" y="2324487"/>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$7,626,387,702</a:t>
            </a:r>
            <a:endParaRPr lang="es-MX" sz="800" b="1" dirty="0">
              <a:latin typeface="Avenir Next Demi Bold" panose="020B0503020202020204" pitchFamily="34" charset="0"/>
            </a:endParaRPr>
          </a:p>
        </p:txBody>
      </p:sp>
      <p:sp>
        <p:nvSpPr>
          <p:cNvPr id="42" name="CuadroTexto 41">
            <a:extLst>
              <a:ext uri="{FF2B5EF4-FFF2-40B4-BE49-F238E27FC236}">
                <a16:creationId xmlns="" xmlns:a16="http://schemas.microsoft.com/office/drawing/2014/main" id="{4E43AE89-49AD-644B-9248-0070D515AA97}"/>
              </a:ext>
            </a:extLst>
          </p:cNvPr>
          <p:cNvSpPr txBox="1"/>
          <p:nvPr/>
        </p:nvSpPr>
        <p:spPr>
          <a:xfrm>
            <a:off x="6447794" y="2466839"/>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$2,150,267,692</a:t>
            </a:r>
            <a:endParaRPr lang="es-MX" sz="800" b="1" dirty="0">
              <a:latin typeface="Avenir Next Demi Bold" panose="020B0503020202020204" pitchFamily="34" charset="0"/>
            </a:endParaRPr>
          </a:p>
        </p:txBody>
      </p:sp>
      <p:sp>
        <p:nvSpPr>
          <p:cNvPr id="43" name="CuadroTexto 42">
            <a:extLst>
              <a:ext uri="{FF2B5EF4-FFF2-40B4-BE49-F238E27FC236}">
                <a16:creationId xmlns="" xmlns:a16="http://schemas.microsoft.com/office/drawing/2014/main" id="{A441F6ED-7367-8547-AA30-120562EC4A4B}"/>
              </a:ext>
            </a:extLst>
          </p:cNvPr>
          <p:cNvSpPr txBox="1"/>
          <p:nvPr/>
        </p:nvSpPr>
        <p:spPr>
          <a:xfrm>
            <a:off x="6449468" y="2599926"/>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$891,450,358</a:t>
            </a:r>
            <a:endParaRPr lang="es-MX" sz="800" b="1" dirty="0">
              <a:latin typeface="Avenir Next Demi Bold" panose="020B0503020202020204" pitchFamily="34" charset="0"/>
            </a:endParaRPr>
          </a:p>
        </p:txBody>
      </p:sp>
      <p:sp>
        <p:nvSpPr>
          <p:cNvPr id="44" name="CuadroTexto 43">
            <a:extLst>
              <a:ext uri="{FF2B5EF4-FFF2-40B4-BE49-F238E27FC236}">
                <a16:creationId xmlns="" xmlns:a16="http://schemas.microsoft.com/office/drawing/2014/main" id="{CDA4036E-124A-7E48-9CC4-C81D0B3CE9B5}"/>
              </a:ext>
            </a:extLst>
          </p:cNvPr>
          <p:cNvSpPr txBox="1"/>
          <p:nvPr/>
        </p:nvSpPr>
        <p:spPr>
          <a:xfrm>
            <a:off x="6445213" y="2732131"/>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$4,142,800,723</a:t>
            </a:r>
            <a:endParaRPr lang="es-MX" sz="800" b="1" dirty="0">
              <a:latin typeface="Avenir Next Demi Bold" panose="020B0503020202020204" pitchFamily="34" charset="0"/>
            </a:endParaRPr>
          </a:p>
        </p:txBody>
      </p:sp>
      <p:sp>
        <p:nvSpPr>
          <p:cNvPr id="45" name="CuadroTexto 44">
            <a:extLst>
              <a:ext uri="{FF2B5EF4-FFF2-40B4-BE49-F238E27FC236}">
                <a16:creationId xmlns="" xmlns:a16="http://schemas.microsoft.com/office/drawing/2014/main" id="{3CE443A4-11B7-0343-92A6-2027571F34CB}"/>
              </a:ext>
            </a:extLst>
          </p:cNvPr>
          <p:cNvSpPr txBox="1"/>
          <p:nvPr/>
        </p:nvSpPr>
        <p:spPr>
          <a:xfrm>
            <a:off x="6449581" y="2848904"/>
            <a:ext cx="966908"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$1,737,711,143</a:t>
            </a:r>
            <a:endParaRPr lang="es-MX" sz="800" b="1" dirty="0">
              <a:latin typeface="Avenir Next Demi Bold" panose="020B0503020202020204" pitchFamily="34" charset="0"/>
            </a:endParaRPr>
          </a:p>
        </p:txBody>
      </p:sp>
      <p:cxnSp>
        <p:nvCxnSpPr>
          <p:cNvPr id="47" name="Conector recto 46">
            <a:extLst>
              <a:ext uri="{FF2B5EF4-FFF2-40B4-BE49-F238E27FC236}">
                <a16:creationId xmlns="" xmlns:a16="http://schemas.microsoft.com/office/drawing/2014/main" id="{558111C8-A2E8-D744-AC55-973CE35C2386}"/>
              </a:ext>
            </a:extLst>
          </p:cNvPr>
          <p:cNvCxnSpPr/>
          <p:nvPr/>
        </p:nvCxnSpPr>
        <p:spPr>
          <a:xfrm>
            <a:off x="4111760" y="2349480"/>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 xmlns:a16="http://schemas.microsoft.com/office/drawing/2014/main" id="{0BD547DE-EC81-D74E-A30D-691042DD2AF9}"/>
              </a:ext>
            </a:extLst>
          </p:cNvPr>
          <p:cNvCxnSpPr/>
          <p:nvPr/>
        </p:nvCxnSpPr>
        <p:spPr>
          <a:xfrm>
            <a:off x="4123745" y="249183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 xmlns:a16="http://schemas.microsoft.com/office/drawing/2014/main" id="{ABB24BCF-B976-2A4D-8F3A-59B7DE40452D}"/>
              </a:ext>
            </a:extLst>
          </p:cNvPr>
          <p:cNvCxnSpPr/>
          <p:nvPr/>
        </p:nvCxnSpPr>
        <p:spPr>
          <a:xfrm>
            <a:off x="4125419" y="2634184"/>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 xmlns:a16="http://schemas.microsoft.com/office/drawing/2014/main" id="{F683D781-BB21-7B4D-A634-9DFEBA8B9F71}"/>
              </a:ext>
            </a:extLst>
          </p:cNvPr>
          <p:cNvCxnSpPr/>
          <p:nvPr/>
        </p:nvCxnSpPr>
        <p:spPr>
          <a:xfrm>
            <a:off x="4127093" y="276648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 xmlns:a16="http://schemas.microsoft.com/office/drawing/2014/main" id="{0413B3CD-67F4-9C46-A8ED-36696052A5ED}"/>
              </a:ext>
            </a:extLst>
          </p:cNvPr>
          <p:cNvCxnSpPr/>
          <p:nvPr/>
        </p:nvCxnSpPr>
        <p:spPr>
          <a:xfrm>
            <a:off x="4118719" y="289376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 xmlns:a16="http://schemas.microsoft.com/office/drawing/2014/main" id="{E725674C-C0A8-994B-BB84-6332C4ED8BD1}"/>
              </a:ext>
            </a:extLst>
          </p:cNvPr>
          <p:cNvCxnSpPr/>
          <p:nvPr/>
        </p:nvCxnSpPr>
        <p:spPr>
          <a:xfrm>
            <a:off x="4126582" y="301485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Abrir llave 53">
            <a:extLst>
              <a:ext uri="{FF2B5EF4-FFF2-40B4-BE49-F238E27FC236}">
                <a16:creationId xmlns="" xmlns:a16="http://schemas.microsoft.com/office/drawing/2014/main" id="{A955C6D8-ACAC-3047-AE82-6E2B0425EB55}"/>
              </a:ext>
            </a:extLst>
          </p:cNvPr>
          <p:cNvSpPr/>
          <p:nvPr/>
        </p:nvSpPr>
        <p:spPr>
          <a:xfrm>
            <a:off x="3916272" y="3841365"/>
            <a:ext cx="185057" cy="9969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5" name="CuadroTexto 54">
            <a:extLst>
              <a:ext uri="{FF2B5EF4-FFF2-40B4-BE49-F238E27FC236}">
                <a16:creationId xmlns="" xmlns:a16="http://schemas.microsoft.com/office/drawing/2014/main" id="{A1A5D353-0EA6-604F-825B-E46C4AF0462B}"/>
              </a:ext>
            </a:extLst>
          </p:cNvPr>
          <p:cNvSpPr txBox="1"/>
          <p:nvPr/>
        </p:nvSpPr>
        <p:spPr>
          <a:xfrm>
            <a:off x="4028759" y="3821961"/>
            <a:ext cx="2375971" cy="200055"/>
          </a:xfrm>
          <a:prstGeom prst="rect">
            <a:avLst/>
          </a:prstGeom>
          <a:noFill/>
        </p:spPr>
        <p:txBody>
          <a:bodyPr wrap="square" rtlCol="0">
            <a:spAutoFit/>
          </a:bodyPr>
          <a:lstStyle/>
          <a:p>
            <a:r>
              <a:rPr lang="es-MX" sz="700" dirty="0">
                <a:latin typeface="Avenir Next Medium" panose="020B0503020202020204" pitchFamily="34" charset="0"/>
              </a:rPr>
              <a:t>Protección Ambiental</a:t>
            </a:r>
          </a:p>
        </p:txBody>
      </p:sp>
      <p:sp>
        <p:nvSpPr>
          <p:cNvPr id="56" name="CuadroTexto 55">
            <a:extLst>
              <a:ext uri="{FF2B5EF4-FFF2-40B4-BE49-F238E27FC236}">
                <a16:creationId xmlns="" xmlns:a16="http://schemas.microsoft.com/office/drawing/2014/main" id="{682949BA-1C0D-C54C-986D-FFCA82D1AFDB}"/>
              </a:ext>
            </a:extLst>
          </p:cNvPr>
          <p:cNvSpPr txBox="1"/>
          <p:nvPr/>
        </p:nvSpPr>
        <p:spPr>
          <a:xfrm>
            <a:off x="4036018" y="3959847"/>
            <a:ext cx="1681871" cy="200055"/>
          </a:xfrm>
          <a:prstGeom prst="rect">
            <a:avLst/>
          </a:prstGeom>
          <a:noFill/>
        </p:spPr>
        <p:txBody>
          <a:bodyPr wrap="none" rtlCol="0">
            <a:spAutoFit/>
          </a:bodyPr>
          <a:lstStyle/>
          <a:p>
            <a:r>
              <a:rPr lang="es-MX" sz="700" dirty="0">
                <a:latin typeface="Avenir Next Medium" panose="020B0503020202020204" pitchFamily="34" charset="0"/>
              </a:rPr>
              <a:t>Vivienda y Servicios a la Comunidad</a:t>
            </a:r>
          </a:p>
        </p:txBody>
      </p:sp>
      <p:sp>
        <p:nvSpPr>
          <p:cNvPr id="57" name="CuadroTexto 56">
            <a:extLst>
              <a:ext uri="{FF2B5EF4-FFF2-40B4-BE49-F238E27FC236}">
                <a16:creationId xmlns="" xmlns:a16="http://schemas.microsoft.com/office/drawing/2014/main" id="{CAA2F6BA-D61A-C145-B434-FF4E288B5520}"/>
              </a:ext>
            </a:extLst>
          </p:cNvPr>
          <p:cNvSpPr txBox="1"/>
          <p:nvPr/>
        </p:nvSpPr>
        <p:spPr>
          <a:xfrm>
            <a:off x="4043278" y="4104990"/>
            <a:ext cx="418704" cy="200055"/>
          </a:xfrm>
          <a:prstGeom prst="rect">
            <a:avLst/>
          </a:prstGeom>
          <a:noFill/>
        </p:spPr>
        <p:txBody>
          <a:bodyPr wrap="none" rtlCol="0">
            <a:spAutoFit/>
          </a:bodyPr>
          <a:lstStyle/>
          <a:p>
            <a:r>
              <a:rPr lang="es-MX" sz="700" dirty="0">
                <a:latin typeface="Avenir Next Medium" panose="020B0503020202020204" pitchFamily="34" charset="0"/>
              </a:rPr>
              <a:t>Salud</a:t>
            </a:r>
          </a:p>
        </p:txBody>
      </p:sp>
      <p:sp>
        <p:nvSpPr>
          <p:cNvPr id="58" name="CuadroTexto 57">
            <a:extLst>
              <a:ext uri="{FF2B5EF4-FFF2-40B4-BE49-F238E27FC236}">
                <a16:creationId xmlns="" xmlns:a16="http://schemas.microsoft.com/office/drawing/2014/main" id="{ED633C84-4B8A-1648-9D65-16CA81848918}"/>
              </a:ext>
            </a:extLst>
          </p:cNvPr>
          <p:cNvSpPr txBox="1"/>
          <p:nvPr/>
        </p:nvSpPr>
        <p:spPr>
          <a:xfrm>
            <a:off x="4043280" y="4249266"/>
            <a:ext cx="2361544" cy="200055"/>
          </a:xfrm>
          <a:prstGeom prst="rect">
            <a:avLst/>
          </a:prstGeom>
          <a:noFill/>
        </p:spPr>
        <p:txBody>
          <a:bodyPr wrap="none" rtlCol="0">
            <a:spAutoFit/>
          </a:bodyPr>
          <a:lstStyle/>
          <a:p>
            <a:r>
              <a:rPr lang="es-MX" sz="700" dirty="0">
                <a:latin typeface="Avenir Next Medium" panose="020B0503020202020204" pitchFamily="34" charset="0"/>
              </a:rPr>
              <a:t>Recreación, Cultura y Otras Manifestaciones Sociales</a:t>
            </a:r>
          </a:p>
        </p:txBody>
      </p:sp>
      <p:sp>
        <p:nvSpPr>
          <p:cNvPr id="59" name="CuadroTexto 58">
            <a:extLst>
              <a:ext uri="{FF2B5EF4-FFF2-40B4-BE49-F238E27FC236}">
                <a16:creationId xmlns="" xmlns:a16="http://schemas.microsoft.com/office/drawing/2014/main" id="{A81032D7-2AD6-EE42-B00A-B318C02990BF}"/>
              </a:ext>
            </a:extLst>
          </p:cNvPr>
          <p:cNvSpPr txBox="1"/>
          <p:nvPr/>
        </p:nvSpPr>
        <p:spPr>
          <a:xfrm>
            <a:off x="4043282" y="4373505"/>
            <a:ext cx="619080" cy="200055"/>
          </a:xfrm>
          <a:prstGeom prst="rect">
            <a:avLst/>
          </a:prstGeom>
          <a:noFill/>
        </p:spPr>
        <p:txBody>
          <a:bodyPr wrap="none" rtlCol="0">
            <a:spAutoFit/>
          </a:bodyPr>
          <a:lstStyle/>
          <a:p>
            <a:r>
              <a:rPr lang="es-MX" sz="700" dirty="0">
                <a:latin typeface="Avenir Next Medium" panose="020B0503020202020204" pitchFamily="34" charset="0"/>
              </a:rPr>
              <a:t>Educación</a:t>
            </a:r>
          </a:p>
        </p:txBody>
      </p:sp>
      <p:sp>
        <p:nvSpPr>
          <p:cNvPr id="60" name="CuadroTexto 59">
            <a:extLst>
              <a:ext uri="{FF2B5EF4-FFF2-40B4-BE49-F238E27FC236}">
                <a16:creationId xmlns="" xmlns:a16="http://schemas.microsoft.com/office/drawing/2014/main" id="{E0464990-3665-1D48-91CB-0801EDF620A7}"/>
              </a:ext>
            </a:extLst>
          </p:cNvPr>
          <p:cNvSpPr txBox="1"/>
          <p:nvPr/>
        </p:nvSpPr>
        <p:spPr>
          <a:xfrm>
            <a:off x="4044481" y="4504384"/>
            <a:ext cx="894797" cy="200055"/>
          </a:xfrm>
          <a:prstGeom prst="rect">
            <a:avLst/>
          </a:prstGeom>
          <a:noFill/>
        </p:spPr>
        <p:txBody>
          <a:bodyPr wrap="none" rtlCol="0">
            <a:spAutoFit/>
          </a:bodyPr>
          <a:lstStyle/>
          <a:p>
            <a:r>
              <a:rPr lang="es-MX" sz="700" dirty="0">
                <a:latin typeface="Avenir Next Medium" panose="020B0503020202020204" pitchFamily="34" charset="0"/>
              </a:rPr>
              <a:t>Protección Social</a:t>
            </a:r>
          </a:p>
        </p:txBody>
      </p:sp>
      <p:sp>
        <p:nvSpPr>
          <p:cNvPr id="61" name="CuadroTexto 60">
            <a:extLst>
              <a:ext uri="{FF2B5EF4-FFF2-40B4-BE49-F238E27FC236}">
                <a16:creationId xmlns="" xmlns:a16="http://schemas.microsoft.com/office/drawing/2014/main" id="{166FBC04-EF66-DE4A-9642-D56C206FCA7C}"/>
              </a:ext>
            </a:extLst>
          </p:cNvPr>
          <p:cNvSpPr txBox="1"/>
          <p:nvPr/>
        </p:nvSpPr>
        <p:spPr>
          <a:xfrm>
            <a:off x="6360332" y="3824296"/>
            <a:ext cx="105546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$1,592,826,098</a:t>
            </a:r>
            <a:endParaRPr lang="es-MX" sz="800" b="1" dirty="0">
              <a:latin typeface="Avenir Next Demi Bold" panose="020B0503020202020204" pitchFamily="34" charset="0"/>
            </a:endParaRPr>
          </a:p>
        </p:txBody>
      </p:sp>
      <p:sp>
        <p:nvSpPr>
          <p:cNvPr id="62" name="CuadroTexto 61">
            <a:extLst>
              <a:ext uri="{FF2B5EF4-FFF2-40B4-BE49-F238E27FC236}">
                <a16:creationId xmlns="" xmlns:a16="http://schemas.microsoft.com/office/drawing/2014/main" id="{EC02A19E-706F-C044-9BFC-E840DA0F6E86}"/>
              </a:ext>
            </a:extLst>
          </p:cNvPr>
          <p:cNvSpPr txBox="1"/>
          <p:nvPr/>
        </p:nvSpPr>
        <p:spPr>
          <a:xfrm>
            <a:off x="6368356" y="3958972"/>
            <a:ext cx="105546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$3,044,648,151</a:t>
            </a:r>
            <a:endParaRPr lang="es-MX" sz="800" b="1" dirty="0">
              <a:latin typeface="Avenir Next Demi Bold" panose="020B0503020202020204" pitchFamily="34" charset="0"/>
            </a:endParaRPr>
          </a:p>
        </p:txBody>
      </p:sp>
      <p:sp>
        <p:nvSpPr>
          <p:cNvPr id="64" name="CuadroTexto 63">
            <a:extLst>
              <a:ext uri="{FF2B5EF4-FFF2-40B4-BE49-F238E27FC236}">
                <a16:creationId xmlns="" xmlns:a16="http://schemas.microsoft.com/office/drawing/2014/main" id="{21D18935-0306-CB48-87C7-041C07C69240}"/>
              </a:ext>
            </a:extLst>
          </p:cNvPr>
          <p:cNvSpPr txBox="1"/>
          <p:nvPr/>
        </p:nvSpPr>
        <p:spPr>
          <a:xfrm>
            <a:off x="6390441" y="4108223"/>
            <a:ext cx="1037249"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$15,176,661,210</a:t>
            </a:r>
            <a:endParaRPr lang="es-MX" sz="800" b="1" dirty="0">
              <a:latin typeface="Avenir Next Demi Bold" panose="020B0503020202020204" pitchFamily="34" charset="0"/>
            </a:endParaRPr>
          </a:p>
        </p:txBody>
      </p:sp>
      <p:sp>
        <p:nvSpPr>
          <p:cNvPr id="65" name="CuadroTexto 64">
            <a:extLst>
              <a:ext uri="{FF2B5EF4-FFF2-40B4-BE49-F238E27FC236}">
                <a16:creationId xmlns="" xmlns:a16="http://schemas.microsoft.com/office/drawing/2014/main" id="{EA4D51E5-0804-C847-AC33-8E1A16ED7347}"/>
              </a:ext>
            </a:extLst>
          </p:cNvPr>
          <p:cNvSpPr txBox="1"/>
          <p:nvPr/>
        </p:nvSpPr>
        <p:spPr>
          <a:xfrm>
            <a:off x="6369093" y="4371379"/>
            <a:ext cx="1054085"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$49,514,452,626</a:t>
            </a:r>
            <a:endParaRPr lang="es-MX" sz="800" b="1" dirty="0">
              <a:latin typeface="Avenir Next Demi Bold" panose="020B0503020202020204" pitchFamily="34" charset="0"/>
            </a:endParaRPr>
          </a:p>
        </p:txBody>
      </p:sp>
      <p:sp>
        <p:nvSpPr>
          <p:cNvPr id="66" name="CuadroTexto 65">
            <a:extLst>
              <a:ext uri="{FF2B5EF4-FFF2-40B4-BE49-F238E27FC236}">
                <a16:creationId xmlns="" xmlns:a16="http://schemas.microsoft.com/office/drawing/2014/main" id="{C796837F-4B70-2649-A448-94A83744F2F2}"/>
              </a:ext>
            </a:extLst>
          </p:cNvPr>
          <p:cNvSpPr txBox="1"/>
          <p:nvPr/>
        </p:nvSpPr>
        <p:spPr>
          <a:xfrm>
            <a:off x="6369093" y="4488152"/>
            <a:ext cx="1058453"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$2,240,807,966</a:t>
            </a:r>
            <a:endParaRPr lang="es-MX" sz="800" b="1" dirty="0">
              <a:latin typeface="Avenir Next Demi Bold" panose="020B0503020202020204" pitchFamily="34" charset="0"/>
            </a:endParaRPr>
          </a:p>
        </p:txBody>
      </p:sp>
      <p:cxnSp>
        <p:nvCxnSpPr>
          <p:cNvPr id="67" name="Conector recto 66">
            <a:extLst>
              <a:ext uri="{FF2B5EF4-FFF2-40B4-BE49-F238E27FC236}">
                <a16:creationId xmlns="" xmlns:a16="http://schemas.microsoft.com/office/drawing/2014/main" id="{D2BAE2DB-613E-D542-AE1E-89634947207B}"/>
              </a:ext>
            </a:extLst>
          </p:cNvPr>
          <p:cNvCxnSpPr/>
          <p:nvPr/>
        </p:nvCxnSpPr>
        <p:spPr>
          <a:xfrm>
            <a:off x="4122817" y="398872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 xmlns:a16="http://schemas.microsoft.com/office/drawing/2014/main" id="{AA855C8F-4E63-B04D-BAAE-CD7EA566D9EA}"/>
              </a:ext>
            </a:extLst>
          </p:cNvPr>
          <p:cNvCxnSpPr/>
          <p:nvPr/>
        </p:nvCxnSpPr>
        <p:spPr>
          <a:xfrm>
            <a:off x="4139565" y="4131080"/>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 xmlns:a16="http://schemas.microsoft.com/office/drawing/2014/main" id="{A59412AB-AF38-9B46-95C5-5052A6136579}"/>
              </a:ext>
            </a:extLst>
          </p:cNvPr>
          <p:cNvCxnSpPr/>
          <p:nvPr/>
        </p:nvCxnSpPr>
        <p:spPr>
          <a:xfrm>
            <a:off x="4141239" y="4273432"/>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 xmlns:a16="http://schemas.microsoft.com/office/drawing/2014/main" id="{604F877A-043F-094C-9AC2-66639C0DE007}"/>
              </a:ext>
            </a:extLst>
          </p:cNvPr>
          <p:cNvCxnSpPr/>
          <p:nvPr/>
        </p:nvCxnSpPr>
        <p:spPr>
          <a:xfrm>
            <a:off x="4142913" y="440573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 xmlns:a16="http://schemas.microsoft.com/office/drawing/2014/main" id="{FA93664D-3C87-EA4A-8BCD-761975373A0B}"/>
              </a:ext>
            </a:extLst>
          </p:cNvPr>
          <p:cNvCxnSpPr/>
          <p:nvPr/>
        </p:nvCxnSpPr>
        <p:spPr>
          <a:xfrm>
            <a:off x="4134539" y="453301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 xmlns:a16="http://schemas.microsoft.com/office/drawing/2014/main" id="{4C600975-9C6D-8E41-A57F-14EE7245BE2A}"/>
              </a:ext>
            </a:extLst>
          </p:cNvPr>
          <p:cNvCxnSpPr/>
          <p:nvPr/>
        </p:nvCxnSpPr>
        <p:spPr>
          <a:xfrm>
            <a:off x="4142402" y="465410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CuadroTexto 72">
            <a:extLst>
              <a:ext uri="{FF2B5EF4-FFF2-40B4-BE49-F238E27FC236}">
                <a16:creationId xmlns="" xmlns:a16="http://schemas.microsoft.com/office/drawing/2014/main" id="{4773DE45-B1C9-F24E-8311-54BF4548A765}"/>
              </a:ext>
            </a:extLst>
          </p:cNvPr>
          <p:cNvSpPr txBox="1"/>
          <p:nvPr/>
        </p:nvSpPr>
        <p:spPr>
          <a:xfrm>
            <a:off x="4040745" y="4652407"/>
            <a:ext cx="837089" cy="200055"/>
          </a:xfrm>
          <a:prstGeom prst="rect">
            <a:avLst/>
          </a:prstGeom>
          <a:noFill/>
        </p:spPr>
        <p:txBody>
          <a:bodyPr wrap="none" rtlCol="0">
            <a:spAutoFit/>
          </a:bodyPr>
          <a:lstStyle/>
          <a:p>
            <a:r>
              <a:rPr lang="es-MX" sz="700" dirty="0">
                <a:latin typeface="Avenir Next Medium" panose="020B0503020202020204" pitchFamily="34" charset="0"/>
              </a:rPr>
              <a:t>Otros Asuntos </a:t>
            </a:r>
            <a:r>
              <a:rPr lang="es-MX" sz="700" dirty="0" smtClean="0">
                <a:latin typeface="Avenir Next Medium" panose="020B0503020202020204" pitchFamily="34" charset="0"/>
              </a:rPr>
              <a:t>Sociales</a:t>
            </a:r>
            <a:endParaRPr lang="es-MX" sz="700" dirty="0">
              <a:latin typeface="Avenir Next Medium" panose="020B0503020202020204" pitchFamily="34" charset="0"/>
            </a:endParaRPr>
          </a:p>
        </p:txBody>
      </p:sp>
      <p:cxnSp>
        <p:nvCxnSpPr>
          <p:cNvPr id="74" name="Conector recto 73">
            <a:extLst>
              <a:ext uri="{FF2B5EF4-FFF2-40B4-BE49-F238E27FC236}">
                <a16:creationId xmlns="" xmlns:a16="http://schemas.microsoft.com/office/drawing/2014/main" id="{C4C87CFD-EF15-354F-B61C-E9E2E9005581}"/>
              </a:ext>
            </a:extLst>
          </p:cNvPr>
          <p:cNvCxnSpPr/>
          <p:nvPr/>
        </p:nvCxnSpPr>
        <p:spPr>
          <a:xfrm>
            <a:off x="4148103" y="4806506"/>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5" name="CuadroTexto 74">
            <a:extLst>
              <a:ext uri="{FF2B5EF4-FFF2-40B4-BE49-F238E27FC236}">
                <a16:creationId xmlns="" xmlns:a16="http://schemas.microsoft.com/office/drawing/2014/main" id="{069FA602-3CAE-EF45-918C-95ED32E57BD0}"/>
              </a:ext>
            </a:extLst>
          </p:cNvPr>
          <p:cNvSpPr txBox="1"/>
          <p:nvPr/>
        </p:nvSpPr>
        <p:spPr>
          <a:xfrm>
            <a:off x="6371389" y="4635535"/>
            <a:ext cx="1057096"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$159,191,716</a:t>
            </a:r>
            <a:endParaRPr lang="es-MX" sz="800" b="1" dirty="0">
              <a:latin typeface="Avenir Next Demi Bold" panose="020B0503020202020204" pitchFamily="34" charset="0"/>
            </a:endParaRPr>
          </a:p>
        </p:txBody>
      </p:sp>
      <p:sp>
        <p:nvSpPr>
          <p:cNvPr id="76" name="CuadroTexto 75">
            <a:extLst>
              <a:ext uri="{FF2B5EF4-FFF2-40B4-BE49-F238E27FC236}">
                <a16:creationId xmlns="" xmlns:a16="http://schemas.microsoft.com/office/drawing/2014/main" id="{3E9EDD46-EA1A-584E-B44D-C1129E1FDE21}"/>
              </a:ext>
            </a:extLst>
          </p:cNvPr>
          <p:cNvSpPr txBox="1"/>
          <p:nvPr/>
        </p:nvSpPr>
        <p:spPr>
          <a:xfrm>
            <a:off x="6409256" y="4241106"/>
            <a:ext cx="1019229"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$913,439,670</a:t>
            </a:r>
            <a:endParaRPr lang="es-MX" sz="800" b="1" dirty="0">
              <a:latin typeface="Avenir Next Demi Bold" panose="020B0503020202020204" pitchFamily="34" charset="0"/>
            </a:endParaRPr>
          </a:p>
        </p:txBody>
      </p:sp>
      <p:sp>
        <p:nvSpPr>
          <p:cNvPr id="77" name="Abrir llave 76">
            <a:extLst>
              <a:ext uri="{FF2B5EF4-FFF2-40B4-BE49-F238E27FC236}">
                <a16:creationId xmlns="" xmlns:a16="http://schemas.microsoft.com/office/drawing/2014/main" id="{1AD12F02-3544-384A-9CC6-7884973ABC22}"/>
              </a:ext>
            </a:extLst>
          </p:cNvPr>
          <p:cNvSpPr/>
          <p:nvPr/>
        </p:nvSpPr>
        <p:spPr>
          <a:xfrm>
            <a:off x="3920070" y="5639010"/>
            <a:ext cx="185057" cy="7321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8" name="CuadroTexto 77">
            <a:extLst>
              <a:ext uri="{FF2B5EF4-FFF2-40B4-BE49-F238E27FC236}">
                <a16:creationId xmlns="" xmlns:a16="http://schemas.microsoft.com/office/drawing/2014/main" id="{6CA6F008-CA9B-C548-BCEB-D3A8E9194067}"/>
              </a:ext>
            </a:extLst>
          </p:cNvPr>
          <p:cNvSpPr txBox="1"/>
          <p:nvPr/>
        </p:nvSpPr>
        <p:spPr>
          <a:xfrm>
            <a:off x="4032557" y="5619606"/>
            <a:ext cx="2722652" cy="200055"/>
          </a:xfrm>
          <a:prstGeom prst="rect">
            <a:avLst/>
          </a:prstGeom>
          <a:noFill/>
        </p:spPr>
        <p:txBody>
          <a:bodyPr wrap="square" rtlCol="0">
            <a:spAutoFit/>
          </a:bodyPr>
          <a:lstStyle/>
          <a:p>
            <a:r>
              <a:rPr lang="es-MX" sz="700" dirty="0">
                <a:latin typeface="Avenir Next Medium" panose="020B0503020202020204" pitchFamily="34" charset="0"/>
              </a:rPr>
              <a:t>Asuntos Económicos, Comerciales y Laborales en General</a:t>
            </a:r>
          </a:p>
        </p:txBody>
      </p:sp>
      <p:sp>
        <p:nvSpPr>
          <p:cNvPr id="79" name="CuadroTexto 78">
            <a:extLst>
              <a:ext uri="{FF2B5EF4-FFF2-40B4-BE49-F238E27FC236}">
                <a16:creationId xmlns="" xmlns:a16="http://schemas.microsoft.com/office/drawing/2014/main" id="{794737F9-2030-8446-BEFA-F2F7B180C791}"/>
              </a:ext>
            </a:extLst>
          </p:cNvPr>
          <p:cNvSpPr txBox="1"/>
          <p:nvPr/>
        </p:nvSpPr>
        <p:spPr>
          <a:xfrm>
            <a:off x="4039816" y="5757492"/>
            <a:ext cx="1824538" cy="200055"/>
          </a:xfrm>
          <a:prstGeom prst="rect">
            <a:avLst/>
          </a:prstGeom>
          <a:noFill/>
        </p:spPr>
        <p:txBody>
          <a:bodyPr wrap="none" rtlCol="0">
            <a:spAutoFit/>
          </a:bodyPr>
          <a:lstStyle/>
          <a:p>
            <a:r>
              <a:rPr lang="es-MX" sz="700" dirty="0">
                <a:latin typeface="Avenir Next Medium" panose="020B0503020202020204" pitchFamily="34" charset="0"/>
              </a:rPr>
              <a:t>Agropecuaria, Silvicultura, Pesca y Caza</a:t>
            </a:r>
          </a:p>
        </p:txBody>
      </p:sp>
      <p:sp>
        <p:nvSpPr>
          <p:cNvPr id="80" name="CuadroTexto 79">
            <a:extLst>
              <a:ext uri="{FF2B5EF4-FFF2-40B4-BE49-F238E27FC236}">
                <a16:creationId xmlns="" xmlns:a16="http://schemas.microsoft.com/office/drawing/2014/main" id="{376FE722-FB68-4943-9B91-F18E67E590EE}"/>
              </a:ext>
            </a:extLst>
          </p:cNvPr>
          <p:cNvSpPr txBox="1"/>
          <p:nvPr/>
        </p:nvSpPr>
        <p:spPr>
          <a:xfrm>
            <a:off x="4047076" y="5902635"/>
            <a:ext cx="633507" cy="200055"/>
          </a:xfrm>
          <a:prstGeom prst="rect">
            <a:avLst/>
          </a:prstGeom>
          <a:noFill/>
        </p:spPr>
        <p:txBody>
          <a:bodyPr wrap="none" rtlCol="0">
            <a:spAutoFit/>
          </a:bodyPr>
          <a:lstStyle/>
          <a:p>
            <a:r>
              <a:rPr lang="es-MX" sz="700" dirty="0">
                <a:latin typeface="Avenir Next Medium" panose="020B0503020202020204" pitchFamily="34" charset="0"/>
              </a:rPr>
              <a:t>Transporte</a:t>
            </a:r>
          </a:p>
        </p:txBody>
      </p:sp>
      <p:sp>
        <p:nvSpPr>
          <p:cNvPr id="81" name="CuadroTexto 80">
            <a:extLst>
              <a:ext uri="{FF2B5EF4-FFF2-40B4-BE49-F238E27FC236}">
                <a16:creationId xmlns="" xmlns:a16="http://schemas.microsoft.com/office/drawing/2014/main" id="{32B8112D-9A26-A545-9A03-E08FAEFBE49D}"/>
              </a:ext>
            </a:extLst>
          </p:cNvPr>
          <p:cNvSpPr txBox="1"/>
          <p:nvPr/>
        </p:nvSpPr>
        <p:spPr>
          <a:xfrm>
            <a:off x="4047078" y="6033264"/>
            <a:ext cx="519694" cy="200055"/>
          </a:xfrm>
          <a:prstGeom prst="rect">
            <a:avLst/>
          </a:prstGeom>
          <a:noFill/>
        </p:spPr>
        <p:txBody>
          <a:bodyPr wrap="none" rtlCol="0">
            <a:spAutoFit/>
          </a:bodyPr>
          <a:lstStyle/>
          <a:p>
            <a:r>
              <a:rPr lang="es-MX" sz="700" dirty="0">
                <a:latin typeface="Avenir Next Medium" panose="020B0503020202020204" pitchFamily="34" charset="0"/>
              </a:rPr>
              <a:t>Turismo</a:t>
            </a:r>
          </a:p>
        </p:txBody>
      </p:sp>
      <p:sp>
        <p:nvSpPr>
          <p:cNvPr id="82" name="CuadroTexto 81">
            <a:extLst>
              <a:ext uri="{FF2B5EF4-FFF2-40B4-BE49-F238E27FC236}">
                <a16:creationId xmlns="" xmlns:a16="http://schemas.microsoft.com/office/drawing/2014/main" id="{935B6C4F-C3C6-564D-A5DC-799B5BA0519C}"/>
              </a:ext>
            </a:extLst>
          </p:cNvPr>
          <p:cNvSpPr txBox="1"/>
          <p:nvPr/>
        </p:nvSpPr>
        <p:spPr>
          <a:xfrm>
            <a:off x="4047080" y="6171150"/>
            <a:ext cx="1552028" cy="200055"/>
          </a:xfrm>
          <a:prstGeom prst="rect">
            <a:avLst/>
          </a:prstGeom>
          <a:noFill/>
        </p:spPr>
        <p:txBody>
          <a:bodyPr wrap="none" rtlCol="0">
            <a:spAutoFit/>
          </a:bodyPr>
          <a:lstStyle/>
          <a:p>
            <a:r>
              <a:rPr lang="es-MX" sz="700" dirty="0">
                <a:latin typeface="Avenir Next Medium" panose="020B0503020202020204" pitchFamily="34" charset="0"/>
              </a:rPr>
              <a:t>Ciencia, Tecnología e Innovación</a:t>
            </a:r>
          </a:p>
        </p:txBody>
      </p:sp>
      <p:sp>
        <p:nvSpPr>
          <p:cNvPr id="84" name="CuadroTexto 83">
            <a:extLst>
              <a:ext uri="{FF2B5EF4-FFF2-40B4-BE49-F238E27FC236}">
                <a16:creationId xmlns="" xmlns:a16="http://schemas.microsoft.com/office/drawing/2014/main" id="{12F1DFB4-9B88-984C-8077-3D1DA5A49966}"/>
              </a:ext>
            </a:extLst>
          </p:cNvPr>
          <p:cNvSpPr txBox="1"/>
          <p:nvPr/>
        </p:nvSpPr>
        <p:spPr>
          <a:xfrm>
            <a:off x="6354604" y="5621941"/>
            <a:ext cx="105546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$463,090,276</a:t>
            </a:r>
            <a:endParaRPr lang="es-MX" sz="800" b="1" dirty="0">
              <a:latin typeface="Avenir Next Demi Bold" panose="020B0503020202020204" pitchFamily="34" charset="0"/>
            </a:endParaRPr>
          </a:p>
        </p:txBody>
      </p:sp>
      <p:sp>
        <p:nvSpPr>
          <p:cNvPr id="85" name="CuadroTexto 84">
            <a:extLst>
              <a:ext uri="{FF2B5EF4-FFF2-40B4-BE49-F238E27FC236}">
                <a16:creationId xmlns="" xmlns:a16="http://schemas.microsoft.com/office/drawing/2014/main" id="{A35DBA52-2A5A-DE43-8268-C132CDF1DC1C}"/>
              </a:ext>
            </a:extLst>
          </p:cNvPr>
          <p:cNvSpPr txBox="1"/>
          <p:nvPr/>
        </p:nvSpPr>
        <p:spPr>
          <a:xfrm>
            <a:off x="6362628" y="5756617"/>
            <a:ext cx="105546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$1,471,087,770</a:t>
            </a:r>
            <a:endParaRPr lang="es-MX" sz="800" b="1" dirty="0">
              <a:latin typeface="Avenir Next Demi Bold" panose="020B0503020202020204" pitchFamily="34" charset="0"/>
            </a:endParaRPr>
          </a:p>
        </p:txBody>
      </p:sp>
      <p:sp>
        <p:nvSpPr>
          <p:cNvPr id="86" name="CuadroTexto 85">
            <a:extLst>
              <a:ext uri="{FF2B5EF4-FFF2-40B4-BE49-F238E27FC236}">
                <a16:creationId xmlns="" xmlns:a16="http://schemas.microsoft.com/office/drawing/2014/main" id="{1057D39E-2B82-3841-9CA9-4C5561ACDC9E}"/>
              </a:ext>
            </a:extLst>
          </p:cNvPr>
          <p:cNvSpPr txBox="1"/>
          <p:nvPr/>
        </p:nvSpPr>
        <p:spPr>
          <a:xfrm>
            <a:off x="6379950" y="5905868"/>
            <a:ext cx="1037249"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$4,381,465,504</a:t>
            </a:r>
            <a:endParaRPr lang="es-MX" sz="800" b="1" dirty="0">
              <a:latin typeface="Avenir Next Demi Bold" panose="020B0503020202020204" pitchFamily="34" charset="0"/>
            </a:endParaRPr>
          </a:p>
        </p:txBody>
      </p:sp>
      <p:sp>
        <p:nvSpPr>
          <p:cNvPr id="87" name="CuadroTexto 86">
            <a:extLst>
              <a:ext uri="{FF2B5EF4-FFF2-40B4-BE49-F238E27FC236}">
                <a16:creationId xmlns="" xmlns:a16="http://schemas.microsoft.com/office/drawing/2014/main" id="{0B35EF18-7CE3-F448-9A56-05C69D32937D}"/>
              </a:ext>
            </a:extLst>
          </p:cNvPr>
          <p:cNvSpPr txBox="1"/>
          <p:nvPr/>
        </p:nvSpPr>
        <p:spPr>
          <a:xfrm>
            <a:off x="6368128" y="6178550"/>
            <a:ext cx="1054085"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$224,664,186</a:t>
            </a:r>
            <a:endParaRPr lang="es-MX" sz="800" b="1" dirty="0">
              <a:latin typeface="Avenir Next Demi Bold" panose="020B0503020202020204" pitchFamily="34" charset="0"/>
            </a:endParaRPr>
          </a:p>
        </p:txBody>
      </p:sp>
      <p:cxnSp>
        <p:nvCxnSpPr>
          <p:cNvPr id="89" name="Conector recto 88">
            <a:extLst>
              <a:ext uri="{FF2B5EF4-FFF2-40B4-BE49-F238E27FC236}">
                <a16:creationId xmlns="" xmlns:a16="http://schemas.microsoft.com/office/drawing/2014/main" id="{54BA1E04-FBF0-8345-821B-CFD544B0E8F2}"/>
              </a:ext>
            </a:extLst>
          </p:cNvPr>
          <p:cNvCxnSpPr/>
          <p:nvPr/>
        </p:nvCxnSpPr>
        <p:spPr>
          <a:xfrm>
            <a:off x="4126615" y="5786373"/>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Conector recto 89">
            <a:extLst>
              <a:ext uri="{FF2B5EF4-FFF2-40B4-BE49-F238E27FC236}">
                <a16:creationId xmlns="" xmlns:a16="http://schemas.microsoft.com/office/drawing/2014/main" id="{D9A9E3FC-6D8F-D54B-992A-3F462DCDB350}"/>
              </a:ext>
            </a:extLst>
          </p:cNvPr>
          <p:cNvCxnSpPr/>
          <p:nvPr/>
        </p:nvCxnSpPr>
        <p:spPr>
          <a:xfrm>
            <a:off x="4143363" y="5928725"/>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Conector recto 90">
            <a:extLst>
              <a:ext uri="{FF2B5EF4-FFF2-40B4-BE49-F238E27FC236}">
                <a16:creationId xmlns="" xmlns:a16="http://schemas.microsoft.com/office/drawing/2014/main" id="{E78D721F-48B3-2D4B-BE3E-FFCF5FBE0F9B}"/>
              </a:ext>
            </a:extLst>
          </p:cNvPr>
          <p:cNvCxnSpPr/>
          <p:nvPr/>
        </p:nvCxnSpPr>
        <p:spPr>
          <a:xfrm>
            <a:off x="4145037" y="6071077"/>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Conector recto 91">
            <a:extLst>
              <a:ext uri="{FF2B5EF4-FFF2-40B4-BE49-F238E27FC236}">
                <a16:creationId xmlns="" xmlns:a16="http://schemas.microsoft.com/office/drawing/2014/main" id="{DE275D59-FFC5-9944-8736-178A08A6AEEF}"/>
              </a:ext>
            </a:extLst>
          </p:cNvPr>
          <p:cNvCxnSpPr/>
          <p:nvPr/>
        </p:nvCxnSpPr>
        <p:spPr>
          <a:xfrm>
            <a:off x="4146711" y="6203381"/>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 xmlns:a16="http://schemas.microsoft.com/office/drawing/2014/main" id="{4555258F-AF6E-C343-B43F-44623712F614}"/>
              </a:ext>
            </a:extLst>
          </p:cNvPr>
          <p:cNvCxnSpPr/>
          <p:nvPr/>
        </p:nvCxnSpPr>
        <p:spPr>
          <a:xfrm>
            <a:off x="4138337" y="6343539"/>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8" name="CuadroTexto 97">
            <a:extLst>
              <a:ext uri="{FF2B5EF4-FFF2-40B4-BE49-F238E27FC236}">
                <a16:creationId xmlns="" xmlns:a16="http://schemas.microsoft.com/office/drawing/2014/main" id="{AAEF1741-3BFD-5A4C-AC09-5C95ADCB6858}"/>
              </a:ext>
            </a:extLst>
          </p:cNvPr>
          <p:cNvSpPr txBox="1"/>
          <p:nvPr/>
        </p:nvSpPr>
        <p:spPr>
          <a:xfrm>
            <a:off x="6403263" y="6038746"/>
            <a:ext cx="1019229"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$115,330,303</a:t>
            </a:r>
            <a:endParaRPr lang="es-MX" sz="800" b="1" dirty="0">
              <a:latin typeface="Avenir Next Demi Bold" panose="020B0503020202020204" pitchFamily="34" charset="0"/>
            </a:endParaRPr>
          </a:p>
        </p:txBody>
      </p:sp>
      <p:sp>
        <p:nvSpPr>
          <p:cNvPr id="99" name="Abrir llave 98">
            <a:extLst>
              <a:ext uri="{FF2B5EF4-FFF2-40B4-BE49-F238E27FC236}">
                <a16:creationId xmlns="" xmlns:a16="http://schemas.microsoft.com/office/drawing/2014/main" id="{BE5DB0AD-59CE-D44D-8683-EB9B024E5220}"/>
              </a:ext>
            </a:extLst>
          </p:cNvPr>
          <p:cNvSpPr/>
          <p:nvPr/>
        </p:nvSpPr>
        <p:spPr>
          <a:xfrm>
            <a:off x="3938787" y="7219086"/>
            <a:ext cx="185057" cy="5469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0" name="CuadroTexto 99">
            <a:extLst>
              <a:ext uri="{FF2B5EF4-FFF2-40B4-BE49-F238E27FC236}">
                <a16:creationId xmlns="" xmlns:a16="http://schemas.microsoft.com/office/drawing/2014/main" id="{E663A085-6863-C34E-879D-283B6D4779BF}"/>
              </a:ext>
            </a:extLst>
          </p:cNvPr>
          <p:cNvSpPr txBox="1"/>
          <p:nvPr/>
        </p:nvSpPr>
        <p:spPr>
          <a:xfrm>
            <a:off x="4051274" y="7199681"/>
            <a:ext cx="2722652" cy="307777"/>
          </a:xfrm>
          <a:prstGeom prst="rect">
            <a:avLst/>
          </a:prstGeom>
          <a:noFill/>
        </p:spPr>
        <p:txBody>
          <a:bodyPr wrap="square" rtlCol="0">
            <a:spAutoFit/>
          </a:bodyPr>
          <a:lstStyle/>
          <a:p>
            <a:r>
              <a:rPr lang="es-MX" sz="700" dirty="0">
                <a:latin typeface="Avenir Next Medium" panose="020B0503020202020204" pitchFamily="34" charset="0"/>
              </a:rPr>
              <a:t>Transaciones de la Deuda Pública/Costo Financiero </a:t>
            </a:r>
          </a:p>
          <a:p>
            <a:r>
              <a:rPr lang="es-MX" sz="700" dirty="0">
                <a:latin typeface="Avenir Next Medium" panose="020B0503020202020204" pitchFamily="34" charset="0"/>
              </a:rPr>
              <a:t>de la Deuda</a:t>
            </a:r>
          </a:p>
        </p:txBody>
      </p:sp>
      <p:sp>
        <p:nvSpPr>
          <p:cNvPr id="101" name="CuadroTexto 100">
            <a:extLst>
              <a:ext uri="{FF2B5EF4-FFF2-40B4-BE49-F238E27FC236}">
                <a16:creationId xmlns="" xmlns:a16="http://schemas.microsoft.com/office/drawing/2014/main" id="{929D6C09-7F0C-6849-8E23-83F1606C4836}"/>
              </a:ext>
            </a:extLst>
          </p:cNvPr>
          <p:cNvSpPr txBox="1"/>
          <p:nvPr/>
        </p:nvSpPr>
        <p:spPr>
          <a:xfrm>
            <a:off x="4058533" y="7451867"/>
            <a:ext cx="1526380" cy="307777"/>
          </a:xfrm>
          <a:prstGeom prst="rect">
            <a:avLst/>
          </a:prstGeom>
          <a:noFill/>
        </p:spPr>
        <p:txBody>
          <a:bodyPr wrap="none" rtlCol="0">
            <a:spAutoFit/>
          </a:bodyPr>
          <a:lstStyle/>
          <a:p>
            <a:r>
              <a:rPr lang="es-MX" sz="700" dirty="0" smtClean="0">
                <a:latin typeface="Avenir Next Medium" panose="020B0503020202020204" pitchFamily="34" charset="0"/>
              </a:rPr>
              <a:t>Transferencias, </a:t>
            </a:r>
            <a:r>
              <a:rPr lang="es-MX" sz="700" dirty="0">
                <a:latin typeface="Avenir Next Medium" panose="020B0503020202020204" pitchFamily="34" charset="0"/>
              </a:rPr>
              <a:t>Participaciones y Aportaciones</a:t>
            </a:r>
          </a:p>
          <a:p>
            <a:r>
              <a:rPr lang="es-MX" sz="700" dirty="0">
                <a:latin typeface="Avenir Next Medium" panose="020B0503020202020204" pitchFamily="34" charset="0"/>
              </a:rPr>
              <a:t>Entre Diferentes Niveles y Ó</a:t>
            </a:r>
            <a:r>
              <a:rPr lang="es-MX" sz="700" dirty="0" smtClean="0">
                <a:latin typeface="Avenir Next Medium" panose="020B0503020202020204" pitchFamily="34" charset="0"/>
              </a:rPr>
              <a:t>rdenes </a:t>
            </a:r>
            <a:r>
              <a:rPr lang="es-MX" sz="700" dirty="0">
                <a:latin typeface="Avenir Next Medium" panose="020B0503020202020204" pitchFamily="34" charset="0"/>
              </a:rPr>
              <a:t>de Gobierno</a:t>
            </a:r>
          </a:p>
        </p:txBody>
      </p:sp>
      <p:sp>
        <p:nvSpPr>
          <p:cNvPr id="105" name="CuadroTexto 104">
            <a:extLst>
              <a:ext uri="{FF2B5EF4-FFF2-40B4-BE49-F238E27FC236}">
                <a16:creationId xmlns="" xmlns:a16="http://schemas.microsoft.com/office/drawing/2014/main" id="{A838743F-D33A-024D-8DD0-85E6C8C31C3F}"/>
              </a:ext>
            </a:extLst>
          </p:cNvPr>
          <p:cNvSpPr txBox="1"/>
          <p:nvPr/>
        </p:nvSpPr>
        <p:spPr>
          <a:xfrm>
            <a:off x="6382849" y="7306791"/>
            <a:ext cx="1055467"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$2,449,027,325</a:t>
            </a:r>
            <a:endParaRPr lang="es-MX" sz="800" b="1" dirty="0">
              <a:latin typeface="Avenir Next Demi Bold" panose="020B0503020202020204" pitchFamily="34" charset="0"/>
            </a:endParaRPr>
          </a:p>
        </p:txBody>
      </p:sp>
      <p:sp>
        <p:nvSpPr>
          <p:cNvPr id="106" name="CuadroTexto 105">
            <a:extLst>
              <a:ext uri="{FF2B5EF4-FFF2-40B4-BE49-F238E27FC236}">
                <a16:creationId xmlns="" xmlns:a16="http://schemas.microsoft.com/office/drawing/2014/main" id="{A9261DB7-8061-5347-9A29-D234F9948500}"/>
              </a:ext>
            </a:extLst>
          </p:cNvPr>
          <p:cNvSpPr txBox="1"/>
          <p:nvPr/>
        </p:nvSpPr>
        <p:spPr>
          <a:xfrm>
            <a:off x="6254836" y="7543067"/>
            <a:ext cx="1188329" cy="215444"/>
          </a:xfrm>
          <a:prstGeom prst="rect">
            <a:avLst/>
          </a:prstGeom>
          <a:noFill/>
        </p:spPr>
        <p:txBody>
          <a:bodyPr wrap="square" rtlCol="0">
            <a:spAutoFit/>
          </a:bodyPr>
          <a:lstStyle/>
          <a:p>
            <a:pPr algn="r"/>
            <a:r>
              <a:rPr lang="es-MX" sz="800" b="1" dirty="0" smtClean="0">
                <a:latin typeface="Avenir Next Demi Bold" panose="020B0503020202020204" pitchFamily="34" charset="0"/>
              </a:rPr>
              <a:t>$24,897,798,769</a:t>
            </a:r>
            <a:endParaRPr lang="es-MX" sz="800" b="1" dirty="0">
              <a:latin typeface="Avenir Next Demi Bold" panose="020B0503020202020204" pitchFamily="34" charset="0"/>
            </a:endParaRPr>
          </a:p>
        </p:txBody>
      </p:sp>
      <p:cxnSp>
        <p:nvCxnSpPr>
          <p:cNvPr id="109" name="Conector recto 108">
            <a:extLst>
              <a:ext uri="{FF2B5EF4-FFF2-40B4-BE49-F238E27FC236}">
                <a16:creationId xmlns="" xmlns:a16="http://schemas.microsoft.com/office/drawing/2014/main" id="{4158EC25-8B0D-FF43-83CE-49811579CCA2}"/>
              </a:ext>
            </a:extLst>
          </p:cNvPr>
          <p:cNvCxnSpPr/>
          <p:nvPr/>
        </p:nvCxnSpPr>
        <p:spPr>
          <a:xfrm>
            <a:off x="4145332" y="7480748"/>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Conector recto 109">
            <a:extLst>
              <a:ext uri="{FF2B5EF4-FFF2-40B4-BE49-F238E27FC236}">
                <a16:creationId xmlns="" xmlns:a16="http://schemas.microsoft.com/office/drawing/2014/main" id="{FFBDB8AC-E1E4-6749-8B22-0AD9799FC8AD}"/>
              </a:ext>
            </a:extLst>
          </p:cNvPr>
          <p:cNvCxnSpPr/>
          <p:nvPr/>
        </p:nvCxnSpPr>
        <p:spPr>
          <a:xfrm>
            <a:off x="4162080" y="7724700"/>
            <a:ext cx="3197609"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Conector recto de flecha 115">
            <a:extLst>
              <a:ext uri="{FF2B5EF4-FFF2-40B4-BE49-F238E27FC236}">
                <a16:creationId xmlns="" xmlns:a16="http://schemas.microsoft.com/office/drawing/2014/main" id="{4B6372D9-6D3F-8247-93A2-0614C066086C}"/>
              </a:ext>
            </a:extLst>
          </p:cNvPr>
          <p:cNvCxnSpPr/>
          <p:nvPr/>
        </p:nvCxnSpPr>
        <p:spPr>
          <a:xfrm>
            <a:off x="1995055" y="2713094"/>
            <a:ext cx="8516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Conector recto de flecha 116">
            <a:extLst>
              <a:ext uri="{FF2B5EF4-FFF2-40B4-BE49-F238E27FC236}">
                <a16:creationId xmlns="" xmlns:a16="http://schemas.microsoft.com/office/drawing/2014/main" id="{88A862E6-69F6-924C-9677-12E80E1E01DA}"/>
              </a:ext>
            </a:extLst>
          </p:cNvPr>
          <p:cNvCxnSpPr/>
          <p:nvPr/>
        </p:nvCxnSpPr>
        <p:spPr>
          <a:xfrm>
            <a:off x="1974604" y="4461313"/>
            <a:ext cx="8516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Conector angular 118">
            <a:extLst>
              <a:ext uri="{FF2B5EF4-FFF2-40B4-BE49-F238E27FC236}">
                <a16:creationId xmlns="" xmlns:a16="http://schemas.microsoft.com/office/drawing/2014/main" id="{BC13BF9B-B95C-1E47-8724-48F524FBC352}"/>
              </a:ext>
            </a:extLst>
          </p:cNvPr>
          <p:cNvCxnSpPr/>
          <p:nvPr/>
        </p:nvCxnSpPr>
        <p:spPr>
          <a:xfrm flipV="1">
            <a:off x="1995055" y="5902635"/>
            <a:ext cx="851635" cy="65464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Conector recto de flecha 119">
            <a:extLst>
              <a:ext uri="{FF2B5EF4-FFF2-40B4-BE49-F238E27FC236}">
                <a16:creationId xmlns="" xmlns:a16="http://schemas.microsoft.com/office/drawing/2014/main" id="{A1CAA7A3-CA19-C149-982F-4D276771516B}"/>
              </a:ext>
            </a:extLst>
          </p:cNvPr>
          <p:cNvCxnSpPr/>
          <p:nvPr/>
        </p:nvCxnSpPr>
        <p:spPr>
          <a:xfrm>
            <a:off x="1974604" y="7451867"/>
            <a:ext cx="8516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1" name="CuadroTexto 120">
            <a:extLst>
              <a:ext uri="{FF2B5EF4-FFF2-40B4-BE49-F238E27FC236}">
                <a16:creationId xmlns="" xmlns:a16="http://schemas.microsoft.com/office/drawing/2014/main" id="{1A876B4E-C125-D245-B80F-4D111ACF0860}"/>
              </a:ext>
            </a:extLst>
          </p:cNvPr>
          <p:cNvSpPr txBox="1"/>
          <p:nvPr/>
        </p:nvSpPr>
        <p:spPr>
          <a:xfrm>
            <a:off x="327119" y="8307092"/>
            <a:ext cx="7113382" cy="600164"/>
          </a:xfrm>
          <a:prstGeom prst="rect">
            <a:avLst/>
          </a:prstGeom>
          <a:noFill/>
        </p:spPr>
        <p:txBody>
          <a:bodyPr wrap="square" rtlCol="0">
            <a:spAutoFit/>
          </a:bodyPr>
          <a:lstStyle/>
          <a:p>
            <a:pPr algn="just"/>
            <a:r>
              <a:rPr lang="es-MX" sz="1100" dirty="0">
                <a:latin typeface="Avenir Next" panose="020B0503020202020204" pitchFamily="34" charset="0"/>
              </a:rPr>
              <a:t>Al desagregar los 4 grandes rubros del Clasificador Funcional se percibe el Recurso Público que se destina a cada tipo de servicio según su función, es decir, cuánto dinero se invierte, entre otras funciones, en: </a:t>
            </a:r>
            <a:r>
              <a:rPr lang="es-MX" sz="1100" b="1" i="1" dirty="0">
                <a:latin typeface="Avenir Next" panose="020B0503020202020204" pitchFamily="34" charset="0"/>
              </a:rPr>
              <a:t>Salud, </a:t>
            </a:r>
            <a:r>
              <a:rPr lang="es-MX" sz="1100" b="1" i="1" dirty="0" smtClean="0">
                <a:latin typeface="Avenir Next" panose="020B0503020202020204" pitchFamily="34" charset="0"/>
              </a:rPr>
              <a:t>Educación</a:t>
            </a:r>
            <a:r>
              <a:rPr lang="es-MX" sz="1100" b="1" i="1" dirty="0">
                <a:latin typeface="Avenir Next" panose="020B0503020202020204" pitchFamily="34" charset="0"/>
              </a:rPr>
              <a:t>, </a:t>
            </a:r>
            <a:r>
              <a:rPr lang="es-MX" sz="1100" b="1" i="1" dirty="0" smtClean="0">
                <a:latin typeface="Avenir Next" panose="020B0503020202020204" pitchFamily="34" charset="0"/>
              </a:rPr>
              <a:t>Justicia</a:t>
            </a:r>
            <a:r>
              <a:rPr lang="es-MX" sz="1100" b="1" i="1" dirty="0">
                <a:latin typeface="Avenir Next" panose="020B0503020202020204" pitchFamily="34" charset="0"/>
              </a:rPr>
              <a:t>, </a:t>
            </a:r>
            <a:r>
              <a:rPr lang="es-MX" sz="1100" b="1" i="1" dirty="0" smtClean="0">
                <a:latin typeface="Avenir Next" panose="020B0503020202020204" pitchFamily="34" charset="0"/>
              </a:rPr>
              <a:t>Turismo</a:t>
            </a:r>
            <a:r>
              <a:rPr lang="es-MX" sz="1100" b="1" i="1" dirty="0">
                <a:latin typeface="Avenir Next" panose="020B0503020202020204" pitchFamily="34" charset="0"/>
              </a:rPr>
              <a:t>, </a:t>
            </a:r>
            <a:r>
              <a:rPr lang="es-MX" sz="1100" b="1" i="1" dirty="0" smtClean="0">
                <a:latin typeface="Avenir Next" panose="020B0503020202020204" pitchFamily="34" charset="0"/>
              </a:rPr>
              <a:t>Recreación</a:t>
            </a:r>
            <a:r>
              <a:rPr lang="es-MX" sz="1100" b="1" i="1" dirty="0">
                <a:latin typeface="Avenir Next" panose="020B0503020202020204" pitchFamily="34" charset="0"/>
              </a:rPr>
              <a:t>, </a:t>
            </a:r>
            <a:r>
              <a:rPr lang="es-MX" sz="1100" b="1" i="1" dirty="0" smtClean="0">
                <a:latin typeface="Avenir Next" panose="020B0503020202020204" pitchFamily="34" charset="0"/>
              </a:rPr>
              <a:t>Cultura</a:t>
            </a:r>
            <a:r>
              <a:rPr lang="es-MX" sz="1100" b="1" i="1" dirty="0">
                <a:latin typeface="Avenir Next" panose="020B0503020202020204" pitchFamily="34" charset="0"/>
              </a:rPr>
              <a:t>, </a:t>
            </a:r>
            <a:r>
              <a:rPr lang="es-MX" sz="1100" b="1" i="1" dirty="0" smtClean="0">
                <a:latin typeface="Avenir Next" panose="020B0503020202020204" pitchFamily="34" charset="0"/>
              </a:rPr>
              <a:t>Desarrollo </a:t>
            </a:r>
            <a:r>
              <a:rPr lang="es-MX" sz="1100" b="1" i="1" dirty="0">
                <a:latin typeface="Avenir Next" panose="020B0503020202020204" pitchFamily="34" charset="0"/>
              </a:rPr>
              <a:t>P</a:t>
            </a:r>
            <a:r>
              <a:rPr lang="es-MX" sz="1100" b="1" i="1" dirty="0" smtClean="0">
                <a:latin typeface="Avenir Next" panose="020B0503020202020204" pitchFamily="34" charset="0"/>
              </a:rPr>
              <a:t>roductivo </a:t>
            </a:r>
            <a:r>
              <a:rPr lang="es-MX" sz="1100" b="1" i="1" dirty="0">
                <a:latin typeface="Avenir Next" panose="020B0503020202020204" pitchFamily="34" charset="0"/>
              </a:rPr>
              <a:t>del C</a:t>
            </a:r>
            <a:r>
              <a:rPr lang="es-MX" sz="1100" b="1" i="1" dirty="0" smtClean="0">
                <a:latin typeface="Avenir Next" panose="020B0503020202020204" pitchFamily="34" charset="0"/>
              </a:rPr>
              <a:t>ampo</a:t>
            </a:r>
            <a:r>
              <a:rPr lang="es-MX" sz="1100" b="1" i="1" dirty="0">
                <a:latin typeface="Avenir Next" panose="020B0503020202020204" pitchFamily="34" charset="0"/>
              </a:rPr>
              <a:t>.</a:t>
            </a:r>
          </a:p>
          <a:p>
            <a:pPr algn="just"/>
            <a:endParaRPr lang="es-MX" sz="1100" dirty="0">
              <a:latin typeface="Avenir Next" panose="020B0503020202020204" pitchFamily="34" charset="0"/>
            </a:endParaRPr>
          </a:p>
        </p:txBody>
      </p:sp>
      <p:sp>
        <p:nvSpPr>
          <p:cNvPr id="122" name="CuadroTexto 121">
            <a:extLst>
              <a:ext uri="{FF2B5EF4-FFF2-40B4-BE49-F238E27FC236}">
                <a16:creationId xmlns="" xmlns:a16="http://schemas.microsoft.com/office/drawing/2014/main" id="{D708AF0C-6F38-EF44-BD97-75A03AC3CCA8}"/>
              </a:ext>
            </a:extLst>
          </p:cNvPr>
          <p:cNvSpPr txBox="1"/>
          <p:nvPr/>
        </p:nvSpPr>
        <p:spPr>
          <a:xfrm>
            <a:off x="566863" y="8970191"/>
            <a:ext cx="6683689" cy="738664"/>
          </a:xfrm>
          <a:prstGeom prst="rect">
            <a:avLst/>
          </a:prstGeom>
          <a:noFill/>
        </p:spPr>
        <p:txBody>
          <a:bodyPr wrap="none" rtlCol="0">
            <a:spAutoFit/>
          </a:bodyPr>
          <a:lstStyle/>
          <a:p>
            <a:pPr algn="ctr"/>
            <a:r>
              <a:rPr lang="es-MX" sz="4200" b="1" dirty="0">
                <a:gradFill flip="none" rotWithShape="1">
                  <a:gsLst>
                    <a:gs pos="0">
                      <a:srgbClr val="5A3F00">
                        <a:tint val="66000"/>
                        <a:satMod val="160000"/>
                      </a:srgbClr>
                    </a:gs>
                    <a:gs pos="50000">
                      <a:srgbClr val="5A3F00">
                        <a:tint val="44500"/>
                        <a:satMod val="160000"/>
                      </a:srgbClr>
                    </a:gs>
                    <a:gs pos="100000">
                      <a:srgbClr val="5A3F00">
                        <a:tint val="23500"/>
                        <a:satMod val="160000"/>
                      </a:srgbClr>
                    </a:gs>
                  </a:gsLst>
                  <a:lin ang="8100000" scaled="1"/>
                  <a:tileRect/>
                </a:gradFill>
                <a:latin typeface="Avenir Next Heavy" panose="020B0503020202020204" pitchFamily="34" charset="0"/>
              </a:rPr>
              <a:t>PRESUPUESTO DE EGRESOS</a:t>
            </a:r>
          </a:p>
        </p:txBody>
      </p:sp>
      <p:sp>
        <p:nvSpPr>
          <p:cNvPr id="123" name="CuadroTexto 122">
            <a:extLst>
              <a:ext uri="{FF2B5EF4-FFF2-40B4-BE49-F238E27FC236}">
                <a16:creationId xmlns="" xmlns:a16="http://schemas.microsoft.com/office/drawing/2014/main" id="{425DFC76-28FA-4F4E-838F-031B8F180AC5}"/>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16</a:t>
            </a:r>
          </a:p>
        </p:txBody>
      </p:sp>
    </p:spTree>
    <p:extLst>
      <p:ext uri="{BB962C8B-B14F-4D97-AF65-F5344CB8AC3E}">
        <p14:creationId xmlns:p14="http://schemas.microsoft.com/office/powerpoint/2010/main" val="3945158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agen 72">
            <a:extLst>
              <a:ext uri="{FF2B5EF4-FFF2-40B4-BE49-F238E27FC236}">
                <a16:creationId xmlns:a16="http://schemas.microsoft.com/office/drawing/2014/main" xmlns="" id="{9BC63F63-33C1-0744-964D-0723D760A760}"/>
              </a:ext>
            </a:extLst>
          </p:cNvPr>
          <p:cNvPicPr>
            <a:picLocks noChangeAspect="1"/>
          </p:cNvPicPr>
          <p:nvPr/>
        </p:nvPicPr>
        <p:blipFill rotWithShape="1">
          <a:blip r:embed="rId2">
            <a:clrChange>
              <a:clrFrom>
                <a:srgbClr val="FFFFFF"/>
              </a:clrFrom>
              <a:clrTo>
                <a:srgbClr val="FFFFFF">
                  <a:alpha val="0"/>
                </a:srgbClr>
              </a:clrTo>
            </a:clrChange>
          </a:blip>
          <a:srcRect l="39122"/>
          <a:stretch/>
        </p:blipFill>
        <p:spPr>
          <a:xfrm>
            <a:off x="3132162" y="8170186"/>
            <a:ext cx="1545130" cy="1459671"/>
          </a:xfrm>
          <a:prstGeom prst="rect">
            <a:avLst/>
          </a:prstGeom>
        </p:spPr>
      </p:pic>
      <p:sp>
        <p:nvSpPr>
          <p:cNvPr id="15" name="Rectángulo 14">
            <a:extLst>
              <a:ext uri="{FF2B5EF4-FFF2-40B4-BE49-F238E27FC236}">
                <a16:creationId xmlns="" xmlns:a16="http://schemas.microsoft.com/office/drawing/2014/main" id="{E79C7762-5267-3644-8349-C9249536309F}"/>
              </a:ext>
            </a:extLst>
          </p:cNvPr>
          <p:cNvSpPr/>
          <p:nvPr/>
        </p:nvSpPr>
        <p:spPr>
          <a:xfrm>
            <a:off x="1105261" y="2476903"/>
            <a:ext cx="5700852" cy="32204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a:extLst>
              <a:ext uri="{FF2B5EF4-FFF2-40B4-BE49-F238E27FC236}">
                <a16:creationId xmlns="" xmlns:a16="http://schemas.microsoft.com/office/drawing/2014/main" id="{D105FDD2-9030-284A-B68B-6B98DEE5A522}"/>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EB49E99F-FA92-2E40-A3E0-EF66BB5DE412}"/>
              </a:ext>
            </a:extLst>
          </p:cNvPr>
          <p:cNvSpPr txBox="1"/>
          <p:nvPr/>
        </p:nvSpPr>
        <p:spPr>
          <a:xfrm>
            <a:off x="74523" y="154367"/>
            <a:ext cx="7697877" cy="461665"/>
          </a:xfrm>
          <a:prstGeom prst="rect">
            <a:avLst/>
          </a:prstGeom>
          <a:noFill/>
        </p:spPr>
        <p:txBody>
          <a:bodyPr wrap="square" rtlCol="0">
            <a:spAutoFit/>
          </a:bodyPr>
          <a:lstStyle/>
          <a:p>
            <a:pPr algn="ctr"/>
            <a:r>
              <a:rPr lang="es-MX" sz="2400" dirty="0">
                <a:solidFill>
                  <a:srgbClr val="5A3F00"/>
                </a:solidFill>
                <a:latin typeface="Avenir Next" panose="020B0503020202020204" pitchFamily="34" charset="0"/>
              </a:rPr>
              <a:t>¿En qué </a:t>
            </a:r>
            <a:r>
              <a:rPr lang="es-MX" sz="2400" dirty="0" smtClean="0">
                <a:solidFill>
                  <a:srgbClr val="5A3F00"/>
                </a:solidFill>
                <a:latin typeface="Avenir Next" panose="020B0503020202020204" pitchFamily="34" charset="0"/>
              </a:rPr>
              <a:t>invierte </a:t>
            </a:r>
            <a:r>
              <a:rPr lang="es-MX" sz="2400" dirty="0">
                <a:solidFill>
                  <a:srgbClr val="5A3F00"/>
                </a:solidFill>
                <a:latin typeface="Avenir Next" panose="020B0503020202020204" pitchFamily="34" charset="0"/>
              </a:rPr>
              <a:t>el Gobierno el </a:t>
            </a:r>
            <a:r>
              <a:rPr lang="es-MX" sz="2400" b="1" dirty="0">
                <a:solidFill>
                  <a:srgbClr val="5A3F00"/>
                </a:solidFill>
                <a:latin typeface="Avenir Next" panose="020B0503020202020204" pitchFamily="34" charset="0"/>
              </a:rPr>
              <a:t>P</a:t>
            </a:r>
            <a:r>
              <a:rPr lang="es-MX" sz="2400" b="1" dirty="0" smtClean="0">
                <a:solidFill>
                  <a:srgbClr val="5A3F00"/>
                </a:solidFill>
                <a:latin typeface="Avenir Next" panose="020B0503020202020204" pitchFamily="34" charset="0"/>
              </a:rPr>
              <a:t>resupuesto 2021</a:t>
            </a:r>
            <a:r>
              <a:rPr lang="es-MX" sz="2400" dirty="0" smtClean="0">
                <a:solidFill>
                  <a:srgbClr val="5A3F00"/>
                </a:solidFill>
                <a:latin typeface="Avenir Next" panose="020B0503020202020204" pitchFamily="34" charset="0"/>
              </a:rPr>
              <a:t>?</a:t>
            </a:r>
            <a:endParaRPr lang="es-MX" sz="2400" dirty="0">
              <a:solidFill>
                <a:srgbClr val="5A3F00"/>
              </a:solidFill>
              <a:latin typeface="Avenir Next" panose="020B0503020202020204" pitchFamily="34" charset="0"/>
            </a:endParaRPr>
          </a:p>
        </p:txBody>
      </p:sp>
      <p:sp>
        <p:nvSpPr>
          <p:cNvPr id="6" name="CuadroTexto 5">
            <a:extLst>
              <a:ext uri="{FF2B5EF4-FFF2-40B4-BE49-F238E27FC236}">
                <a16:creationId xmlns="" xmlns:a16="http://schemas.microsoft.com/office/drawing/2014/main" id="{70566983-AF94-AE44-AE3D-DC8FE2DB26B6}"/>
              </a:ext>
            </a:extLst>
          </p:cNvPr>
          <p:cNvSpPr txBox="1"/>
          <p:nvPr/>
        </p:nvSpPr>
        <p:spPr>
          <a:xfrm>
            <a:off x="991590" y="713672"/>
            <a:ext cx="5961413" cy="723275"/>
          </a:xfrm>
          <a:prstGeom prst="rect">
            <a:avLst/>
          </a:prstGeom>
          <a:noFill/>
        </p:spPr>
        <p:txBody>
          <a:bodyPr wrap="square" rtlCol="0">
            <a:spAutoFit/>
          </a:bodyPr>
          <a:lstStyle/>
          <a:p>
            <a:pPr algn="ctr"/>
            <a:r>
              <a:rPr lang="es-MX" sz="2100" dirty="0">
                <a:solidFill>
                  <a:schemeClr val="bg1">
                    <a:lumMod val="50000"/>
                  </a:schemeClr>
                </a:solidFill>
                <a:latin typeface="Avenir Next" panose="020B0503020202020204" pitchFamily="34" charset="0"/>
              </a:rPr>
              <a:t>Los recursos públicos deben ser gastados con</a:t>
            </a:r>
          </a:p>
          <a:p>
            <a:pPr algn="ctr"/>
            <a:r>
              <a:rPr lang="es-MX" sz="2000" b="1" dirty="0">
                <a:solidFill>
                  <a:schemeClr val="bg1">
                    <a:lumMod val="50000"/>
                  </a:schemeClr>
                </a:solidFill>
                <a:latin typeface="Avenir Next Heavy" panose="020B0503020202020204" pitchFamily="34" charset="0"/>
              </a:rPr>
              <a:t>sensatez</a:t>
            </a:r>
            <a:r>
              <a:rPr lang="es-MX" dirty="0">
                <a:solidFill>
                  <a:schemeClr val="bg1">
                    <a:lumMod val="50000"/>
                  </a:schemeClr>
                </a:solidFill>
                <a:latin typeface="Avenir Next" panose="020B0503020202020204" pitchFamily="34" charset="0"/>
              </a:rPr>
              <a:t> y </a:t>
            </a:r>
            <a:r>
              <a:rPr lang="es-MX" sz="2000" b="1" dirty="0">
                <a:solidFill>
                  <a:schemeClr val="bg1">
                    <a:lumMod val="50000"/>
                  </a:schemeClr>
                </a:solidFill>
                <a:latin typeface="Avenir Next Heavy" panose="020B0503020202020204" pitchFamily="34" charset="0"/>
              </a:rPr>
              <a:t>eficiencia</a:t>
            </a:r>
          </a:p>
        </p:txBody>
      </p:sp>
      <p:sp>
        <p:nvSpPr>
          <p:cNvPr id="7" name="CuadroTexto 6">
            <a:extLst>
              <a:ext uri="{FF2B5EF4-FFF2-40B4-BE49-F238E27FC236}">
                <a16:creationId xmlns="" xmlns:a16="http://schemas.microsoft.com/office/drawing/2014/main" id="{C6E329B7-4583-324C-9B24-E4A888BC4BAD}"/>
              </a:ext>
            </a:extLst>
          </p:cNvPr>
          <p:cNvSpPr txBox="1"/>
          <p:nvPr/>
        </p:nvSpPr>
        <p:spPr>
          <a:xfrm>
            <a:off x="906162" y="1420119"/>
            <a:ext cx="1221809" cy="523220"/>
          </a:xfrm>
          <a:prstGeom prst="rect">
            <a:avLst/>
          </a:prstGeom>
          <a:noFill/>
        </p:spPr>
        <p:txBody>
          <a:bodyPr wrap="none" rtlCol="0">
            <a:spAutoFit/>
          </a:bodyPr>
          <a:lstStyle/>
          <a:p>
            <a:r>
              <a:rPr lang="es-MX" sz="2800" b="1" dirty="0">
                <a:solidFill>
                  <a:srgbClr val="E98540"/>
                </a:solidFill>
                <a:latin typeface="Avenir Next" panose="020B0503020202020204" pitchFamily="34" charset="0"/>
              </a:rPr>
              <a:t>Cómo</a:t>
            </a:r>
          </a:p>
        </p:txBody>
      </p:sp>
      <p:sp>
        <p:nvSpPr>
          <p:cNvPr id="8" name="CuadroTexto 7">
            <a:extLst>
              <a:ext uri="{FF2B5EF4-FFF2-40B4-BE49-F238E27FC236}">
                <a16:creationId xmlns="" xmlns:a16="http://schemas.microsoft.com/office/drawing/2014/main" id="{ED5DA4FB-B9B2-8747-86BB-35D91EECA409}"/>
              </a:ext>
            </a:extLst>
          </p:cNvPr>
          <p:cNvSpPr txBox="1"/>
          <p:nvPr/>
        </p:nvSpPr>
        <p:spPr>
          <a:xfrm>
            <a:off x="1132701" y="1762105"/>
            <a:ext cx="1573508" cy="523220"/>
          </a:xfrm>
          <a:prstGeom prst="rect">
            <a:avLst/>
          </a:prstGeom>
          <a:noFill/>
        </p:spPr>
        <p:txBody>
          <a:bodyPr wrap="none" rtlCol="0">
            <a:spAutoFit/>
          </a:bodyPr>
          <a:lstStyle/>
          <a:p>
            <a:r>
              <a:rPr lang="es-MX" sz="2800" b="1" dirty="0">
                <a:solidFill>
                  <a:srgbClr val="E98540"/>
                </a:solidFill>
                <a:latin typeface="Avenir Next" panose="020B0503020202020204" pitchFamily="34" charset="0"/>
              </a:rPr>
              <a:t>lograrlo</a:t>
            </a:r>
          </a:p>
        </p:txBody>
      </p:sp>
      <p:sp>
        <p:nvSpPr>
          <p:cNvPr id="9" name="CuadroTexto 8">
            <a:extLst>
              <a:ext uri="{FF2B5EF4-FFF2-40B4-BE49-F238E27FC236}">
                <a16:creationId xmlns="" xmlns:a16="http://schemas.microsoft.com/office/drawing/2014/main" id="{371706F7-B518-E440-87D7-C70E7699E061}"/>
              </a:ext>
            </a:extLst>
          </p:cNvPr>
          <p:cNvSpPr txBox="1"/>
          <p:nvPr/>
        </p:nvSpPr>
        <p:spPr>
          <a:xfrm>
            <a:off x="2229867" y="1535705"/>
            <a:ext cx="542136" cy="877163"/>
          </a:xfrm>
          <a:prstGeom prst="rect">
            <a:avLst/>
          </a:prstGeom>
          <a:noFill/>
        </p:spPr>
        <p:txBody>
          <a:bodyPr wrap="none" rtlCol="0">
            <a:spAutoFit/>
          </a:bodyPr>
          <a:lstStyle/>
          <a:p>
            <a:r>
              <a:rPr lang="es-MX" sz="5100" b="1" dirty="0">
                <a:solidFill>
                  <a:srgbClr val="E98540"/>
                </a:solidFill>
                <a:latin typeface="Avenir Next" panose="020B0503020202020204" pitchFamily="34" charset="0"/>
              </a:rPr>
              <a:t>?</a:t>
            </a:r>
          </a:p>
        </p:txBody>
      </p:sp>
      <p:sp>
        <p:nvSpPr>
          <p:cNvPr id="10" name="CuadroTexto 9">
            <a:extLst>
              <a:ext uri="{FF2B5EF4-FFF2-40B4-BE49-F238E27FC236}">
                <a16:creationId xmlns="" xmlns:a16="http://schemas.microsoft.com/office/drawing/2014/main" id="{99BE9BBD-2044-2340-A6D2-EC9570CE184D}"/>
              </a:ext>
            </a:extLst>
          </p:cNvPr>
          <p:cNvSpPr txBox="1"/>
          <p:nvPr/>
        </p:nvSpPr>
        <p:spPr>
          <a:xfrm>
            <a:off x="597757" y="1228931"/>
            <a:ext cx="542136" cy="877163"/>
          </a:xfrm>
          <a:prstGeom prst="rect">
            <a:avLst/>
          </a:prstGeom>
          <a:noFill/>
        </p:spPr>
        <p:txBody>
          <a:bodyPr wrap="none" rtlCol="0">
            <a:spAutoFit/>
          </a:bodyPr>
          <a:lstStyle/>
          <a:p>
            <a:r>
              <a:rPr lang="es-MX" sz="5100" b="1" dirty="0">
                <a:solidFill>
                  <a:srgbClr val="E98540"/>
                </a:solidFill>
                <a:latin typeface="Avenir Next" panose="020B0503020202020204" pitchFamily="34" charset="0"/>
              </a:rPr>
              <a:t>¿</a:t>
            </a:r>
          </a:p>
        </p:txBody>
      </p:sp>
      <p:sp>
        <p:nvSpPr>
          <p:cNvPr id="11" name="CuadroTexto 10">
            <a:extLst>
              <a:ext uri="{FF2B5EF4-FFF2-40B4-BE49-F238E27FC236}">
                <a16:creationId xmlns="" xmlns:a16="http://schemas.microsoft.com/office/drawing/2014/main" id="{82A7F3F2-4960-8C4F-A535-F91ECF5B5626}"/>
              </a:ext>
            </a:extLst>
          </p:cNvPr>
          <p:cNvSpPr txBox="1"/>
          <p:nvPr/>
        </p:nvSpPr>
        <p:spPr>
          <a:xfrm>
            <a:off x="3657600" y="1642543"/>
            <a:ext cx="3583459" cy="461665"/>
          </a:xfrm>
          <a:prstGeom prst="rect">
            <a:avLst/>
          </a:prstGeom>
          <a:noFill/>
        </p:spPr>
        <p:txBody>
          <a:bodyPr wrap="square" rtlCol="0">
            <a:spAutoFit/>
          </a:bodyPr>
          <a:lstStyle/>
          <a:p>
            <a:pPr algn="r"/>
            <a:r>
              <a:rPr lang="es-MX" sz="1200" dirty="0">
                <a:latin typeface="Avenir Next" panose="020B0503020202020204" pitchFamily="34" charset="0"/>
              </a:rPr>
              <a:t>Los programas Presupuestarios anuales deben vincularse con los objetivos y estrategias del</a:t>
            </a:r>
          </a:p>
        </p:txBody>
      </p:sp>
      <p:sp>
        <p:nvSpPr>
          <p:cNvPr id="12" name="CuadroTexto 11">
            <a:extLst>
              <a:ext uri="{FF2B5EF4-FFF2-40B4-BE49-F238E27FC236}">
                <a16:creationId xmlns="" xmlns:a16="http://schemas.microsoft.com/office/drawing/2014/main" id="{2D713F98-3BC1-B94A-924F-83772C3B8BE6}"/>
              </a:ext>
            </a:extLst>
          </p:cNvPr>
          <p:cNvSpPr txBox="1"/>
          <p:nvPr/>
        </p:nvSpPr>
        <p:spPr>
          <a:xfrm>
            <a:off x="2747282" y="2071490"/>
            <a:ext cx="4538966" cy="292388"/>
          </a:xfrm>
          <a:prstGeom prst="rect">
            <a:avLst/>
          </a:prstGeom>
          <a:noFill/>
        </p:spPr>
        <p:txBody>
          <a:bodyPr wrap="square" rtlCol="0">
            <a:spAutoFit/>
          </a:bodyPr>
          <a:lstStyle/>
          <a:p>
            <a:pPr algn="r"/>
            <a:r>
              <a:rPr lang="es-MX" sz="1300" b="1" dirty="0">
                <a:solidFill>
                  <a:schemeClr val="accent5">
                    <a:lumMod val="75000"/>
                  </a:schemeClr>
                </a:solidFill>
                <a:latin typeface="Avenir Next" panose="020B0503020202020204" pitchFamily="34" charset="0"/>
              </a:rPr>
              <a:t>Plan Estatal de </a:t>
            </a:r>
            <a:r>
              <a:rPr lang="es-MX" sz="1300" b="1" dirty="0" smtClean="0">
                <a:solidFill>
                  <a:schemeClr val="accent5">
                    <a:lumMod val="75000"/>
                  </a:schemeClr>
                </a:solidFill>
                <a:latin typeface="Avenir Next" panose="020B0503020202020204" pitchFamily="34" charset="0"/>
              </a:rPr>
              <a:t>Gobernanza y Desarrollo </a:t>
            </a:r>
            <a:r>
              <a:rPr lang="es-MX" sz="1300" b="1" dirty="0">
                <a:solidFill>
                  <a:schemeClr val="accent5">
                    <a:lumMod val="75000"/>
                  </a:schemeClr>
                </a:solidFill>
                <a:latin typeface="Avenir Next" panose="020B0503020202020204" pitchFamily="34" charset="0"/>
              </a:rPr>
              <a:t>(</a:t>
            </a:r>
            <a:r>
              <a:rPr lang="es-MX" sz="1300" b="1" dirty="0" smtClean="0">
                <a:solidFill>
                  <a:schemeClr val="accent5">
                    <a:lumMod val="75000"/>
                  </a:schemeClr>
                </a:solidFill>
                <a:latin typeface="Avenir Next" panose="020B0503020202020204" pitchFamily="34" charset="0"/>
              </a:rPr>
              <a:t>PEGD 2018-2024)</a:t>
            </a:r>
            <a:endParaRPr lang="es-MX" sz="1300" b="1" dirty="0">
              <a:solidFill>
                <a:schemeClr val="accent5">
                  <a:lumMod val="75000"/>
                </a:schemeClr>
              </a:solidFill>
              <a:latin typeface="Avenir Next" panose="020B0503020202020204" pitchFamily="34" charset="0"/>
            </a:endParaRPr>
          </a:p>
        </p:txBody>
      </p:sp>
      <p:sp>
        <p:nvSpPr>
          <p:cNvPr id="13" name="CuadroTexto 12">
            <a:extLst>
              <a:ext uri="{FF2B5EF4-FFF2-40B4-BE49-F238E27FC236}">
                <a16:creationId xmlns="" xmlns:a16="http://schemas.microsoft.com/office/drawing/2014/main" id="{129714B7-B3C1-5049-98EE-4010AC89813E}"/>
              </a:ext>
            </a:extLst>
          </p:cNvPr>
          <p:cNvSpPr txBox="1"/>
          <p:nvPr/>
        </p:nvSpPr>
        <p:spPr>
          <a:xfrm>
            <a:off x="1306458" y="2516568"/>
            <a:ext cx="5310668" cy="323165"/>
          </a:xfrm>
          <a:prstGeom prst="rect">
            <a:avLst/>
          </a:prstGeom>
          <a:noFill/>
        </p:spPr>
        <p:txBody>
          <a:bodyPr wrap="square" rtlCol="0">
            <a:spAutoFit/>
          </a:bodyPr>
          <a:lstStyle/>
          <a:p>
            <a:pPr algn="ctr"/>
            <a:r>
              <a:rPr lang="es-MX" sz="1500" b="1" dirty="0">
                <a:latin typeface="Avenir Next" panose="020B0503020202020204" pitchFamily="34" charset="0"/>
              </a:rPr>
              <a:t>PLAN ESTATAL DE </a:t>
            </a:r>
            <a:r>
              <a:rPr lang="es-MX" sz="1500" b="1" dirty="0" smtClean="0">
                <a:latin typeface="Avenir Next" panose="020B0503020202020204" pitchFamily="34" charset="0"/>
              </a:rPr>
              <a:t>GOBERNANZA Y DESARROLLO </a:t>
            </a:r>
            <a:r>
              <a:rPr lang="es-MX" sz="1500" b="1" dirty="0">
                <a:latin typeface="Avenir Next" panose="020B0503020202020204" pitchFamily="34" charset="0"/>
              </a:rPr>
              <a:t>(</a:t>
            </a:r>
            <a:r>
              <a:rPr lang="es-MX" sz="1500" b="1" dirty="0" smtClean="0">
                <a:latin typeface="Avenir Next" panose="020B0503020202020204" pitchFamily="34" charset="0"/>
              </a:rPr>
              <a:t>2018-2024)</a:t>
            </a:r>
            <a:endParaRPr lang="es-MX" sz="1500" b="1" dirty="0">
              <a:latin typeface="Avenir Next" panose="020B0503020202020204" pitchFamily="34" charset="0"/>
            </a:endParaRPr>
          </a:p>
        </p:txBody>
      </p:sp>
      <p:sp>
        <p:nvSpPr>
          <p:cNvPr id="16" name="CuadroTexto 15">
            <a:extLst>
              <a:ext uri="{FF2B5EF4-FFF2-40B4-BE49-F238E27FC236}">
                <a16:creationId xmlns="" xmlns:a16="http://schemas.microsoft.com/office/drawing/2014/main" id="{C949BEA8-09DC-1F45-95D2-ECA941BC8AB6}"/>
              </a:ext>
            </a:extLst>
          </p:cNvPr>
          <p:cNvSpPr txBox="1"/>
          <p:nvPr/>
        </p:nvSpPr>
        <p:spPr>
          <a:xfrm>
            <a:off x="674337" y="3013743"/>
            <a:ext cx="965329" cy="369332"/>
          </a:xfrm>
          <a:prstGeom prst="rect">
            <a:avLst/>
          </a:prstGeom>
          <a:noFill/>
        </p:spPr>
        <p:txBody>
          <a:bodyPr wrap="none" rtlCol="0" anchor="ctr">
            <a:spAutoFit/>
          </a:bodyPr>
          <a:lstStyle/>
          <a:p>
            <a:pPr algn="ctr"/>
            <a:r>
              <a:rPr lang="es-MX" sz="900" dirty="0" smtClean="0">
                <a:latin typeface="Avenir Next" panose="020B0503020202020204" pitchFamily="34" charset="0"/>
              </a:rPr>
              <a:t>Seguridad, Justicia y </a:t>
            </a:r>
          </a:p>
          <a:p>
            <a:pPr algn="ctr"/>
            <a:r>
              <a:rPr lang="es-MX" sz="900" dirty="0" smtClean="0">
                <a:latin typeface="Avenir Next" panose="020B0503020202020204" pitchFamily="34" charset="0"/>
              </a:rPr>
              <a:t>Estado de Derecho</a:t>
            </a:r>
            <a:endParaRPr lang="es-MX" sz="900" dirty="0">
              <a:latin typeface="Avenir Next" panose="020B0503020202020204" pitchFamily="34" charset="0"/>
            </a:endParaRPr>
          </a:p>
        </p:txBody>
      </p:sp>
      <p:sp>
        <p:nvSpPr>
          <p:cNvPr id="17" name="CuadroTexto 16">
            <a:extLst>
              <a:ext uri="{FF2B5EF4-FFF2-40B4-BE49-F238E27FC236}">
                <a16:creationId xmlns="" xmlns:a16="http://schemas.microsoft.com/office/drawing/2014/main" id="{14E85B29-993C-4D48-BED6-CF60A0C25DC4}"/>
              </a:ext>
            </a:extLst>
          </p:cNvPr>
          <p:cNvSpPr txBox="1"/>
          <p:nvPr/>
        </p:nvSpPr>
        <p:spPr>
          <a:xfrm>
            <a:off x="1865332" y="3026584"/>
            <a:ext cx="596638" cy="369332"/>
          </a:xfrm>
          <a:prstGeom prst="rect">
            <a:avLst/>
          </a:prstGeom>
          <a:noFill/>
        </p:spPr>
        <p:txBody>
          <a:bodyPr wrap="none" rtlCol="0" anchor="ctr">
            <a:spAutoFit/>
          </a:bodyPr>
          <a:lstStyle/>
          <a:p>
            <a:pPr algn="ctr"/>
            <a:r>
              <a:rPr lang="es-MX" sz="900" dirty="0">
                <a:latin typeface="Avenir Next" panose="020B0503020202020204" pitchFamily="34" charset="0"/>
              </a:rPr>
              <a:t>Desarrollo </a:t>
            </a:r>
          </a:p>
          <a:p>
            <a:pPr algn="ctr"/>
            <a:r>
              <a:rPr lang="es-MX" sz="900" dirty="0" smtClean="0">
                <a:latin typeface="Avenir Next" panose="020B0503020202020204" pitchFamily="34" charset="0"/>
              </a:rPr>
              <a:t>Social</a:t>
            </a:r>
            <a:endParaRPr lang="es-MX" sz="900" dirty="0">
              <a:latin typeface="Avenir Next" panose="020B0503020202020204" pitchFamily="34" charset="0"/>
            </a:endParaRPr>
          </a:p>
        </p:txBody>
      </p:sp>
      <p:sp>
        <p:nvSpPr>
          <p:cNvPr id="18" name="CuadroTexto 17">
            <a:extLst>
              <a:ext uri="{FF2B5EF4-FFF2-40B4-BE49-F238E27FC236}">
                <a16:creationId xmlns="" xmlns:a16="http://schemas.microsoft.com/office/drawing/2014/main" id="{D5D2F2C9-EA45-9243-8049-A9B36CC9384B}"/>
              </a:ext>
            </a:extLst>
          </p:cNvPr>
          <p:cNvSpPr txBox="1"/>
          <p:nvPr/>
        </p:nvSpPr>
        <p:spPr>
          <a:xfrm>
            <a:off x="2849791" y="3019860"/>
            <a:ext cx="596637" cy="369332"/>
          </a:xfrm>
          <a:prstGeom prst="rect">
            <a:avLst/>
          </a:prstGeom>
          <a:noFill/>
        </p:spPr>
        <p:txBody>
          <a:bodyPr wrap="none" rtlCol="0" anchor="ctr">
            <a:spAutoFit/>
          </a:bodyPr>
          <a:lstStyle/>
          <a:p>
            <a:pPr algn="ctr"/>
            <a:r>
              <a:rPr lang="es-MX" sz="900" dirty="0" smtClean="0">
                <a:latin typeface="Avenir Next" panose="020B0503020202020204" pitchFamily="34" charset="0"/>
              </a:rPr>
              <a:t>Desarrollo </a:t>
            </a:r>
          </a:p>
          <a:p>
            <a:pPr algn="ctr"/>
            <a:r>
              <a:rPr lang="es-MX" sz="900" dirty="0" smtClean="0">
                <a:latin typeface="Avenir Next" panose="020B0503020202020204" pitchFamily="34" charset="0"/>
              </a:rPr>
              <a:t>Económico </a:t>
            </a:r>
            <a:endParaRPr lang="es-MX" sz="900" dirty="0">
              <a:latin typeface="Avenir Next" panose="020B0503020202020204" pitchFamily="34" charset="0"/>
            </a:endParaRPr>
          </a:p>
        </p:txBody>
      </p:sp>
      <p:sp>
        <p:nvSpPr>
          <p:cNvPr id="19" name="CuadroTexto 18">
            <a:extLst>
              <a:ext uri="{FF2B5EF4-FFF2-40B4-BE49-F238E27FC236}">
                <a16:creationId xmlns="" xmlns:a16="http://schemas.microsoft.com/office/drawing/2014/main" id="{5BAB1F3B-98CB-EB48-AA68-569F50601303}"/>
              </a:ext>
            </a:extLst>
          </p:cNvPr>
          <p:cNvSpPr txBox="1"/>
          <p:nvPr/>
        </p:nvSpPr>
        <p:spPr>
          <a:xfrm>
            <a:off x="3825299" y="2950844"/>
            <a:ext cx="691216" cy="507831"/>
          </a:xfrm>
          <a:prstGeom prst="rect">
            <a:avLst/>
          </a:prstGeom>
          <a:noFill/>
        </p:spPr>
        <p:txBody>
          <a:bodyPr wrap="none" rtlCol="0" anchor="ctr">
            <a:spAutoFit/>
          </a:bodyPr>
          <a:lstStyle/>
          <a:p>
            <a:pPr algn="ctr"/>
            <a:r>
              <a:rPr lang="es-MX" sz="900" dirty="0" smtClean="0">
                <a:latin typeface="Avenir Next" panose="020B0503020202020204" pitchFamily="34" charset="0"/>
              </a:rPr>
              <a:t>Desarrollo</a:t>
            </a:r>
          </a:p>
          <a:p>
            <a:pPr algn="ctr"/>
            <a:r>
              <a:rPr lang="es-MX" sz="900" dirty="0" smtClean="0">
                <a:latin typeface="Avenir Next" panose="020B0503020202020204" pitchFamily="34" charset="0"/>
              </a:rPr>
              <a:t>Sostenible </a:t>
            </a:r>
            <a:r>
              <a:rPr lang="es-MX" sz="900" dirty="0" smtClean="0">
                <a:latin typeface="Avenir Next" panose="020B0503020202020204" pitchFamily="34" charset="0"/>
              </a:rPr>
              <a:t>del</a:t>
            </a:r>
          </a:p>
          <a:p>
            <a:pPr algn="ctr"/>
            <a:r>
              <a:rPr lang="es-MX" sz="900" dirty="0" smtClean="0">
                <a:latin typeface="Avenir Next" panose="020B0503020202020204" pitchFamily="34" charset="0"/>
              </a:rPr>
              <a:t>Territorio</a:t>
            </a:r>
            <a:endParaRPr lang="es-MX" sz="900" dirty="0">
              <a:latin typeface="Avenir Next" panose="020B0503020202020204" pitchFamily="34" charset="0"/>
            </a:endParaRPr>
          </a:p>
        </p:txBody>
      </p:sp>
      <p:sp>
        <p:nvSpPr>
          <p:cNvPr id="20" name="CuadroTexto 19">
            <a:extLst>
              <a:ext uri="{FF2B5EF4-FFF2-40B4-BE49-F238E27FC236}">
                <a16:creationId xmlns="" xmlns:a16="http://schemas.microsoft.com/office/drawing/2014/main" id="{910E3B23-7447-E848-BEBC-F2792237F9F5}"/>
              </a:ext>
            </a:extLst>
          </p:cNvPr>
          <p:cNvSpPr txBox="1"/>
          <p:nvPr/>
        </p:nvSpPr>
        <p:spPr>
          <a:xfrm>
            <a:off x="4790299" y="3006461"/>
            <a:ext cx="906017" cy="369332"/>
          </a:xfrm>
          <a:prstGeom prst="rect">
            <a:avLst/>
          </a:prstGeom>
          <a:noFill/>
        </p:spPr>
        <p:txBody>
          <a:bodyPr wrap="none" rtlCol="0" anchor="ctr">
            <a:spAutoFit/>
          </a:bodyPr>
          <a:lstStyle/>
          <a:p>
            <a:pPr algn="ctr"/>
            <a:r>
              <a:rPr lang="es-MX" sz="900" dirty="0" smtClean="0">
                <a:latin typeface="Avenir Next" panose="020B0503020202020204" pitchFamily="34" charset="0"/>
              </a:rPr>
              <a:t>Gobierno Efectivo</a:t>
            </a:r>
          </a:p>
          <a:p>
            <a:pPr algn="ctr"/>
            <a:r>
              <a:rPr lang="es-MX" sz="900" dirty="0" smtClean="0">
                <a:latin typeface="Avenir Next" panose="020B0503020202020204" pitchFamily="34" charset="0"/>
              </a:rPr>
              <a:t>e Integridad Pública</a:t>
            </a:r>
            <a:endParaRPr lang="es-MX" sz="900" dirty="0">
              <a:latin typeface="Avenir Next" panose="020B0503020202020204" pitchFamily="34" charset="0"/>
            </a:endParaRPr>
          </a:p>
        </p:txBody>
      </p:sp>
      <p:sp>
        <p:nvSpPr>
          <p:cNvPr id="21" name="CuadroTexto 20">
            <a:extLst>
              <a:ext uri="{FF2B5EF4-FFF2-40B4-BE49-F238E27FC236}">
                <a16:creationId xmlns="" xmlns:a16="http://schemas.microsoft.com/office/drawing/2014/main" id="{7D9165C7-126C-3842-BF05-4073DE8B2659}"/>
              </a:ext>
            </a:extLst>
          </p:cNvPr>
          <p:cNvSpPr txBox="1"/>
          <p:nvPr/>
        </p:nvSpPr>
        <p:spPr>
          <a:xfrm>
            <a:off x="5943215" y="3006786"/>
            <a:ext cx="1172117" cy="369332"/>
          </a:xfrm>
          <a:prstGeom prst="rect">
            <a:avLst/>
          </a:prstGeom>
          <a:noFill/>
        </p:spPr>
        <p:txBody>
          <a:bodyPr wrap="none" rtlCol="0" anchor="ctr">
            <a:spAutoFit/>
          </a:bodyPr>
          <a:lstStyle/>
          <a:p>
            <a:pPr algn="ctr"/>
            <a:r>
              <a:rPr lang="es-MX" sz="900" dirty="0" smtClean="0">
                <a:latin typeface="Avenir Next" panose="020B0503020202020204" pitchFamily="34" charset="0"/>
              </a:rPr>
              <a:t>Temáticas </a:t>
            </a:r>
            <a:endParaRPr lang="es-MX" sz="900" dirty="0">
              <a:latin typeface="Avenir Next" panose="020B0503020202020204" pitchFamily="34" charset="0"/>
            </a:endParaRPr>
          </a:p>
          <a:p>
            <a:pPr algn="ctr"/>
            <a:r>
              <a:rPr lang="es-MX" sz="900" dirty="0" smtClean="0">
                <a:latin typeface="Avenir Next" panose="020B0503020202020204" pitchFamily="34" charset="0"/>
              </a:rPr>
              <a:t>Transversales y</a:t>
            </a:r>
            <a:r>
              <a:rPr lang="es-MX" sz="900" dirty="0">
                <a:latin typeface="Avenir Next" panose="020B0503020202020204" pitchFamily="34" charset="0"/>
              </a:rPr>
              <a:t> </a:t>
            </a:r>
            <a:r>
              <a:rPr lang="es-MX" sz="900" dirty="0" smtClean="0">
                <a:latin typeface="Avenir Next" panose="020B0503020202020204" pitchFamily="34" charset="0"/>
              </a:rPr>
              <a:t>Especiales</a:t>
            </a:r>
          </a:p>
        </p:txBody>
      </p:sp>
      <p:sp>
        <p:nvSpPr>
          <p:cNvPr id="31" name="CuadroTexto 30">
            <a:extLst>
              <a:ext uri="{FF2B5EF4-FFF2-40B4-BE49-F238E27FC236}">
                <a16:creationId xmlns="" xmlns:a16="http://schemas.microsoft.com/office/drawing/2014/main" id="{E9EB12D6-EBCF-5B4F-A84D-597E425B615D}"/>
              </a:ext>
            </a:extLst>
          </p:cNvPr>
          <p:cNvSpPr txBox="1"/>
          <p:nvPr/>
        </p:nvSpPr>
        <p:spPr>
          <a:xfrm>
            <a:off x="2442233" y="4027456"/>
            <a:ext cx="3156633" cy="307777"/>
          </a:xfrm>
          <a:prstGeom prst="rect">
            <a:avLst/>
          </a:prstGeom>
          <a:noFill/>
        </p:spPr>
        <p:txBody>
          <a:bodyPr wrap="none" rtlCol="0">
            <a:spAutoFit/>
          </a:bodyPr>
          <a:lstStyle/>
          <a:p>
            <a:pPr algn="ctr"/>
            <a:r>
              <a:rPr lang="es-MX" sz="1400" b="1" dirty="0">
                <a:solidFill>
                  <a:schemeClr val="accent5">
                    <a:lumMod val="75000"/>
                  </a:schemeClr>
                </a:solidFill>
                <a:latin typeface="Avenir Next" panose="020B0503020202020204" pitchFamily="34" charset="0"/>
              </a:rPr>
              <a:t>OBJETIVOS, </a:t>
            </a:r>
            <a:r>
              <a:rPr lang="es-MX" sz="1400" b="1" dirty="0" smtClean="0">
                <a:solidFill>
                  <a:schemeClr val="accent5">
                    <a:lumMod val="75000"/>
                  </a:schemeClr>
                </a:solidFill>
                <a:latin typeface="Avenir Next" panose="020B0503020202020204" pitchFamily="34" charset="0"/>
              </a:rPr>
              <a:t>RESULTADOS, </a:t>
            </a:r>
            <a:r>
              <a:rPr lang="es-MX" sz="1400" b="1" dirty="0">
                <a:solidFill>
                  <a:schemeClr val="accent5">
                    <a:lumMod val="75000"/>
                  </a:schemeClr>
                </a:solidFill>
                <a:latin typeface="Avenir Next" panose="020B0503020202020204" pitchFamily="34" charset="0"/>
              </a:rPr>
              <a:t>METAS E INDICADORES</a:t>
            </a:r>
          </a:p>
        </p:txBody>
      </p:sp>
      <p:pic>
        <p:nvPicPr>
          <p:cNvPr id="39" name="Imagen 38">
            <a:extLst>
              <a:ext uri="{FF2B5EF4-FFF2-40B4-BE49-F238E27FC236}">
                <a16:creationId xmlns="" xmlns:a16="http://schemas.microsoft.com/office/drawing/2014/main" id="{736BE412-B1F4-1F47-879F-7E58C55E62DB}"/>
              </a:ext>
            </a:extLst>
          </p:cNvPr>
          <p:cNvPicPr>
            <a:picLocks noChangeAspect="1"/>
          </p:cNvPicPr>
          <p:nvPr/>
        </p:nvPicPr>
        <p:blipFill>
          <a:blip r:embed="rId3"/>
          <a:stretch>
            <a:fillRect/>
          </a:stretch>
        </p:blipFill>
        <p:spPr>
          <a:xfrm>
            <a:off x="158837" y="4723239"/>
            <a:ext cx="2413000" cy="355600"/>
          </a:xfrm>
          <a:prstGeom prst="rect">
            <a:avLst/>
          </a:prstGeom>
        </p:spPr>
      </p:pic>
      <p:sp>
        <p:nvSpPr>
          <p:cNvPr id="32" name="CuadroTexto 31">
            <a:extLst>
              <a:ext uri="{FF2B5EF4-FFF2-40B4-BE49-F238E27FC236}">
                <a16:creationId xmlns="" xmlns:a16="http://schemas.microsoft.com/office/drawing/2014/main" id="{9EFF86C0-65A6-6A4B-842E-C18ADF2314BB}"/>
              </a:ext>
            </a:extLst>
          </p:cNvPr>
          <p:cNvSpPr txBox="1"/>
          <p:nvPr/>
        </p:nvSpPr>
        <p:spPr>
          <a:xfrm>
            <a:off x="476211" y="4820878"/>
            <a:ext cx="1811714" cy="261610"/>
          </a:xfrm>
          <a:prstGeom prst="rect">
            <a:avLst/>
          </a:prstGeom>
          <a:noFill/>
        </p:spPr>
        <p:txBody>
          <a:bodyPr wrap="none" rtlCol="0">
            <a:spAutoFit/>
          </a:bodyPr>
          <a:lstStyle/>
          <a:p>
            <a:pPr algn="ctr"/>
            <a:r>
              <a:rPr lang="es-MX" sz="1100" dirty="0">
                <a:solidFill>
                  <a:schemeClr val="bg1"/>
                </a:solidFill>
                <a:latin typeface="Avenir Next" panose="020B0503020202020204" pitchFamily="34" charset="0"/>
              </a:rPr>
              <a:t>Programas </a:t>
            </a:r>
            <a:r>
              <a:rPr lang="es-MX" sz="1100" dirty="0" smtClean="0">
                <a:solidFill>
                  <a:schemeClr val="bg1"/>
                </a:solidFill>
                <a:latin typeface="Avenir Next" panose="020B0503020202020204" pitchFamily="34" charset="0"/>
              </a:rPr>
              <a:t>Sectoriales </a:t>
            </a:r>
            <a:r>
              <a:rPr lang="es-MX" sz="1100" dirty="0">
                <a:solidFill>
                  <a:schemeClr val="bg1"/>
                </a:solidFill>
                <a:latin typeface="Avenir Next" panose="020B0503020202020204" pitchFamily="34" charset="0"/>
              </a:rPr>
              <a:t>y Especiales </a:t>
            </a:r>
          </a:p>
        </p:txBody>
      </p:sp>
      <p:pic>
        <p:nvPicPr>
          <p:cNvPr id="40" name="Imagen 39">
            <a:extLst>
              <a:ext uri="{FF2B5EF4-FFF2-40B4-BE49-F238E27FC236}">
                <a16:creationId xmlns="" xmlns:a16="http://schemas.microsoft.com/office/drawing/2014/main" id="{4785B8A2-84E3-4D42-9BBF-47F97988A284}"/>
              </a:ext>
            </a:extLst>
          </p:cNvPr>
          <p:cNvPicPr>
            <a:picLocks noChangeAspect="1"/>
          </p:cNvPicPr>
          <p:nvPr/>
        </p:nvPicPr>
        <p:blipFill>
          <a:blip r:embed="rId3"/>
          <a:stretch>
            <a:fillRect/>
          </a:stretch>
        </p:blipFill>
        <p:spPr>
          <a:xfrm>
            <a:off x="2682581" y="4723239"/>
            <a:ext cx="2413000" cy="355600"/>
          </a:xfrm>
          <a:prstGeom prst="rect">
            <a:avLst/>
          </a:prstGeom>
        </p:spPr>
      </p:pic>
      <p:sp>
        <p:nvSpPr>
          <p:cNvPr id="36" name="CuadroTexto 35">
            <a:extLst>
              <a:ext uri="{FF2B5EF4-FFF2-40B4-BE49-F238E27FC236}">
                <a16:creationId xmlns="" xmlns:a16="http://schemas.microsoft.com/office/drawing/2014/main" id="{B06C62E3-AE28-5244-985E-21AF748CFC31}"/>
              </a:ext>
            </a:extLst>
          </p:cNvPr>
          <p:cNvSpPr txBox="1"/>
          <p:nvPr/>
        </p:nvSpPr>
        <p:spPr>
          <a:xfrm>
            <a:off x="3129086" y="4815954"/>
            <a:ext cx="1614545" cy="261610"/>
          </a:xfrm>
          <a:prstGeom prst="rect">
            <a:avLst/>
          </a:prstGeom>
          <a:noFill/>
        </p:spPr>
        <p:txBody>
          <a:bodyPr wrap="none" rtlCol="0">
            <a:spAutoFit/>
          </a:bodyPr>
          <a:lstStyle/>
          <a:p>
            <a:pPr algn="ctr"/>
            <a:r>
              <a:rPr lang="es-MX" sz="1100" dirty="0">
                <a:solidFill>
                  <a:schemeClr val="bg1"/>
                </a:solidFill>
                <a:latin typeface="Avenir Next" panose="020B0503020202020204" pitchFamily="34" charset="0"/>
              </a:rPr>
              <a:t>Planes Regionales de Desarrollo</a:t>
            </a:r>
          </a:p>
        </p:txBody>
      </p:sp>
      <p:pic>
        <p:nvPicPr>
          <p:cNvPr id="42" name="Imagen 41">
            <a:extLst>
              <a:ext uri="{FF2B5EF4-FFF2-40B4-BE49-F238E27FC236}">
                <a16:creationId xmlns="" xmlns:a16="http://schemas.microsoft.com/office/drawing/2014/main" id="{512F3621-11D4-744F-994A-63D79088834E}"/>
              </a:ext>
            </a:extLst>
          </p:cNvPr>
          <p:cNvPicPr>
            <a:picLocks noChangeAspect="1"/>
          </p:cNvPicPr>
          <p:nvPr/>
        </p:nvPicPr>
        <p:blipFill>
          <a:blip r:embed="rId3"/>
          <a:stretch>
            <a:fillRect/>
          </a:stretch>
        </p:blipFill>
        <p:spPr>
          <a:xfrm>
            <a:off x="5206325" y="4723239"/>
            <a:ext cx="2413000" cy="355600"/>
          </a:xfrm>
          <a:prstGeom prst="rect">
            <a:avLst/>
          </a:prstGeom>
        </p:spPr>
      </p:pic>
      <p:sp>
        <p:nvSpPr>
          <p:cNvPr id="38" name="CuadroTexto 37">
            <a:extLst>
              <a:ext uri="{FF2B5EF4-FFF2-40B4-BE49-F238E27FC236}">
                <a16:creationId xmlns="" xmlns:a16="http://schemas.microsoft.com/office/drawing/2014/main" id="{4F350C85-5D6F-2646-9292-E7BCDDDA0E36}"/>
              </a:ext>
            </a:extLst>
          </p:cNvPr>
          <p:cNvSpPr txBox="1"/>
          <p:nvPr/>
        </p:nvSpPr>
        <p:spPr>
          <a:xfrm>
            <a:off x="5889974" y="4815616"/>
            <a:ext cx="1152880" cy="261610"/>
          </a:xfrm>
          <a:prstGeom prst="rect">
            <a:avLst/>
          </a:prstGeom>
          <a:noFill/>
        </p:spPr>
        <p:txBody>
          <a:bodyPr wrap="none" rtlCol="0">
            <a:spAutoFit/>
          </a:bodyPr>
          <a:lstStyle/>
          <a:p>
            <a:pPr algn="ctr"/>
            <a:r>
              <a:rPr lang="es-MX" sz="1100" dirty="0" smtClean="0">
                <a:solidFill>
                  <a:schemeClr val="bg1"/>
                </a:solidFill>
                <a:latin typeface="Avenir Next" panose="020B0503020202020204" pitchFamily="34" charset="0"/>
              </a:rPr>
              <a:t>Planes </a:t>
            </a:r>
            <a:r>
              <a:rPr lang="es-MX" sz="1100" dirty="0">
                <a:solidFill>
                  <a:schemeClr val="bg1"/>
                </a:solidFill>
                <a:latin typeface="Avenir Next" panose="020B0503020202020204" pitchFamily="34" charset="0"/>
              </a:rPr>
              <a:t>Institucionales</a:t>
            </a:r>
          </a:p>
        </p:txBody>
      </p:sp>
      <p:pic>
        <p:nvPicPr>
          <p:cNvPr id="45" name="Imagen 44">
            <a:extLst>
              <a:ext uri="{FF2B5EF4-FFF2-40B4-BE49-F238E27FC236}">
                <a16:creationId xmlns="" xmlns:a16="http://schemas.microsoft.com/office/drawing/2014/main" id="{E71F0F8B-C7A2-E240-877C-0BC630162F8E}"/>
              </a:ext>
            </a:extLst>
          </p:cNvPr>
          <p:cNvPicPr>
            <a:picLocks noChangeAspect="1"/>
          </p:cNvPicPr>
          <p:nvPr/>
        </p:nvPicPr>
        <p:blipFill>
          <a:blip r:embed="rId4"/>
          <a:stretch>
            <a:fillRect/>
          </a:stretch>
        </p:blipFill>
        <p:spPr>
          <a:xfrm>
            <a:off x="1191566" y="4449163"/>
            <a:ext cx="207465" cy="221296"/>
          </a:xfrm>
          <a:prstGeom prst="rect">
            <a:avLst/>
          </a:prstGeom>
        </p:spPr>
      </p:pic>
      <p:pic>
        <p:nvPicPr>
          <p:cNvPr id="46" name="Imagen 45">
            <a:extLst>
              <a:ext uri="{FF2B5EF4-FFF2-40B4-BE49-F238E27FC236}">
                <a16:creationId xmlns="" xmlns:a16="http://schemas.microsoft.com/office/drawing/2014/main" id="{91D88EF4-E2D0-5142-B4C2-7D1707F1F47C}"/>
              </a:ext>
            </a:extLst>
          </p:cNvPr>
          <p:cNvPicPr>
            <a:picLocks noChangeAspect="1"/>
          </p:cNvPicPr>
          <p:nvPr/>
        </p:nvPicPr>
        <p:blipFill>
          <a:blip r:embed="rId4"/>
          <a:stretch>
            <a:fillRect/>
          </a:stretch>
        </p:blipFill>
        <p:spPr>
          <a:xfrm>
            <a:off x="3804494" y="4465134"/>
            <a:ext cx="207465" cy="221296"/>
          </a:xfrm>
          <a:prstGeom prst="rect">
            <a:avLst/>
          </a:prstGeom>
        </p:spPr>
      </p:pic>
      <p:pic>
        <p:nvPicPr>
          <p:cNvPr id="47" name="Imagen 46">
            <a:extLst>
              <a:ext uri="{FF2B5EF4-FFF2-40B4-BE49-F238E27FC236}">
                <a16:creationId xmlns="" xmlns:a16="http://schemas.microsoft.com/office/drawing/2014/main" id="{A502A827-D3EA-BD42-8185-6D23E950E564}"/>
              </a:ext>
            </a:extLst>
          </p:cNvPr>
          <p:cNvPicPr>
            <a:picLocks noChangeAspect="1"/>
          </p:cNvPicPr>
          <p:nvPr/>
        </p:nvPicPr>
        <p:blipFill>
          <a:blip r:embed="rId4"/>
          <a:stretch>
            <a:fillRect/>
          </a:stretch>
        </p:blipFill>
        <p:spPr>
          <a:xfrm>
            <a:off x="6359811" y="4469139"/>
            <a:ext cx="207465" cy="221296"/>
          </a:xfrm>
          <a:prstGeom prst="rect">
            <a:avLst/>
          </a:prstGeom>
        </p:spPr>
      </p:pic>
      <p:sp>
        <p:nvSpPr>
          <p:cNvPr id="48" name="CuadroTexto 47">
            <a:extLst>
              <a:ext uri="{FF2B5EF4-FFF2-40B4-BE49-F238E27FC236}">
                <a16:creationId xmlns="" xmlns:a16="http://schemas.microsoft.com/office/drawing/2014/main" id="{A2A48534-CBE6-BD4C-9A47-FDCE4F042411}"/>
              </a:ext>
            </a:extLst>
          </p:cNvPr>
          <p:cNvSpPr txBox="1"/>
          <p:nvPr/>
        </p:nvSpPr>
        <p:spPr>
          <a:xfrm>
            <a:off x="2430417" y="5229645"/>
            <a:ext cx="3400290" cy="307777"/>
          </a:xfrm>
          <a:prstGeom prst="rect">
            <a:avLst/>
          </a:prstGeom>
          <a:noFill/>
        </p:spPr>
        <p:txBody>
          <a:bodyPr wrap="none" rtlCol="0">
            <a:spAutoFit/>
          </a:bodyPr>
          <a:lstStyle/>
          <a:p>
            <a:pPr algn="ctr"/>
            <a:r>
              <a:rPr lang="es-MX" sz="1400" b="1" dirty="0">
                <a:solidFill>
                  <a:schemeClr val="accent5">
                    <a:lumMod val="75000"/>
                  </a:schemeClr>
                </a:solidFill>
                <a:latin typeface="Avenir Next" panose="020B0503020202020204" pitchFamily="34" charset="0"/>
              </a:rPr>
              <a:t>MATRICES DE INDICADORES PARA RESULTADOS (MIR)</a:t>
            </a:r>
          </a:p>
        </p:txBody>
      </p:sp>
      <p:sp>
        <p:nvSpPr>
          <p:cNvPr id="49" name="CuadroTexto 48">
            <a:extLst>
              <a:ext uri="{FF2B5EF4-FFF2-40B4-BE49-F238E27FC236}">
                <a16:creationId xmlns="" xmlns:a16="http://schemas.microsoft.com/office/drawing/2014/main" id="{264523BC-69A8-AB40-8529-3245DE1C5E91}"/>
              </a:ext>
            </a:extLst>
          </p:cNvPr>
          <p:cNvSpPr txBox="1"/>
          <p:nvPr/>
        </p:nvSpPr>
        <p:spPr>
          <a:xfrm>
            <a:off x="490616" y="5633804"/>
            <a:ext cx="798617" cy="230832"/>
          </a:xfrm>
          <a:prstGeom prst="rect">
            <a:avLst/>
          </a:prstGeom>
          <a:noFill/>
        </p:spPr>
        <p:txBody>
          <a:bodyPr wrap="none" rtlCol="0" anchor="ctr">
            <a:spAutoFit/>
          </a:bodyPr>
          <a:lstStyle/>
          <a:p>
            <a:pPr algn="ctr"/>
            <a:r>
              <a:rPr lang="es-MX" sz="900" dirty="0">
                <a:latin typeface="Avenir Next" panose="020B0503020202020204" pitchFamily="34" charset="0"/>
              </a:rPr>
              <a:t>$ </a:t>
            </a:r>
            <a:r>
              <a:rPr lang="es-MX" sz="900" dirty="0" smtClean="0">
                <a:latin typeface="Avenir Next" panose="020B0503020202020204" pitchFamily="34" charset="0"/>
              </a:rPr>
              <a:t>11,909,015,208 </a:t>
            </a:r>
            <a:endParaRPr lang="es-MX" sz="900" dirty="0">
              <a:latin typeface="Avenir Next" panose="020B0503020202020204" pitchFamily="34" charset="0"/>
            </a:endParaRPr>
          </a:p>
        </p:txBody>
      </p:sp>
      <p:sp>
        <p:nvSpPr>
          <p:cNvPr id="50" name="CuadroTexto 49">
            <a:extLst>
              <a:ext uri="{FF2B5EF4-FFF2-40B4-BE49-F238E27FC236}">
                <a16:creationId xmlns="" xmlns:a16="http://schemas.microsoft.com/office/drawing/2014/main" id="{51B9C593-28FF-C349-8183-3EE2BC25A302}"/>
              </a:ext>
            </a:extLst>
          </p:cNvPr>
          <p:cNvSpPr txBox="1"/>
          <p:nvPr/>
        </p:nvSpPr>
        <p:spPr>
          <a:xfrm>
            <a:off x="1738873" y="5646645"/>
            <a:ext cx="797013" cy="230832"/>
          </a:xfrm>
          <a:prstGeom prst="rect">
            <a:avLst/>
          </a:prstGeom>
          <a:noFill/>
        </p:spPr>
        <p:txBody>
          <a:bodyPr wrap="none" rtlCol="0" anchor="ctr">
            <a:spAutoFit/>
          </a:bodyPr>
          <a:lstStyle/>
          <a:p>
            <a:pPr algn="ctr"/>
            <a:r>
              <a:rPr lang="es-MX" sz="900" dirty="0">
                <a:latin typeface="Avenir Next" panose="020B0503020202020204" pitchFamily="34" charset="0"/>
              </a:rPr>
              <a:t>$ </a:t>
            </a:r>
            <a:r>
              <a:rPr lang="es-MX" sz="900" dirty="0" smtClean="0">
                <a:latin typeface="Avenir Next" panose="020B0503020202020204" pitchFamily="34" charset="0"/>
              </a:rPr>
              <a:t>68,122,773,132 </a:t>
            </a:r>
            <a:endParaRPr lang="es-MX" sz="900" dirty="0">
              <a:latin typeface="Avenir Next" panose="020B0503020202020204" pitchFamily="34" charset="0"/>
            </a:endParaRPr>
          </a:p>
        </p:txBody>
      </p:sp>
      <p:sp>
        <p:nvSpPr>
          <p:cNvPr id="51" name="CuadroTexto 50">
            <a:extLst>
              <a:ext uri="{FF2B5EF4-FFF2-40B4-BE49-F238E27FC236}">
                <a16:creationId xmlns="" xmlns:a16="http://schemas.microsoft.com/office/drawing/2014/main" id="{4FC213A6-6FF0-1740-844B-92E8A7A826E0}"/>
              </a:ext>
            </a:extLst>
          </p:cNvPr>
          <p:cNvSpPr txBox="1"/>
          <p:nvPr/>
        </p:nvSpPr>
        <p:spPr>
          <a:xfrm>
            <a:off x="2947970" y="5639921"/>
            <a:ext cx="787395" cy="230832"/>
          </a:xfrm>
          <a:prstGeom prst="rect">
            <a:avLst/>
          </a:prstGeom>
          <a:noFill/>
        </p:spPr>
        <p:txBody>
          <a:bodyPr wrap="none" rtlCol="0" anchor="ctr">
            <a:spAutoFit/>
          </a:bodyPr>
          <a:lstStyle/>
          <a:p>
            <a:pPr algn="ctr"/>
            <a:r>
              <a:rPr lang="es-MX" sz="900" dirty="0">
                <a:latin typeface="Avenir Next" panose="020B0503020202020204" pitchFamily="34" charset="0"/>
              </a:rPr>
              <a:t>$ </a:t>
            </a:r>
            <a:r>
              <a:rPr lang="es-MX" sz="900" dirty="0" smtClean="0">
                <a:latin typeface="Avenir Next" panose="020B0503020202020204" pitchFamily="34" charset="0"/>
              </a:rPr>
              <a:t>2,252,425,474 </a:t>
            </a:r>
            <a:endParaRPr lang="es-MX" sz="900" dirty="0">
              <a:latin typeface="Avenir Next" panose="020B0503020202020204" pitchFamily="34" charset="0"/>
            </a:endParaRPr>
          </a:p>
        </p:txBody>
      </p:sp>
      <p:sp>
        <p:nvSpPr>
          <p:cNvPr id="52" name="CuadroTexto 51">
            <a:extLst>
              <a:ext uri="{FF2B5EF4-FFF2-40B4-BE49-F238E27FC236}">
                <a16:creationId xmlns="" xmlns:a16="http://schemas.microsoft.com/office/drawing/2014/main" id="{1A00A025-E1E1-EB45-8D85-C77F3CCA052E}"/>
              </a:ext>
            </a:extLst>
          </p:cNvPr>
          <p:cNvSpPr txBox="1"/>
          <p:nvPr/>
        </p:nvSpPr>
        <p:spPr>
          <a:xfrm>
            <a:off x="4236685" y="5640154"/>
            <a:ext cx="772969" cy="230832"/>
          </a:xfrm>
          <a:prstGeom prst="rect">
            <a:avLst/>
          </a:prstGeom>
          <a:noFill/>
        </p:spPr>
        <p:txBody>
          <a:bodyPr wrap="none" rtlCol="0" anchor="ctr">
            <a:spAutoFit/>
          </a:bodyPr>
          <a:lstStyle/>
          <a:p>
            <a:pPr algn="ctr"/>
            <a:r>
              <a:rPr lang="es-MX" sz="900" dirty="0">
                <a:latin typeface="Avenir Next" panose="020B0503020202020204" pitchFamily="34" charset="0"/>
              </a:rPr>
              <a:t>$ </a:t>
            </a:r>
            <a:r>
              <a:rPr lang="es-MX" sz="900" dirty="0" smtClean="0">
                <a:latin typeface="Avenir Next" panose="020B0503020202020204" pitchFamily="34" charset="0"/>
              </a:rPr>
              <a:t>8,657,421,347 </a:t>
            </a:r>
            <a:endParaRPr lang="es-MX" sz="900" dirty="0">
              <a:latin typeface="Avenir Next" panose="020B0503020202020204" pitchFamily="34" charset="0"/>
            </a:endParaRPr>
          </a:p>
        </p:txBody>
      </p:sp>
      <p:sp>
        <p:nvSpPr>
          <p:cNvPr id="53" name="CuadroTexto 52">
            <a:extLst>
              <a:ext uri="{FF2B5EF4-FFF2-40B4-BE49-F238E27FC236}">
                <a16:creationId xmlns="" xmlns:a16="http://schemas.microsoft.com/office/drawing/2014/main" id="{BCB87310-D040-CA4F-A454-581E1883E0B2}"/>
              </a:ext>
            </a:extLst>
          </p:cNvPr>
          <p:cNvSpPr txBox="1"/>
          <p:nvPr/>
        </p:nvSpPr>
        <p:spPr>
          <a:xfrm>
            <a:off x="5464070" y="5626522"/>
            <a:ext cx="822662" cy="230832"/>
          </a:xfrm>
          <a:prstGeom prst="rect">
            <a:avLst/>
          </a:prstGeom>
          <a:noFill/>
        </p:spPr>
        <p:txBody>
          <a:bodyPr wrap="none" rtlCol="0" anchor="ctr">
            <a:spAutoFit/>
          </a:bodyPr>
          <a:lstStyle/>
          <a:p>
            <a:pPr algn="ctr"/>
            <a:r>
              <a:rPr lang="es-MX" sz="900" dirty="0">
                <a:latin typeface="Avenir Next" panose="020B0503020202020204" pitchFamily="34" charset="0"/>
              </a:rPr>
              <a:t>$ </a:t>
            </a:r>
            <a:r>
              <a:rPr lang="es-MX" sz="900" dirty="0" smtClean="0">
                <a:latin typeface="Avenir Next" panose="020B0503020202020204" pitchFamily="34" charset="0"/>
              </a:rPr>
              <a:t>29,731,077,035 </a:t>
            </a:r>
            <a:endParaRPr lang="es-MX" sz="900" dirty="0">
              <a:latin typeface="Avenir Next" panose="020B0503020202020204" pitchFamily="34" charset="0"/>
            </a:endParaRPr>
          </a:p>
        </p:txBody>
      </p:sp>
      <p:sp>
        <p:nvSpPr>
          <p:cNvPr id="54" name="CuadroTexto 53">
            <a:extLst>
              <a:ext uri="{FF2B5EF4-FFF2-40B4-BE49-F238E27FC236}">
                <a16:creationId xmlns="" xmlns:a16="http://schemas.microsoft.com/office/drawing/2014/main" id="{D39B2CC9-D551-FD4F-89C4-6E0A0BCC5467}"/>
              </a:ext>
            </a:extLst>
          </p:cNvPr>
          <p:cNvSpPr txBox="1"/>
          <p:nvPr/>
        </p:nvSpPr>
        <p:spPr>
          <a:xfrm>
            <a:off x="6641329" y="5626847"/>
            <a:ext cx="750526" cy="230832"/>
          </a:xfrm>
          <a:prstGeom prst="rect">
            <a:avLst/>
          </a:prstGeom>
          <a:noFill/>
        </p:spPr>
        <p:txBody>
          <a:bodyPr wrap="none" rtlCol="0" anchor="ctr">
            <a:spAutoFit/>
          </a:bodyPr>
          <a:lstStyle/>
          <a:p>
            <a:pPr algn="ctr"/>
            <a:r>
              <a:rPr lang="es-MX" sz="900" dirty="0" smtClean="0">
                <a:latin typeface="Avenir Next" panose="020B0503020202020204" pitchFamily="34" charset="0"/>
              </a:rPr>
              <a:t>$3,608,178,586</a:t>
            </a:r>
            <a:endParaRPr lang="es-MX" sz="900" dirty="0">
              <a:latin typeface="Avenir Next" panose="020B0503020202020204" pitchFamily="34" charset="0"/>
            </a:endParaRPr>
          </a:p>
        </p:txBody>
      </p:sp>
      <p:sp>
        <p:nvSpPr>
          <p:cNvPr id="61" name="CuadroTexto 60">
            <a:extLst>
              <a:ext uri="{FF2B5EF4-FFF2-40B4-BE49-F238E27FC236}">
                <a16:creationId xmlns="" xmlns:a16="http://schemas.microsoft.com/office/drawing/2014/main" id="{B46FC44C-2294-AC4F-8029-39C0B376A67D}"/>
              </a:ext>
            </a:extLst>
          </p:cNvPr>
          <p:cNvSpPr txBox="1"/>
          <p:nvPr/>
        </p:nvSpPr>
        <p:spPr>
          <a:xfrm>
            <a:off x="498630" y="6482412"/>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68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2" name="CuadroTexto 61">
            <a:extLst>
              <a:ext uri="{FF2B5EF4-FFF2-40B4-BE49-F238E27FC236}">
                <a16:creationId xmlns="" xmlns:a16="http://schemas.microsoft.com/office/drawing/2014/main" id="{373AAE65-A78C-794D-AC34-1DF7D31FD89A}"/>
              </a:ext>
            </a:extLst>
          </p:cNvPr>
          <p:cNvSpPr txBox="1"/>
          <p:nvPr/>
        </p:nvSpPr>
        <p:spPr>
          <a:xfrm>
            <a:off x="1746082" y="6495253"/>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122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3" name="CuadroTexto 62">
            <a:extLst>
              <a:ext uri="{FF2B5EF4-FFF2-40B4-BE49-F238E27FC236}">
                <a16:creationId xmlns="" xmlns:a16="http://schemas.microsoft.com/office/drawing/2014/main" id="{24A32C55-16CF-FC42-A69B-09E0AF3ACFF8}"/>
              </a:ext>
            </a:extLst>
          </p:cNvPr>
          <p:cNvSpPr txBox="1"/>
          <p:nvPr/>
        </p:nvSpPr>
        <p:spPr>
          <a:xfrm>
            <a:off x="2972015" y="6488529"/>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65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4" name="CuadroTexto 63">
            <a:extLst>
              <a:ext uri="{FF2B5EF4-FFF2-40B4-BE49-F238E27FC236}">
                <a16:creationId xmlns="" xmlns:a16="http://schemas.microsoft.com/office/drawing/2014/main" id="{0DF36DBD-2884-424A-BF26-17400BDF22AC}"/>
              </a:ext>
            </a:extLst>
          </p:cNvPr>
          <p:cNvSpPr txBox="1"/>
          <p:nvPr/>
        </p:nvSpPr>
        <p:spPr>
          <a:xfrm>
            <a:off x="4258925" y="6488762"/>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40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5" name="CuadroTexto 64">
            <a:extLst>
              <a:ext uri="{FF2B5EF4-FFF2-40B4-BE49-F238E27FC236}">
                <a16:creationId xmlns="" xmlns:a16="http://schemas.microsoft.com/office/drawing/2014/main" id="{0E0F83D0-FF4D-694E-B6F3-B3E6260E96D1}"/>
              </a:ext>
            </a:extLst>
          </p:cNvPr>
          <p:cNvSpPr txBox="1"/>
          <p:nvPr/>
        </p:nvSpPr>
        <p:spPr>
          <a:xfrm>
            <a:off x="5484104" y="6475130"/>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64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6" name="CuadroTexto 65">
            <a:extLst>
              <a:ext uri="{FF2B5EF4-FFF2-40B4-BE49-F238E27FC236}">
                <a16:creationId xmlns="" xmlns:a16="http://schemas.microsoft.com/office/drawing/2014/main" id="{AC3E5C5F-EEE3-0645-9F81-04EBC93358E2}"/>
              </a:ext>
            </a:extLst>
          </p:cNvPr>
          <p:cNvSpPr txBox="1"/>
          <p:nvPr/>
        </p:nvSpPr>
        <p:spPr>
          <a:xfrm>
            <a:off x="6636114" y="6475455"/>
            <a:ext cx="782586" cy="369332"/>
          </a:xfrm>
          <a:prstGeom prst="rect">
            <a:avLst/>
          </a:prstGeom>
          <a:noFill/>
        </p:spPr>
        <p:txBody>
          <a:bodyPr wrap="none" rtlCol="0" anchor="ctr">
            <a:spAutoFit/>
          </a:bodyPr>
          <a:lstStyle/>
          <a:p>
            <a:pPr algn="ctr"/>
            <a:r>
              <a:rPr lang="es-MX" sz="900" dirty="0" smtClean="0">
                <a:latin typeface="Avenir Next" panose="020B0503020202020204" pitchFamily="34" charset="0"/>
              </a:rPr>
              <a:t>48 </a:t>
            </a:r>
            <a:r>
              <a:rPr lang="es-MX" sz="900" dirty="0">
                <a:latin typeface="Avenir Next" panose="020B0503020202020204" pitchFamily="34" charset="0"/>
              </a:rPr>
              <a:t>programas</a:t>
            </a:r>
          </a:p>
          <a:p>
            <a:pPr algn="ctr"/>
            <a:r>
              <a:rPr lang="es-MX" sz="900" dirty="0">
                <a:latin typeface="Avenir Next" panose="020B0503020202020204" pitchFamily="34" charset="0"/>
              </a:rPr>
              <a:t>presupuestarios</a:t>
            </a:r>
          </a:p>
        </p:txBody>
      </p:sp>
      <p:sp>
        <p:nvSpPr>
          <p:cNvPr id="67" name="CuadroTexto 66">
            <a:extLst>
              <a:ext uri="{FF2B5EF4-FFF2-40B4-BE49-F238E27FC236}">
                <a16:creationId xmlns="" xmlns:a16="http://schemas.microsoft.com/office/drawing/2014/main" id="{C5F946B4-3568-CF4E-BEAE-E563C214A89D}"/>
              </a:ext>
            </a:extLst>
          </p:cNvPr>
          <p:cNvSpPr txBox="1"/>
          <p:nvPr/>
        </p:nvSpPr>
        <p:spPr>
          <a:xfrm>
            <a:off x="275620" y="6921209"/>
            <a:ext cx="7257944" cy="477054"/>
          </a:xfrm>
          <a:prstGeom prst="rect">
            <a:avLst/>
          </a:prstGeom>
          <a:noFill/>
        </p:spPr>
        <p:txBody>
          <a:bodyPr wrap="square" rtlCol="0">
            <a:spAutoFit/>
          </a:bodyPr>
          <a:lstStyle/>
          <a:p>
            <a:r>
              <a:rPr lang="es-MX" sz="1000" dirty="0">
                <a:solidFill>
                  <a:schemeClr val="tx1">
                    <a:lumMod val="50000"/>
                    <a:lumOff val="50000"/>
                  </a:schemeClr>
                </a:solidFill>
                <a:latin typeface="Avenir Next" panose="020B0503020202020204" pitchFamily="34" charset="0"/>
              </a:rPr>
              <a:t>El </a:t>
            </a:r>
            <a:r>
              <a:rPr lang="es-MX" sz="1000" b="1" dirty="0" smtClean="0">
                <a:solidFill>
                  <a:schemeClr val="tx2">
                    <a:lumMod val="50000"/>
                  </a:schemeClr>
                </a:solidFill>
                <a:latin typeface="Avenir Next" panose="020B0503020202020204" pitchFamily="34" charset="0"/>
              </a:rPr>
              <a:t>PEGD </a:t>
            </a:r>
            <a:r>
              <a:rPr lang="es-MX" sz="1000" dirty="0">
                <a:solidFill>
                  <a:schemeClr val="tx1">
                    <a:lumMod val="50000"/>
                    <a:lumOff val="50000"/>
                  </a:schemeClr>
                </a:solidFill>
                <a:latin typeface="Avenir Next" panose="020B0503020202020204" pitchFamily="34" charset="0"/>
              </a:rPr>
              <a:t>es nuestro documento rector de la política pública en el Gobierno del Estado; se compone de </a:t>
            </a:r>
            <a:r>
              <a:rPr lang="es-MX" sz="1000" dirty="0" smtClean="0">
                <a:solidFill>
                  <a:schemeClr val="tx1">
                    <a:lumMod val="50000"/>
                    <a:lumOff val="50000"/>
                  </a:schemeClr>
                </a:solidFill>
                <a:latin typeface="Avenir Next" panose="020B0503020202020204" pitchFamily="34" charset="0"/>
              </a:rPr>
              <a:t>cinco </a:t>
            </a:r>
            <a:r>
              <a:rPr lang="es-MX" sz="1000" dirty="0">
                <a:solidFill>
                  <a:schemeClr val="tx1">
                    <a:lumMod val="50000"/>
                    <a:lumOff val="50000"/>
                  </a:schemeClr>
                </a:solidFill>
                <a:latin typeface="Avenir Next" panose="020B0503020202020204" pitchFamily="34" charset="0"/>
              </a:rPr>
              <a:t>Ejes del </a:t>
            </a:r>
            <a:r>
              <a:rPr lang="es-MX" sz="1000" dirty="0" smtClean="0">
                <a:solidFill>
                  <a:schemeClr val="tx1">
                    <a:lumMod val="50000"/>
                    <a:lumOff val="50000"/>
                  </a:schemeClr>
                </a:solidFill>
                <a:latin typeface="Avenir Next" panose="020B0503020202020204" pitchFamily="34" charset="0"/>
              </a:rPr>
              <a:t>Desarrollo </a:t>
            </a:r>
            <a:r>
              <a:rPr lang="es-MX" sz="1000" dirty="0">
                <a:solidFill>
                  <a:schemeClr val="tx1">
                    <a:lumMod val="50000"/>
                    <a:lumOff val="50000"/>
                  </a:schemeClr>
                </a:solidFill>
                <a:latin typeface="Avenir Next" panose="020B0503020202020204" pitchFamily="34" charset="0"/>
              </a:rPr>
              <a:t>y se desagrega en </a:t>
            </a:r>
            <a:r>
              <a:rPr lang="es-MX" sz="1000" dirty="0" smtClean="0">
                <a:solidFill>
                  <a:schemeClr val="tx1">
                    <a:lumMod val="50000"/>
                    <a:lumOff val="50000"/>
                  </a:schemeClr>
                </a:solidFill>
                <a:latin typeface="Avenir Next" panose="020B0503020202020204" pitchFamily="34" charset="0"/>
              </a:rPr>
              <a:t>diversas áreas estratégicas.</a:t>
            </a:r>
            <a:endParaRPr lang="es-MX" sz="1000" dirty="0">
              <a:solidFill>
                <a:schemeClr val="tx1">
                  <a:lumMod val="50000"/>
                  <a:lumOff val="50000"/>
                </a:schemeClr>
              </a:solidFill>
              <a:latin typeface="Avenir Next" panose="020B0503020202020204" pitchFamily="34" charset="0"/>
            </a:endParaRPr>
          </a:p>
          <a:p>
            <a:endParaRPr lang="es-MX" sz="500" dirty="0">
              <a:solidFill>
                <a:schemeClr val="tx1">
                  <a:lumMod val="50000"/>
                  <a:lumOff val="50000"/>
                </a:schemeClr>
              </a:solidFill>
              <a:latin typeface="Avenir Next" panose="020B0503020202020204" pitchFamily="34" charset="0"/>
            </a:endParaRPr>
          </a:p>
          <a:p>
            <a:r>
              <a:rPr lang="es-MX" sz="1000" dirty="0">
                <a:solidFill>
                  <a:schemeClr val="tx1">
                    <a:lumMod val="50000"/>
                    <a:lumOff val="50000"/>
                  </a:schemeClr>
                </a:solidFill>
                <a:latin typeface="Avenir Next" panose="020B0503020202020204" pitchFamily="34" charset="0"/>
              </a:rPr>
              <a:t>En el Gobierno del Estado de Jalisco </a:t>
            </a:r>
            <a:r>
              <a:rPr lang="es-MX" sz="1000" dirty="0">
                <a:latin typeface="Avenir Next" panose="020B0503020202020204" pitchFamily="34" charset="0"/>
              </a:rPr>
              <a:t>tenemos </a:t>
            </a:r>
            <a:r>
              <a:rPr lang="es-MX" sz="1000" b="1" dirty="0" smtClean="0">
                <a:latin typeface="Avenir Next" panose="020B0503020202020204" pitchFamily="34" charset="0"/>
              </a:rPr>
              <a:t>1391</a:t>
            </a:r>
            <a:r>
              <a:rPr lang="es-MX" sz="1000" dirty="0" smtClean="0">
                <a:latin typeface="Avenir Next" panose="020B0503020202020204" pitchFamily="34" charset="0"/>
              </a:rPr>
              <a:t> </a:t>
            </a:r>
            <a:r>
              <a:rPr lang="es-MX" sz="1000" dirty="0">
                <a:latin typeface="Avenir Next" panose="020B0503020202020204" pitchFamily="34" charset="0"/>
              </a:rPr>
              <a:t>acciones </a:t>
            </a:r>
            <a:r>
              <a:rPr lang="es-MX" sz="1000" dirty="0">
                <a:solidFill>
                  <a:schemeClr val="tx1">
                    <a:lumMod val="50000"/>
                    <a:lumOff val="50000"/>
                  </a:schemeClr>
                </a:solidFill>
                <a:latin typeface="Avenir Next" panose="020B0503020202020204" pitchFamily="34" charset="0"/>
              </a:rPr>
              <a:t>que se reflejan en bienes </a:t>
            </a:r>
            <a:r>
              <a:rPr lang="es-MX" sz="1000" dirty="0" smtClean="0">
                <a:solidFill>
                  <a:schemeClr val="tx1">
                    <a:lumMod val="50000"/>
                    <a:lumOff val="50000"/>
                  </a:schemeClr>
                </a:solidFill>
                <a:latin typeface="Avenir Next" panose="020B0503020202020204" pitchFamily="34" charset="0"/>
              </a:rPr>
              <a:t>y </a:t>
            </a:r>
            <a:r>
              <a:rPr lang="es-MX" sz="1000" dirty="0">
                <a:solidFill>
                  <a:schemeClr val="tx1">
                    <a:lumMod val="50000"/>
                    <a:lumOff val="50000"/>
                  </a:schemeClr>
                </a:solidFill>
                <a:latin typeface="Avenir Next" panose="020B0503020202020204" pitchFamily="34" charset="0"/>
              </a:rPr>
              <a:t>servicios enfocados en mejorar tu bienestar.</a:t>
            </a:r>
            <a:endParaRPr lang="es-MX" sz="1000" b="1" dirty="0">
              <a:solidFill>
                <a:schemeClr val="tx1">
                  <a:lumMod val="50000"/>
                  <a:lumOff val="50000"/>
                </a:schemeClr>
              </a:solidFill>
              <a:latin typeface="Avenir Next" panose="020B0503020202020204" pitchFamily="34" charset="0"/>
            </a:endParaRPr>
          </a:p>
        </p:txBody>
      </p:sp>
      <p:sp>
        <p:nvSpPr>
          <p:cNvPr id="68" name="CuadroTexto 67">
            <a:extLst>
              <a:ext uri="{FF2B5EF4-FFF2-40B4-BE49-F238E27FC236}">
                <a16:creationId xmlns="" xmlns:a16="http://schemas.microsoft.com/office/drawing/2014/main" id="{7B90AF75-73AA-4441-81A7-BD9E9CBADB88}"/>
              </a:ext>
            </a:extLst>
          </p:cNvPr>
          <p:cNvSpPr txBox="1"/>
          <p:nvPr/>
        </p:nvSpPr>
        <p:spPr>
          <a:xfrm>
            <a:off x="271798" y="7504106"/>
            <a:ext cx="3236784" cy="261610"/>
          </a:xfrm>
          <a:prstGeom prst="rect">
            <a:avLst/>
          </a:prstGeom>
          <a:noFill/>
        </p:spPr>
        <p:txBody>
          <a:bodyPr wrap="none" rtlCol="0">
            <a:spAutoFit/>
          </a:bodyPr>
          <a:lstStyle/>
          <a:p>
            <a:r>
              <a:rPr lang="es-MX" sz="1100" b="1" dirty="0">
                <a:solidFill>
                  <a:schemeClr val="accent5">
                    <a:lumMod val="75000"/>
                  </a:schemeClr>
                </a:solidFill>
                <a:latin typeface="Avenir Next" panose="020B0503020202020204" pitchFamily="34" charset="0"/>
              </a:rPr>
              <a:t>Demasiadas acciones que planear, ejecutar y </a:t>
            </a:r>
            <a:r>
              <a:rPr lang="es-MX" sz="1100" b="1" dirty="0" smtClean="0">
                <a:solidFill>
                  <a:schemeClr val="accent5">
                    <a:lumMod val="75000"/>
                  </a:schemeClr>
                </a:solidFill>
                <a:latin typeface="Avenir Next" panose="020B0503020202020204" pitchFamily="34" charset="0"/>
              </a:rPr>
              <a:t>evaluar, ¿verdad</a:t>
            </a:r>
            <a:r>
              <a:rPr lang="es-MX" sz="1100" b="1" dirty="0">
                <a:solidFill>
                  <a:schemeClr val="accent5">
                    <a:lumMod val="75000"/>
                  </a:schemeClr>
                </a:solidFill>
                <a:latin typeface="Avenir Next" panose="020B0503020202020204" pitchFamily="34" charset="0"/>
              </a:rPr>
              <a:t>?</a:t>
            </a:r>
          </a:p>
        </p:txBody>
      </p:sp>
      <p:sp>
        <p:nvSpPr>
          <p:cNvPr id="69" name="CuadroTexto 68">
            <a:extLst>
              <a:ext uri="{FF2B5EF4-FFF2-40B4-BE49-F238E27FC236}">
                <a16:creationId xmlns="" xmlns:a16="http://schemas.microsoft.com/office/drawing/2014/main" id="{26A1BAFF-2F80-8543-BA33-F609AA750071}"/>
              </a:ext>
            </a:extLst>
          </p:cNvPr>
          <p:cNvSpPr txBox="1"/>
          <p:nvPr/>
        </p:nvSpPr>
        <p:spPr>
          <a:xfrm>
            <a:off x="268891" y="7785809"/>
            <a:ext cx="6763959" cy="246221"/>
          </a:xfrm>
          <a:prstGeom prst="rect">
            <a:avLst/>
          </a:prstGeom>
          <a:noFill/>
        </p:spPr>
        <p:txBody>
          <a:bodyPr wrap="square" rtlCol="0">
            <a:spAutoFit/>
          </a:bodyPr>
          <a:lstStyle/>
          <a:p>
            <a:r>
              <a:rPr lang="es-MX" sz="1000" dirty="0">
                <a:solidFill>
                  <a:schemeClr val="tx1">
                    <a:lumMod val="50000"/>
                    <a:lumOff val="50000"/>
                  </a:schemeClr>
                </a:solidFill>
                <a:latin typeface="Avenir Next" panose="020B0503020202020204" pitchFamily="34" charset="0"/>
              </a:rPr>
              <a:t>Para esto contamos con los </a:t>
            </a:r>
            <a:r>
              <a:rPr lang="es-MX" sz="1000" b="1" dirty="0">
                <a:solidFill>
                  <a:schemeClr val="tx2">
                    <a:lumMod val="50000"/>
                  </a:schemeClr>
                </a:solidFill>
                <a:latin typeface="Avenir Next" panose="020B0503020202020204" pitchFamily="34" charset="0"/>
              </a:rPr>
              <a:t>Programas Presupuestarios, </a:t>
            </a:r>
            <a:r>
              <a:rPr lang="es-MX" sz="1000" dirty="0">
                <a:solidFill>
                  <a:schemeClr val="tx1">
                    <a:lumMod val="50000"/>
                    <a:lumOff val="50000"/>
                  </a:schemeClr>
                </a:solidFill>
                <a:latin typeface="Avenir Next" panose="020B0503020202020204" pitchFamily="34" charset="0"/>
              </a:rPr>
              <a:t>que son el </a:t>
            </a:r>
            <a:r>
              <a:rPr lang="es-MX" sz="1000" b="1" dirty="0">
                <a:solidFill>
                  <a:schemeClr val="tx2">
                    <a:lumMod val="50000"/>
                  </a:schemeClr>
                </a:solidFill>
                <a:latin typeface="Avenir Next" panose="020B0503020202020204" pitchFamily="34" charset="0"/>
              </a:rPr>
              <a:t>eje articulador </a:t>
            </a:r>
            <a:r>
              <a:rPr lang="es-MX" sz="1000" dirty="0">
                <a:solidFill>
                  <a:schemeClr val="tx1">
                    <a:lumMod val="50000"/>
                    <a:lumOff val="50000"/>
                  </a:schemeClr>
                </a:solidFill>
                <a:latin typeface="Avenir Next" panose="020B0503020202020204" pitchFamily="34" charset="0"/>
              </a:rPr>
              <a:t>entre </a:t>
            </a:r>
            <a:r>
              <a:rPr lang="es-MX" sz="1000" dirty="0" smtClean="0">
                <a:solidFill>
                  <a:schemeClr val="tx1">
                    <a:lumMod val="50000"/>
                    <a:lumOff val="50000"/>
                  </a:schemeClr>
                </a:solidFill>
                <a:latin typeface="Avenir Next" panose="020B0503020202020204" pitchFamily="34" charset="0"/>
              </a:rPr>
              <a:t>lo que </a:t>
            </a:r>
            <a:r>
              <a:rPr lang="es-MX" sz="1000" dirty="0">
                <a:solidFill>
                  <a:schemeClr val="tx1">
                    <a:lumMod val="50000"/>
                    <a:lumOff val="50000"/>
                  </a:schemeClr>
                </a:solidFill>
                <a:latin typeface="Avenir Next" panose="020B0503020202020204" pitchFamily="34" charset="0"/>
              </a:rPr>
              <a:t>plasma el </a:t>
            </a:r>
            <a:r>
              <a:rPr lang="es-MX" sz="1000" dirty="0" smtClean="0">
                <a:solidFill>
                  <a:schemeClr val="tx1">
                    <a:lumMod val="50000"/>
                    <a:lumOff val="50000"/>
                  </a:schemeClr>
                </a:solidFill>
                <a:latin typeface="Avenir Next" panose="020B0503020202020204" pitchFamily="34" charset="0"/>
              </a:rPr>
              <a:t>PEGD </a:t>
            </a:r>
            <a:r>
              <a:rPr lang="es-MX" sz="1000" dirty="0">
                <a:solidFill>
                  <a:schemeClr val="tx1">
                    <a:lumMod val="50000"/>
                    <a:lumOff val="50000"/>
                  </a:schemeClr>
                </a:solidFill>
                <a:latin typeface="Avenir Next" panose="020B0503020202020204" pitchFamily="34" charset="0"/>
              </a:rPr>
              <a:t>y lo que se presupuesta para el siguiente año.</a:t>
            </a:r>
            <a:endParaRPr lang="es-MX" sz="1000" b="1" dirty="0">
              <a:solidFill>
                <a:schemeClr val="tx1">
                  <a:lumMod val="50000"/>
                  <a:lumOff val="50000"/>
                </a:schemeClr>
              </a:solidFill>
              <a:latin typeface="Avenir Next" panose="020B0503020202020204" pitchFamily="34" charset="0"/>
            </a:endParaRPr>
          </a:p>
        </p:txBody>
      </p:sp>
      <p:sp>
        <p:nvSpPr>
          <p:cNvPr id="76" name="CuadroTexto 75">
            <a:extLst>
              <a:ext uri="{FF2B5EF4-FFF2-40B4-BE49-F238E27FC236}">
                <a16:creationId xmlns="" xmlns:a16="http://schemas.microsoft.com/office/drawing/2014/main" id="{372DB149-245C-A248-AC1B-FFBFA04984E6}"/>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17</a:t>
            </a:r>
          </a:p>
        </p:txBody>
      </p:sp>
      <p:pic>
        <p:nvPicPr>
          <p:cNvPr id="77" name="Imagen 76"/>
          <p:cNvPicPr/>
          <p:nvPr/>
        </p:nvPicPr>
        <p:blipFill>
          <a:blip r:embed="rId5">
            <a:extLst>
              <a:ext uri="{28A0092B-C50C-407E-A947-70E740481C1C}">
                <a14:useLocalDpi xmlns:a14="http://schemas.microsoft.com/office/drawing/2010/main" val="0"/>
              </a:ext>
            </a:extLst>
          </a:blip>
          <a:stretch>
            <a:fillRect/>
          </a:stretch>
        </p:blipFill>
        <p:spPr>
          <a:xfrm>
            <a:off x="3854878" y="3448770"/>
            <a:ext cx="623806" cy="549820"/>
          </a:xfrm>
          <a:prstGeom prst="rect">
            <a:avLst/>
          </a:prstGeom>
          <a:ln>
            <a:noFill/>
          </a:ln>
        </p:spPr>
      </p:pic>
      <p:pic>
        <p:nvPicPr>
          <p:cNvPr id="78" name="Imagen 77"/>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0266" y="3445505"/>
            <a:ext cx="616120" cy="553159"/>
          </a:xfrm>
          <a:prstGeom prst="rect">
            <a:avLst/>
          </a:prstGeom>
          <a:ln>
            <a:noFill/>
          </a:ln>
        </p:spPr>
      </p:pic>
      <p:pic>
        <p:nvPicPr>
          <p:cNvPr id="79" name="Imagen 78"/>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1856" y="3445505"/>
            <a:ext cx="583565" cy="533400"/>
          </a:xfrm>
          <a:prstGeom prst="rect">
            <a:avLst/>
          </a:prstGeom>
          <a:noFill/>
          <a:ln>
            <a:noFill/>
          </a:ln>
        </p:spPr>
      </p:pic>
      <p:pic>
        <p:nvPicPr>
          <p:cNvPr id="80" name="Imagen 79"/>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843" y="3478599"/>
            <a:ext cx="543560" cy="525780"/>
          </a:xfrm>
          <a:prstGeom prst="rect">
            <a:avLst/>
          </a:prstGeom>
          <a:noFill/>
          <a:ln>
            <a:noFill/>
          </a:ln>
        </p:spPr>
      </p:pic>
      <p:pic>
        <p:nvPicPr>
          <p:cNvPr id="81" name="Imagen 80"/>
          <p:cNvPicPr/>
          <p:nvPr/>
        </p:nvPicPr>
        <p:blipFill>
          <a:blip r:embed="rId9">
            <a:extLst>
              <a:ext uri="{28A0092B-C50C-407E-A947-70E740481C1C}">
                <a14:useLocalDpi xmlns:a14="http://schemas.microsoft.com/office/drawing/2010/main" val="0"/>
              </a:ext>
            </a:extLst>
          </a:blip>
          <a:srcRect/>
          <a:stretch>
            <a:fillRect/>
          </a:stretch>
        </p:blipFill>
        <p:spPr bwMode="auto">
          <a:xfrm>
            <a:off x="4969404" y="3420354"/>
            <a:ext cx="543560" cy="524510"/>
          </a:xfrm>
          <a:prstGeom prst="rect">
            <a:avLst/>
          </a:prstGeom>
          <a:noFill/>
          <a:ln>
            <a:noFill/>
          </a:ln>
        </p:spPr>
      </p:pic>
      <p:pic>
        <p:nvPicPr>
          <p:cNvPr id="82" name="Imagen 81"/>
          <p:cNvPicPr/>
          <p:nvPr/>
        </p:nvPicPr>
        <p:blipFill>
          <a:blip r:embed="rId10">
            <a:extLst>
              <a:ext uri="{28A0092B-C50C-407E-A947-70E740481C1C}">
                <a14:useLocalDpi xmlns:a14="http://schemas.microsoft.com/office/drawing/2010/main" val="0"/>
              </a:ext>
            </a:extLst>
          </a:blip>
          <a:srcRect/>
          <a:stretch>
            <a:fillRect/>
          </a:stretch>
        </p:blipFill>
        <p:spPr bwMode="auto">
          <a:xfrm>
            <a:off x="5948966" y="3426473"/>
            <a:ext cx="542925" cy="514350"/>
          </a:xfrm>
          <a:prstGeom prst="rect">
            <a:avLst/>
          </a:prstGeom>
          <a:noFill/>
          <a:ln>
            <a:noFill/>
          </a:ln>
        </p:spPr>
      </p:pic>
      <p:pic>
        <p:nvPicPr>
          <p:cNvPr id="83" name="Imagen 82"/>
          <p:cNvPicPr/>
          <p:nvPr/>
        </p:nvPicPr>
        <p:blipFill>
          <a:blip r:embed="rId11">
            <a:extLst>
              <a:ext uri="{28A0092B-C50C-407E-A947-70E740481C1C}">
                <a14:useLocalDpi xmlns:a14="http://schemas.microsoft.com/office/drawing/2010/main" val="0"/>
              </a:ext>
            </a:extLst>
          </a:blip>
          <a:srcRect/>
          <a:stretch>
            <a:fillRect/>
          </a:stretch>
        </p:blipFill>
        <p:spPr bwMode="auto">
          <a:xfrm>
            <a:off x="6617125" y="3419470"/>
            <a:ext cx="541655" cy="509270"/>
          </a:xfrm>
          <a:prstGeom prst="rect">
            <a:avLst/>
          </a:prstGeom>
          <a:noFill/>
          <a:ln>
            <a:noFill/>
          </a:ln>
        </p:spPr>
      </p:pic>
      <p:pic>
        <p:nvPicPr>
          <p:cNvPr id="84" name="Imagen 83"/>
          <p:cNvPicPr/>
          <p:nvPr/>
        </p:nvPicPr>
        <p:blipFill>
          <a:blip r:embed="rId5">
            <a:extLst>
              <a:ext uri="{28A0092B-C50C-407E-A947-70E740481C1C}">
                <a14:useLocalDpi xmlns:a14="http://schemas.microsoft.com/office/drawing/2010/main" val="0"/>
              </a:ext>
            </a:extLst>
          </a:blip>
          <a:stretch>
            <a:fillRect/>
          </a:stretch>
        </p:blipFill>
        <p:spPr>
          <a:xfrm>
            <a:off x="4331128" y="5891286"/>
            <a:ext cx="623806" cy="549820"/>
          </a:xfrm>
          <a:prstGeom prst="rect">
            <a:avLst/>
          </a:prstGeom>
          <a:ln>
            <a:noFill/>
          </a:ln>
        </p:spPr>
      </p:pic>
      <p:pic>
        <p:nvPicPr>
          <p:cNvPr id="85" name="Imagen 84"/>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341" y="5888021"/>
            <a:ext cx="616120" cy="553159"/>
          </a:xfrm>
          <a:prstGeom prst="rect">
            <a:avLst/>
          </a:prstGeom>
          <a:ln>
            <a:noFill/>
          </a:ln>
        </p:spPr>
      </p:pic>
      <p:pic>
        <p:nvPicPr>
          <p:cNvPr id="86" name="Imagen 85"/>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3281" y="5888021"/>
            <a:ext cx="583565" cy="533400"/>
          </a:xfrm>
          <a:prstGeom prst="rect">
            <a:avLst/>
          </a:prstGeom>
          <a:noFill/>
          <a:ln>
            <a:noFill/>
          </a:ln>
        </p:spPr>
      </p:pic>
      <p:pic>
        <p:nvPicPr>
          <p:cNvPr id="87" name="Imagen 86"/>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1124" b="97753" l="0" r="96739">
                        <a14:foregroundMark x1="14130" y1="57303" x2="70652" y2="22472"/>
                        <a14:foregroundMark x1="53261" y1="16854" x2="73913" y2="53933"/>
                        <a14:foregroundMark x1="73913" y1="24719" x2="73913" y2="60674"/>
                        <a14:foregroundMark x1="75000" y1="71910" x2="75000" y2="71910"/>
                        <a14:foregroundMark x1="75000" y1="77528" x2="75000" y2="77528"/>
                        <a14:foregroundMark x1="73913" y1="80899" x2="73913" y2="80899"/>
                        <a14:foregroundMark x1="47826" y1="77528" x2="47826" y2="77528"/>
                        <a14:foregroundMark x1="47826" y1="60674" x2="47826" y2="60674"/>
                        <a14:foregroundMark x1="26087" y1="42697" x2="26087" y2="42697"/>
                        <a14:foregroundMark x1="36957" y1="31461" x2="36957" y2="31461"/>
                        <a14:foregroundMark x1="40217" y1="22472" x2="40217" y2="22472"/>
                        <a14:foregroundMark x1="25000" y1="15730" x2="25000" y2="15730"/>
                        <a14:foregroundMark x1="25000" y1="19101" x2="25000" y2="19101"/>
                        <a14:foregroundMark x1="25000" y1="19101" x2="25000" y2="19101"/>
                        <a14:foregroundMark x1="25000" y1="19101" x2="25000" y2="19101"/>
                        <a14:foregroundMark x1="17391" y1="37079" x2="17391" y2="37079"/>
                        <a14:foregroundMark x1="17391" y1="39326" x2="17391" y2="39326"/>
                      </a14:backgroundRemoval>
                    </a14:imgEffect>
                  </a14:imgLayer>
                </a14:imgProps>
              </a:ext>
              <a:ext uri="{28A0092B-C50C-407E-A947-70E740481C1C}">
                <a14:useLocalDpi xmlns:a14="http://schemas.microsoft.com/office/drawing/2010/main" val="0"/>
              </a:ext>
            </a:extLst>
          </a:blip>
          <a:srcRect/>
          <a:stretch>
            <a:fillRect/>
          </a:stretch>
        </p:blipFill>
        <p:spPr bwMode="auto">
          <a:xfrm>
            <a:off x="618143" y="5921115"/>
            <a:ext cx="543560" cy="525780"/>
          </a:xfrm>
          <a:prstGeom prst="rect">
            <a:avLst/>
          </a:prstGeom>
          <a:noFill/>
          <a:ln>
            <a:noFill/>
          </a:ln>
        </p:spPr>
      </p:pic>
      <p:pic>
        <p:nvPicPr>
          <p:cNvPr id="88" name="Imagen 87"/>
          <p:cNvPicPr/>
          <p:nvPr/>
        </p:nvPicPr>
        <p:blipFill>
          <a:blip r:embed="rId9">
            <a:extLst>
              <a:ext uri="{28A0092B-C50C-407E-A947-70E740481C1C}">
                <a14:useLocalDpi xmlns:a14="http://schemas.microsoft.com/office/drawing/2010/main" val="0"/>
              </a:ext>
            </a:extLst>
          </a:blip>
          <a:srcRect/>
          <a:stretch>
            <a:fillRect/>
          </a:stretch>
        </p:blipFill>
        <p:spPr bwMode="auto">
          <a:xfrm>
            <a:off x="5588529" y="5862870"/>
            <a:ext cx="543560" cy="524510"/>
          </a:xfrm>
          <a:prstGeom prst="rect">
            <a:avLst/>
          </a:prstGeom>
          <a:noFill/>
          <a:ln>
            <a:noFill/>
          </a:ln>
        </p:spPr>
      </p:pic>
      <p:pic>
        <p:nvPicPr>
          <p:cNvPr id="89" name="Imagen 88"/>
          <p:cNvPicPr/>
          <p:nvPr/>
        </p:nvPicPr>
        <p:blipFill>
          <a:blip r:embed="rId10">
            <a:extLst>
              <a:ext uri="{28A0092B-C50C-407E-A947-70E740481C1C}">
                <a14:useLocalDpi xmlns:a14="http://schemas.microsoft.com/office/drawing/2010/main" val="0"/>
              </a:ext>
            </a:extLst>
          </a:blip>
          <a:srcRect/>
          <a:stretch>
            <a:fillRect/>
          </a:stretch>
        </p:blipFill>
        <p:spPr bwMode="auto">
          <a:xfrm>
            <a:off x="6415691" y="5893703"/>
            <a:ext cx="542925" cy="514350"/>
          </a:xfrm>
          <a:prstGeom prst="rect">
            <a:avLst/>
          </a:prstGeom>
          <a:noFill/>
          <a:ln>
            <a:noFill/>
          </a:ln>
        </p:spPr>
      </p:pic>
      <p:pic>
        <p:nvPicPr>
          <p:cNvPr id="90" name="Imagen 89"/>
          <p:cNvPicPr/>
          <p:nvPr/>
        </p:nvPicPr>
        <p:blipFill>
          <a:blip r:embed="rId11">
            <a:extLst>
              <a:ext uri="{28A0092B-C50C-407E-A947-70E740481C1C}">
                <a14:useLocalDpi xmlns:a14="http://schemas.microsoft.com/office/drawing/2010/main" val="0"/>
              </a:ext>
            </a:extLst>
          </a:blip>
          <a:srcRect/>
          <a:stretch>
            <a:fillRect/>
          </a:stretch>
        </p:blipFill>
        <p:spPr bwMode="auto">
          <a:xfrm>
            <a:off x="7083850" y="5886700"/>
            <a:ext cx="541655" cy="509270"/>
          </a:xfrm>
          <a:prstGeom prst="rect">
            <a:avLst/>
          </a:prstGeom>
          <a:noFill/>
          <a:ln>
            <a:noFill/>
          </a:ln>
        </p:spPr>
      </p:pic>
      <p:sp>
        <p:nvSpPr>
          <p:cNvPr id="91" name="CuadroTexto 90">
            <a:extLst>
              <a:ext uri="{FF2B5EF4-FFF2-40B4-BE49-F238E27FC236}">
                <a16:creationId xmlns:a16="http://schemas.microsoft.com/office/drawing/2014/main" xmlns="" id="{CAF074DE-7DA0-B84D-9DE2-DEA305B6148A}"/>
              </a:ext>
            </a:extLst>
          </p:cNvPr>
          <p:cNvSpPr txBox="1"/>
          <p:nvPr/>
        </p:nvSpPr>
        <p:spPr>
          <a:xfrm>
            <a:off x="281818" y="8204528"/>
            <a:ext cx="1024639" cy="261610"/>
          </a:xfrm>
          <a:prstGeom prst="rect">
            <a:avLst/>
          </a:prstGeom>
          <a:noFill/>
        </p:spPr>
        <p:txBody>
          <a:bodyPr wrap="none" rtlCol="0">
            <a:spAutoFit/>
          </a:bodyPr>
          <a:lstStyle/>
          <a:p>
            <a:r>
              <a:rPr lang="es-MX" sz="1100" b="1" dirty="0">
                <a:solidFill>
                  <a:schemeClr val="accent5">
                    <a:lumMod val="75000"/>
                  </a:schemeClr>
                </a:solidFill>
                <a:latin typeface="Avenir Next" panose="020B0503020202020204" pitchFamily="34" charset="0"/>
              </a:rPr>
              <a:t>Para saber </a:t>
            </a:r>
            <a:r>
              <a:rPr lang="es-MX" sz="1100" b="1" dirty="0" smtClean="0">
                <a:solidFill>
                  <a:schemeClr val="accent5">
                    <a:lumMod val="75000"/>
                  </a:schemeClr>
                </a:solidFill>
                <a:latin typeface="Avenir Next" panose="020B0503020202020204" pitchFamily="34" charset="0"/>
              </a:rPr>
              <a:t>más</a:t>
            </a:r>
            <a:r>
              <a:rPr lang="es-MX" sz="1100" b="1" dirty="0">
                <a:solidFill>
                  <a:schemeClr val="accent5">
                    <a:lumMod val="75000"/>
                  </a:schemeClr>
                </a:solidFill>
                <a:latin typeface="Avenir Next" panose="020B0503020202020204" pitchFamily="34" charset="0"/>
              </a:rPr>
              <a:t>...</a:t>
            </a:r>
          </a:p>
        </p:txBody>
      </p:sp>
      <p:sp>
        <p:nvSpPr>
          <p:cNvPr id="92" name="CuadroTexto 91">
            <a:extLst>
              <a:ext uri="{FF2B5EF4-FFF2-40B4-BE49-F238E27FC236}">
                <a16:creationId xmlns:a16="http://schemas.microsoft.com/office/drawing/2014/main" xmlns="" id="{434231C6-A3DE-C44F-B60E-33B5CFF089A3}"/>
              </a:ext>
            </a:extLst>
          </p:cNvPr>
          <p:cNvSpPr txBox="1"/>
          <p:nvPr/>
        </p:nvSpPr>
        <p:spPr>
          <a:xfrm>
            <a:off x="4837410" y="8511440"/>
            <a:ext cx="2781915" cy="369332"/>
          </a:xfrm>
          <a:prstGeom prst="rect">
            <a:avLst/>
          </a:prstGeom>
          <a:noFill/>
        </p:spPr>
        <p:txBody>
          <a:bodyPr wrap="square" rtlCol="0">
            <a:spAutoFit/>
          </a:bodyPr>
          <a:lstStyle/>
          <a:p>
            <a:r>
              <a:rPr lang="es-MX" b="1" dirty="0">
                <a:solidFill>
                  <a:srgbClr val="E98540"/>
                </a:solidFill>
                <a:latin typeface="Avenir Next" panose="020B0503020202020204" pitchFamily="34" charset="0"/>
              </a:rPr>
              <a:t>Programa Presupuestario</a:t>
            </a:r>
          </a:p>
        </p:txBody>
      </p:sp>
      <p:sp>
        <p:nvSpPr>
          <p:cNvPr id="93" name="CuadroTexto 92">
            <a:extLst>
              <a:ext uri="{FF2B5EF4-FFF2-40B4-BE49-F238E27FC236}">
                <a16:creationId xmlns:a16="http://schemas.microsoft.com/office/drawing/2014/main" xmlns="" id="{D679B384-C719-4D4D-9A94-B12B3BDC9A16}"/>
              </a:ext>
            </a:extLst>
          </p:cNvPr>
          <p:cNvSpPr txBox="1"/>
          <p:nvPr/>
        </p:nvSpPr>
        <p:spPr>
          <a:xfrm>
            <a:off x="4821979" y="8911783"/>
            <a:ext cx="2494144" cy="507831"/>
          </a:xfrm>
          <a:prstGeom prst="rect">
            <a:avLst/>
          </a:prstGeom>
          <a:noFill/>
        </p:spPr>
        <p:txBody>
          <a:bodyPr wrap="square" rtlCol="0">
            <a:spAutoFit/>
          </a:bodyPr>
          <a:lstStyle/>
          <a:p>
            <a:pPr algn="just"/>
            <a:r>
              <a:rPr lang="es-MX" sz="900" dirty="0">
                <a:latin typeface="Avenir Next" panose="020B0503020202020204" pitchFamily="34" charset="0"/>
              </a:rPr>
              <a:t>Catergoría que permite organizar, en forma representativa y homogénea las asignaciones de los recursos para cumplir las metas y </a:t>
            </a:r>
            <a:r>
              <a:rPr lang="es-MX" sz="900" dirty="0" smtClean="0">
                <a:latin typeface="Avenir Next" panose="020B0503020202020204" pitchFamily="34" charset="0"/>
              </a:rPr>
              <a:t>objetivos.</a:t>
            </a:r>
            <a:endParaRPr lang="es-MX" sz="900" dirty="0">
              <a:latin typeface="Avenir Next" panose="020B0503020202020204" pitchFamily="34" charset="0"/>
            </a:endParaRPr>
          </a:p>
        </p:txBody>
      </p:sp>
      <p:cxnSp>
        <p:nvCxnSpPr>
          <p:cNvPr id="94" name="Conector recto 93">
            <a:extLst>
              <a:ext uri="{FF2B5EF4-FFF2-40B4-BE49-F238E27FC236}">
                <a16:creationId xmlns:a16="http://schemas.microsoft.com/office/drawing/2014/main" xmlns="" id="{0C717F7C-1C20-E24D-854B-DCFC54933EDD}"/>
              </a:ext>
            </a:extLst>
          </p:cNvPr>
          <p:cNvCxnSpPr/>
          <p:nvPr/>
        </p:nvCxnSpPr>
        <p:spPr>
          <a:xfrm>
            <a:off x="3114601" y="8839747"/>
            <a:ext cx="0" cy="702698"/>
          </a:xfrm>
          <a:prstGeom prst="line">
            <a:avLst/>
          </a:prstGeom>
          <a:ln w="12700"/>
        </p:spPr>
        <p:style>
          <a:lnRef idx="1">
            <a:schemeClr val="dk1"/>
          </a:lnRef>
          <a:fillRef idx="0">
            <a:schemeClr val="dk1"/>
          </a:fillRef>
          <a:effectRef idx="0">
            <a:schemeClr val="dk1"/>
          </a:effectRef>
          <a:fontRef idx="minor">
            <a:schemeClr val="tx1"/>
          </a:fontRef>
        </p:style>
      </p:cxnSp>
      <p:cxnSp>
        <p:nvCxnSpPr>
          <p:cNvPr id="95" name="Conector recto 94">
            <a:extLst>
              <a:ext uri="{FF2B5EF4-FFF2-40B4-BE49-F238E27FC236}">
                <a16:creationId xmlns:a16="http://schemas.microsoft.com/office/drawing/2014/main" xmlns="" id="{0C717F7C-1C20-E24D-854B-DCFC54933EDD}"/>
              </a:ext>
            </a:extLst>
          </p:cNvPr>
          <p:cNvCxnSpPr/>
          <p:nvPr/>
        </p:nvCxnSpPr>
        <p:spPr>
          <a:xfrm>
            <a:off x="4751421" y="8849646"/>
            <a:ext cx="0" cy="702698"/>
          </a:xfrm>
          <a:prstGeom prst="line">
            <a:avLst/>
          </a:prstGeom>
          <a:ln w="12700"/>
        </p:spPr>
        <p:style>
          <a:lnRef idx="1">
            <a:schemeClr val="dk1"/>
          </a:lnRef>
          <a:fillRef idx="0">
            <a:schemeClr val="dk1"/>
          </a:fillRef>
          <a:effectRef idx="0">
            <a:schemeClr val="dk1"/>
          </a:effectRef>
          <a:fontRef idx="minor">
            <a:schemeClr val="tx1"/>
          </a:fontRef>
        </p:style>
      </p:cxnSp>
      <p:sp>
        <p:nvSpPr>
          <p:cNvPr id="96" name="CuadroTexto 95">
            <a:extLst>
              <a:ext uri="{FF2B5EF4-FFF2-40B4-BE49-F238E27FC236}">
                <a16:creationId xmlns:a16="http://schemas.microsoft.com/office/drawing/2014/main" xmlns="" id="{434231C6-A3DE-C44F-B60E-33B5CFF089A3}"/>
              </a:ext>
            </a:extLst>
          </p:cNvPr>
          <p:cNvSpPr txBox="1"/>
          <p:nvPr/>
        </p:nvSpPr>
        <p:spPr>
          <a:xfrm>
            <a:off x="283379" y="8415996"/>
            <a:ext cx="2171937" cy="584775"/>
          </a:xfrm>
          <a:prstGeom prst="rect">
            <a:avLst/>
          </a:prstGeom>
          <a:noFill/>
        </p:spPr>
        <p:txBody>
          <a:bodyPr wrap="square" rtlCol="0">
            <a:spAutoFit/>
          </a:bodyPr>
          <a:lstStyle/>
          <a:p>
            <a:r>
              <a:rPr lang="es-MX" sz="1600" b="1" dirty="0" smtClean="0">
                <a:solidFill>
                  <a:srgbClr val="E98540"/>
                </a:solidFill>
                <a:latin typeface="Avenir Next" panose="020B0503020202020204" pitchFamily="34" charset="0"/>
              </a:rPr>
              <a:t>Matriz de Indicadores para Resultados (MIR)</a:t>
            </a:r>
            <a:endParaRPr lang="es-MX" sz="1600" b="1" dirty="0">
              <a:solidFill>
                <a:srgbClr val="E98540"/>
              </a:solidFill>
              <a:latin typeface="Avenir Next" panose="020B0503020202020204" pitchFamily="34" charset="0"/>
            </a:endParaRPr>
          </a:p>
        </p:txBody>
      </p:sp>
      <p:sp>
        <p:nvSpPr>
          <p:cNvPr id="97" name="CuadroTexto 96">
            <a:extLst>
              <a:ext uri="{FF2B5EF4-FFF2-40B4-BE49-F238E27FC236}">
                <a16:creationId xmlns:a16="http://schemas.microsoft.com/office/drawing/2014/main" xmlns="" id="{D679B384-C719-4D4D-9A94-B12B3BDC9A16}"/>
              </a:ext>
            </a:extLst>
          </p:cNvPr>
          <p:cNvSpPr txBox="1"/>
          <p:nvPr/>
        </p:nvSpPr>
        <p:spPr>
          <a:xfrm>
            <a:off x="279805" y="8936739"/>
            <a:ext cx="2765845" cy="646331"/>
          </a:xfrm>
          <a:prstGeom prst="rect">
            <a:avLst/>
          </a:prstGeom>
          <a:noFill/>
        </p:spPr>
        <p:txBody>
          <a:bodyPr wrap="square" rtlCol="0">
            <a:spAutoFit/>
          </a:bodyPr>
          <a:lstStyle/>
          <a:p>
            <a:pPr algn="just"/>
            <a:r>
              <a:rPr lang="es-MX" sz="900" dirty="0">
                <a:latin typeface="Avenir Next" panose="020B0503020202020204" pitchFamily="34" charset="0"/>
              </a:rPr>
              <a:t>Herramienta que permite vincular los distintos instrumentos para el diseño, organización, ejecución, seguimiento, evaluación y mejora de los programas presupuestarios, resultado de un proceso de planeación realizado con base en la Metodología de Marco Lógico.</a:t>
            </a:r>
          </a:p>
        </p:txBody>
      </p:sp>
    </p:spTree>
    <p:extLst>
      <p:ext uri="{BB962C8B-B14F-4D97-AF65-F5344CB8AC3E}">
        <p14:creationId xmlns:p14="http://schemas.microsoft.com/office/powerpoint/2010/main" val="1942203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524F2C38-8158-5149-AA4D-AC7F07CCB724}"/>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35905E0B-CA23-A542-AA57-12DA1CAAA23A}"/>
              </a:ext>
            </a:extLst>
          </p:cNvPr>
          <p:cNvSpPr txBox="1"/>
          <p:nvPr/>
        </p:nvSpPr>
        <p:spPr>
          <a:xfrm>
            <a:off x="37072" y="117296"/>
            <a:ext cx="7772400" cy="477054"/>
          </a:xfrm>
          <a:prstGeom prst="rect">
            <a:avLst/>
          </a:prstGeom>
          <a:noFill/>
        </p:spPr>
        <p:txBody>
          <a:bodyPr wrap="square" rtlCol="0">
            <a:spAutoFit/>
          </a:bodyPr>
          <a:lstStyle/>
          <a:p>
            <a:pPr algn="ctr"/>
            <a:r>
              <a:rPr lang="es-MX" sz="2500" b="1" dirty="0">
                <a:solidFill>
                  <a:srgbClr val="5A3F00"/>
                </a:solidFill>
                <a:latin typeface="Avenir Next" panose="020B0503020202020204" pitchFamily="34" charset="0"/>
              </a:rPr>
              <a:t>¿QUÉ PODEMOS HACER LOS CIUDADANOS?</a:t>
            </a:r>
          </a:p>
        </p:txBody>
      </p:sp>
      <p:pic>
        <p:nvPicPr>
          <p:cNvPr id="6" name="Imagen 5">
            <a:extLst>
              <a:ext uri="{FF2B5EF4-FFF2-40B4-BE49-F238E27FC236}">
                <a16:creationId xmlns="" xmlns:a16="http://schemas.microsoft.com/office/drawing/2014/main" id="{616BCD08-2DED-C44F-9438-1D77A17F3469}"/>
              </a:ext>
            </a:extLst>
          </p:cNvPr>
          <p:cNvPicPr>
            <a:picLocks noChangeAspect="1"/>
          </p:cNvPicPr>
          <p:nvPr/>
        </p:nvPicPr>
        <p:blipFill>
          <a:blip r:embed="rId2"/>
          <a:stretch>
            <a:fillRect/>
          </a:stretch>
        </p:blipFill>
        <p:spPr>
          <a:xfrm>
            <a:off x="0" y="1522845"/>
            <a:ext cx="2870200" cy="6680200"/>
          </a:xfrm>
          <a:prstGeom prst="rect">
            <a:avLst/>
          </a:prstGeom>
        </p:spPr>
      </p:pic>
      <p:pic>
        <p:nvPicPr>
          <p:cNvPr id="7" name="Imagen 6">
            <a:extLst>
              <a:ext uri="{FF2B5EF4-FFF2-40B4-BE49-F238E27FC236}">
                <a16:creationId xmlns="" xmlns:a16="http://schemas.microsoft.com/office/drawing/2014/main" id="{D19A97C3-B404-B644-A604-11BAF58E2B14}"/>
              </a:ext>
            </a:extLst>
          </p:cNvPr>
          <p:cNvPicPr>
            <a:picLocks noChangeAspect="1"/>
          </p:cNvPicPr>
          <p:nvPr/>
        </p:nvPicPr>
        <p:blipFill>
          <a:blip r:embed="rId3"/>
          <a:stretch>
            <a:fillRect/>
          </a:stretch>
        </p:blipFill>
        <p:spPr>
          <a:xfrm>
            <a:off x="1593619" y="2488161"/>
            <a:ext cx="495300" cy="393700"/>
          </a:xfrm>
          <a:prstGeom prst="rect">
            <a:avLst/>
          </a:prstGeom>
        </p:spPr>
      </p:pic>
      <p:pic>
        <p:nvPicPr>
          <p:cNvPr id="8" name="Imagen 7">
            <a:extLst>
              <a:ext uri="{FF2B5EF4-FFF2-40B4-BE49-F238E27FC236}">
                <a16:creationId xmlns="" xmlns:a16="http://schemas.microsoft.com/office/drawing/2014/main" id="{28A00153-3EA0-EB4C-97CD-F59A74363B8D}"/>
              </a:ext>
            </a:extLst>
          </p:cNvPr>
          <p:cNvPicPr>
            <a:picLocks noChangeAspect="1"/>
          </p:cNvPicPr>
          <p:nvPr/>
        </p:nvPicPr>
        <p:blipFill>
          <a:blip r:embed="rId4"/>
          <a:stretch>
            <a:fillRect/>
          </a:stretch>
        </p:blipFill>
        <p:spPr>
          <a:xfrm>
            <a:off x="2167888" y="3909176"/>
            <a:ext cx="444500" cy="444500"/>
          </a:xfrm>
          <a:prstGeom prst="rect">
            <a:avLst/>
          </a:prstGeom>
        </p:spPr>
      </p:pic>
      <p:pic>
        <p:nvPicPr>
          <p:cNvPr id="9" name="Imagen 8">
            <a:extLst>
              <a:ext uri="{FF2B5EF4-FFF2-40B4-BE49-F238E27FC236}">
                <a16:creationId xmlns="" xmlns:a16="http://schemas.microsoft.com/office/drawing/2014/main" id="{A0654DFF-33EC-B94E-AA93-5F4E9B10F093}"/>
              </a:ext>
            </a:extLst>
          </p:cNvPr>
          <p:cNvPicPr>
            <a:picLocks noChangeAspect="1"/>
          </p:cNvPicPr>
          <p:nvPr/>
        </p:nvPicPr>
        <p:blipFill>
          <a:blip r:embed="rId5"/>
          <a:stretch>
            <a:fillRect/>
          </a:stretch>
        </p:blipFill>
        <p:spPr>
          <a:xfrm>
            <a:off x="2163732" y="5298944"/>
            <a:ext cx="444500" cy="444500"/>
          </a:xfrm>
          <a:prstGeom prst="rect">
            <a:avLst/>
          </a:prstGeom>
        </p:spPr>
      </p:pic>
      <p:pic>
        <p:nvPicPr>
          <p:cNvPr id="10" name="Imagen 9">
            <a:extLst>
              <a:ext uri="{FF2B5EF4-FFF2-40B4-BE49-F238E27FC236}">
                <a16:creationId xmlns="" xmlns:a16="http://schemas.microsoft.com/office/drawing/2014/main" id="{D7D7703F-8467-8A42-A6C8-45CBBAEC061F}"/>
              </a:ext>
            </a:extLst>
          </p:cNvPr>
          <p:cNvPicPr>
            <a:picLocks noChangeAspect="1"/>
          </p:cNvPicPr>
          <p:nvPr/>
        </p:nvPicPr>
        <p:blipFill>
          <a:blip r:embed="rId6"/>
          <a:stretch>
            <a:fillRect/>
          </a:stretch>
        </p:blipFill>
        <p:spPr>
          <a:xfrm>
            <a:off x="1673514" y="6742430"/>
            <a:ext cx="444500" cy="596900"/>
          </a:xfrm>
          <a:prstGeom prst="rect">
            <a:avLst/>
          </a:prstGeom>
        </p:spPr>
      </p:pic>
      <p:sp>
        <p:nvSpPr>
          <p:cNvPr id="11" name="CuadroTexto 10">
            <a:extLst>
              <a:ext uri="{FF2B5EF4-FFF2-40B4-BE49-F238E27FC236}">
                <a16:creationId xmlns="" xmlns:a16="http://schemas.microsoft.com/office/drawing/2014/main" id="{04BC7BBC-F57D-164D-BA91-9A1E31EA60EF}"/>
              </a:ext>
            </a:extLst>
          </p:cNvPr>
          <p:cNvSpPr txBox="1"/>
          <p:nvPr/>
        </p:nvSpPr>
        <p:spPr>
          <a:xfrm>
            <a:off x="2353096" y="1709393"/>
            <a:ext cx="4640466" cy="600164"/>
          </a:xfrm>
          <a:prstGeom prst="rect">
            <a:avLst/>
          </a:prstGeom>
          <a:noFill/>
        </p:spPr>
        <p:txBody>
          <a:bodyPr wrap="square" rtlCol="0">
            <a:spAutoFit/>
          </a:bodyPr>
          <a:lstStyle/>
          <a:p>
            <a:pPr algn="just"/>
            <a:r>
              <a:rPr lang="es-MX" sz="1100" dirty="0">
                <a:solidFill>
                  <a:schemeClr val="bg2">
                    <a:lumMod val="25000"/>
                  </a:schemeClr>
                </a:solidFill>
                <a:latin typeface="Avenir Next" panose="020B0503020202020204" pitchFamily="34" charset="0"/>
              </a:rPr>
              <a:t>En Jalisco, como en el resto del País se vive un momento muy importante en el fomento de la </a:t>
            </a:r>
            <a:r>
              <a:rPr lang="es-MX" sz="1100" b="1" dirty="0">
                <a:solidFill>
                  <a:schemeClr val="bg2">
                    <a:lumMod val="25000"/>
                  </a:schemeClr>
                </a:solidFill>
                <a:latin typeface="Avenir Next" panose="020B0503020202020204" pitchFamily="34" charset="0"/>
              </a:rPr>
              <a:t>Transparencia Presupuestal, </a:t>
            </a:r>
            <a:r>
              <a:rPr lang="es-MX" sz="1100" dirty="0">
                <a:solidFill>
                  <a:schemeClr val="bg2">
                    <a:lumMod val="25000"/>
                  </a:schemeClr>
                </a:solidFill>
                <a:latin typeface="Avenir Next" panose="020B0503020202020204" pitchFamily="34" charset="0"/>
              </a:rPr>
              <a:t>generado primordialmente por el interés de los ciudadanos de saber cómo y en qué se gasta el dinero que entregan al Gobierno a través del pago de sus contribuciones.</a:t>
            </a:r>
          </a:p>
        </p:txBody>
      </p:sp>
      <p:sp>
        <p:nvSpPr>
          <p:cNvPr id="12" name="CuadroTexto 11">
            <a:extLst>
              <a:ext uri="{FF2B5EF4-FFF2-40B4-BE49-F238E27FC236}">
                <a16:creationId xmlns="" xmlns:a16="http://schemas.microsoft.com/office/drawing/2014/main" id="{C03EA1F5-8AA6-4E40-BAAB-FD2C8FCF5D41}"/>
              </a:ext>
            </a:extLst>
          </p:cNvPr>
          <p:cNvSpPr txBox="1"/>
          <p:nvPr/>
        </p:nvSpPr>
        <p:spPr>
          <a:xfrm>
            <a:off x="2992655" y="4066408"/>
            <a:ext cx="4409844" cy="769441"/>
          </a:xfrm>
          <a:prstGeom prst="rect">
            <a:avLst/>
          </a:prstGeom>
          <a:noFill/>
        </p:spPr>
        <p:txBody>
          <a:bodyPr wrap="square" rtlCol="0">
            <a:spAutoFit/>
          </a:bodyPr>
          <a:lstStyle/>
          <a:p>
            <a:pPr algn="just"/>
            <a:r>
              <a:rPr lang="es-MX" sz="1100" dirty="0">
                <a:solidFill>
                  <a:schemeClr val="bg2">
                    <a:lumMod val="25000"/>
                  </a:schemeClr>
                </a:solidFill>
                <a:latin typeface="Avenir Next" panose="020B0503020202020204" pitchFamily="34" charset="0"/>
              </a:rPr>
              <a:t>El propósito del </a:t>
            </a:r>
            <a:r>
              <a:rPr lang="es-MX" sz="1100" b="1" dirty="0">
                <a:solidFill>
                  <a:schemeClr val="bg2">
                    <a:lumMod val="25000"/>
                  </a:schemeClr>
                </a:solidFill>
                <a:latin typeface="Avenir Next" panose="020B0503020202020204" pitchFamily="34" charset="0"/>
              </a:rPr>
              <a:t>Gobierno de Jalisco </a:t>
            </a:r>
            <a:r>
              <a:rPr lang="es-MX" sz="1100" dirty="0">
                <a:solidFill>
                  <a:schemeClr val="bg2">
                    <a:lumMod val="25000"/>
                  </a:schemeClr>
                </a:solidFill>
                <a:latin typeface="Avenir Next" panose="020B0503020202020204" pitchFamily="34" charset="0"/>
              </a:rPr>
              <a:t>es que a ti, ciudadano, te sea más fácil acceder a los datos del recurso público que ingresa a las arcas estatales y cómo se ejerce, así como el escuchar tus propuestas y opiniones sobre los temas y acciones que debe ser prioritarios atender.</a:t>
            </a:r>
          </a:p>
        </p:txBody>
      </p:sp>
      <p:sp>
        <p:nvSpPr>
          <p:cNvPr id="13" name="CuadroTexto 12">
            <a:extLst>
              <a:ext uri="{FF2B5EF4-FFF2-40B4-BE49-F238E27FC236}">
                <a16:creationId xmlns="" xmlns:a16="http://schemas.microsoft.com/office/drawing/2014/main" id="{4F76BAEF-7D57-BD4E-9EA3-C6F5E3C3DA60}"/>
              </a:ext>
            </a:extLst>
          </p:cNvPr>
          <p:cNvSpPr txBox="1"/>
          <p:nvPr/>
        </p:nvSpPr>
        <p:spPr>
          <a:xfrm>
            <a:off x="2894914" y="5232781"/>
            <a:ext cx="4409844" cy="769441"/>
          </a:xfrm>
          <a:prstGeom prst="rect">
            <a:avLst/>
          </a:prstGeom>
          <a:noFill/>
        </p:spPr>
        <p:txBody>
          <a:bodyPr wrap="square" rtlCol="0">
            <a:spAutoFit/>
          </a:bodyPr>
          <a:lstStyle/>
          <a:p>
            <a:pPr algn="just"/>
            <a:r>
              <a:rPr lang="es-MX" sz="1100" dirty="0">
                <a:solidFill>
                  <a:schemeClr val="bg2">
                    <a:lumMod val="25000"/>
                  </a:schemeClr>
                </a:solidFill>
                <a:latin typeface="Avenir Next" panose="020B0503020202020204" pitchFamily="34" charset="0"/>
              </a:rPr>
              <a:t>Con </a:t>
            </a:r>
            <a:r>
              <a:rPr lang="es-MX" sz="1100" dirty="0" smtClean="0">
                <a:solidFill>
                  <a:schemeClr val="bg2">
                    <a:lumMod val="25000"/>
                  </a:schemeClr>
                </a:solidFill>
                <a:latin typeface="Avenir Next" panose="020B0503020202020204" pitchFamily="34" charset="0"/>
              </a:rPr>
              <a:t>esta publicación de </a:t>
            </a:r>
            <a:r>
              <a:rPr lang="es-MX" sz="1100" b="1" dirty="0">
                <a:solidFill>
                  <a:schemeClr val="bg2">
                    <a:lumMod val="25000"/>
                  </a:schemeClr>
                </a:solidFill>
                <a:latin typeface="Avenir Next" panose="020B0503020202020204" pitchFamily="34" charset="0"/>
              </a:rPr>
              <a:t>Presupuesto Ciudadano </a:t>
            </a:r>
            <a:r>
              <a:rPr lang="es-MX" sz="1100" b="1" dirty="0" smtClean="0">
                <a:solidFill>
                  <a:schemeClr val="bg2">
                    <a:lumMod val="25000"/>
                  </a:schemeClr>
                </a:solidFill>
                <a:latin typeface="Avenir Next" panose="020B0503020202020204" pitchFamily="34" charset="0"/>
              </a:rPr>
              <a:t>2021, </a:t>
            </a:r>
            <a:r>
              <a:rPr lang="es-MX" sz="1100" dirty="0">
                <a:solidFill>
                  <a:schemeClr val="bg2">
                    <a:lumMod val="25000"/>
                  </a:schemeClr>
                </a:solidFill>
                <a:latin typeface="Avenir Next" panose="020B0503020202020204" pitchFamily="34" charset="0"/>
              </a:rPr>
              <a:t>te has dado cuenta, en un lenguaje simple y a grandes rasgos, de dónde obtiene el dinero el Gobierno de Jalisco y cómo, quién y para qué se invierte. Es decir, hoy ya sabes qué sucede con los impuestos con los que tú y todos los jaliscienses contribuyen.</a:t>
            </a:r>
          </a:p>
        </p:txBody>
      </p:sp>
      <p:sp>
        <p:nvSpPr>
          <p:cNvPr id="14" name="CuadroTexto 13">
            <a:extLst>
              <a:ext uri="{FF2B5EF4-FFF2-40B4-BE49-F238E27FC236}">
                <a16:creationId xmlns="" xmlns:a16="http://schemas.microsoft.com/office/drawing/2014/main" id="{16158EFF-DD67-A646-A682-62209EE8F434}"/>
              </a:ext>
            </a:extLst>
          </p:cNvPr>
          <p:cNvSpPr txBox="1"/>
          <p:nvPr/>
        </p:nvSpPr>
        <p:spPr>
          <a:xfrm>
            <a:off x="2476662" y="6515491"/>
            <a:ext cx="4803382" cy="1107996"/>
          </a:xfrm>
          <a:prstGeom prst="rect">
            <a:avLst/>
          </a:prstGeom>
          <a:noFill/>
        </p:spPr>
        <p:txBody>
          <a:bodyPr wrap="square" rtlCol="0">
            <a:spAutoFit/>
          </a:bodyPr>
          <a:lstStyle/>
          <a:p>
            <a:pPr algn="just"/>
            <a:r>
              <a:rPr lang="es-MX" sz="1100" dirty="0">
                <a:solidFill>
                  <a:schemeClr val="bg2">
                    <a:lumMod val="25000"/>
                  </a:schemeClr>
                </a:solidFill>
                <a:latin typeface="Avenir Next" panose="020B0503020202020204" pitchFamily="34" charset="0"/>
              </a:rPr>
              <a:t>Esta publicación muestra un extracto de la información contenida en el </a:t>
            </a:r>
            <a:r>
              <a:rPr lang="es-MX" sz="1100" b="1" dirty="0">
                <a:solidFill>
                  <a:schemeClr val="bg2">
                    <a:lumMod val="25000"/>
                  </a:schemeClr>
                </a:solidFill>
                <a:latin typeface="Avenir Next" panose="020B0503020202020204" pitchFamily="34" charset="0"/>
              </a:rPr>
              <a:t>Decreto de Presupuesto de Egresos del Estado de Jalisco </a:t>
            </a:r>
            <a:r>
              <a:rPr lang="es-MX" sz="1100" b="1" dirty="0" smtClean="0">
                <a:solidFill>
                  <a:schemeClr val="bg2">
                    <a:lumMod val="25000"/>
                  </a:schemeClr>
                </a:solidFill>
                <a:latin typeface="Avenir Next" panose="020B0503020202020204" pitchFamily="34" charset="0"/>
              </a:rPr>
              <a:t>2021, </a:t>
            </a:r>
            <a:r>
              <a:rPr lang="es-MX" sz="1100" dirty="0">
                <a:solidFill>
                  <a:schemeClr val="bg2">
                    <a:lumMod val="25000"/>
                  </a:schemeClr>
                </a:solidFill>
                <a:latin typeface="Avenir Next" panose="020B0503020202020204" pitchFamily="34" charset="0"/>
              </a:rPr>
              <a:t>el cual busca motivar tu responsabilidad ciudadana para invitarte a que conozcas más, a que participes y te involucres de forma activa en el proceso de la planificación del recurso público, así como en la vigilancia, monitoreo y la calidad del gasto para que se destine a solventar tus necesidades más apremiantes, las de tu familia y las de toda la sociedad, generando un bienestar común.</a:t>
            </a:r>
          </a:p>
        </p:txBody>
      </p:sp>
      <p:sp>
        <p:nvSpPr>
          <p:cNvPr id="15" name="CuadroTexto 14">
            <a:extLst>
              <a:ext uri="{FF2B5EF4-FFF2-40B4-BE49-F238E27FC236}">
                <a16:creationId xmlns="" xmlns:a16="http://schemas.microsoft.com/office/drawing/2014/main" id="{80B74396-8F81-7043-877C-E5BC8FC1C4C1}"/>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18</a:t>
            </a:r>
          </a:p>
        </p:txBody>
      </p:sp>
      <p:sp>
        <p:nvSpPr>
          <p:cNvPr id="16" name="CuadroTexto 15">
            <a:extLst>
              <a:ext uri="{FF2B5EF4-FFF2-40B4-BE49-F238E27FC236}">
                <a16:creationId xmlns="" xmlns:a16="http://schemas.microsoft.com/office/drawing/2014/main" id="{04BC7BBC-F57D-164D-BA91-9A1E31EA60EF}"/>
              </a:ext>
            </a:extLst>
          </p:cNvPr>
          <p:cNvSpPr txBox="1"/>
          <p:nvPr/>
        </p:nvSpPr>
        <p:spPr>
          <a:xfrm>
            <a:off x="2814420" y="2751485"/>
            <a:ext cx="4640466" cy="1107996"/>
          </a:xfrm>
          <a:prstGeom prst="rect">
            <a:avLst/>
          </a:prstGeom>
          <a:noFill/>
        </p:spPr>
        <p:txBody>
          <a:bodyPr wrap="square" rtlCol="0">
            <a:spAutoFit/>
          </a:bodyPr>
          <a:lstStyle/>
          <a:p>
            <a:pPr algn="just"/>
            <a:r>
              <a:rPr lang="es-MX" sz="1100" dirty="0" smtClean="0">
                <a:solidFill>
                  <a:schemeClr val="bg2">
                    <a:lumMod val="25000"/>
                  </a:schemeClr>
                </a:solidFill>
                <a:latin typeface="Avenir Next" panose="020B0503020202020204" pitchFamily="34" charset="0"/>
              </a:rPr>
              <a:t>Así mismo es importante conocer los proyectos generados por el Gobierno del Estado, </a:t>
            </a:r>
            <a:r>
              <a:rPr lang="es-MX" sz="1100" dirty="0">
                <a:solidFill>
                  <a:schemeClr val="bg2">
                    <a:lumMod val="25000"/>
                  </a:schemeClr>
                </a:solidFill>
                <a:latin typeface="Avenir Next" panose="020B0503020202020204" pitchFamily="34" charset="0"/>
              </a:rPr>
              <a:t>para ello la Secretaría de </a:t>
            </a:r>
            <a:r>
              <a:rPr lang="es-MX" sz="1100" dirty="0" smtClean="0">
                <a:solidFill>
                  <a:schemeClr val="bg2">
                    <a:lumMod val="25000"/>
                  </a:schemeClr>
                </a:solidFill>
                <a:latin typeface="Avenir Next" panose="020B0503020202020204" pitchFamily="34" charset="0"/>
              </a:rPr>
              <a:t>Hacienda (SHP) </a:t>
            </a:r>
            <a:r>
              <a:rPr lang="es-MX" sz="1100" dirty="0">
                <a:solidFill>
                  <a:schemeClr val="bg2">
                    <a:lumMod val="25000"/>
                  </a:schemeClr>
                </a:solidFill>
                <a:latin typeface="Avenir Next" panose="020B0503020202020204" pitchFamily="34" charset="0"/>
              </a:rPr>
              <a:t>desarrolla el Banco de Proyectos Jalisco (BPJAL), como una herramienta respaldada en un sistema informático en el cual se realiza la recepción, evaluación, </a:t>
            </a:r>
            <a:r>
              <a:rPr lang="es-MX" sz="1100" dirty="0" smtClean="0">
                <a:solidFill>
                  <a:schemeClr val="bg2">
                    <a:lumMod val="25000"/>
                  </a:schemeClr>
                </a:solidFill>
                <a:latin typeface="Avenir Next" panose="020B0503020202020204" pitchFamily="34" charset="0"/>
              </a:rPr>
              <a:t>georeferenciación</a:t>
            </a:r>
            <a:r>
              <a:rPr lang="es-MX" sz="1100" dirty="0">
                <a:solidFill>
                  <a:schemeClr val="bg2">
                    <a:lumMod val="25000"/>
                  </a:schemeClr>
                </a:solidFill>
                <a:latin typeface="Avenir Next" panose="020B0503020202020204" pitchFamily="34" charset="0"/>
              </a:rPr>
              <a:t>, registro, planeación estratégica, seguimiento y divulgación, de los proyectos de inversión pública del Estado.</a:t>
            </a:r>
          </a:p>
        </p:txBody>
      </p:sp>
    </p:spTree>
    <p:extLst>
      <p:ext uri="{BB962C8B-B14F-4D97-AF65-F5344CB8AC3E}">
        <p14:creationId xmlns:p14="http://schemas.microsoft.com/office/powerpoint/2010/main" val="22716317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274586300"/>
              </p:ext>
            </p:extLst>
          </p:nvPr>
        </p:nvGraphicFramePr>
        <p:xfrm>
          <a:off x="320635" y="851897"/>
          <a:ext cx="7079698" cy="8980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xmlns="" id="{524F2C38-8158-5149-AA4D-AC7F07CCB724}"/>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xmlns="" id="{35905E0B-CA23-A542-AA57-12DA1CAAA23A}"/>
              </a:ext>
            </a:extLst>
          </p:cNvPr>
          <p:cNvSpPr txBox="1"/>
          <p:nvPr/>
        </p:nvSpPr>
        <p:spPr>
          <a:xfrm>
            <a:off x="37071" y="131579"/>
            <a:ext cx="7772400" cy="477054"/>
          </a:xfrm>
          <a:prstGeom prst="rect">
            <a:avLst/>
          </a:prstGeom>
          <a:noFill/>
        </p:spPr>
        <p:txBody>
          <a:bodyPr wrap="square" rtlCol="0">
            <a:spAutoFit/>
          </a:bodyPr>
          <a:lstStyle/>
          <a:p>
            <a:pPr algn="ctr"/>
            <a:r>
              <a:rPr lang="es-MX" sz="2500" b="1" dirty="0" smtClean="0">
                <a:solidFill>
                  <a:srgbClr val="5A3F00"/>
                </a:solidFill>
                <a:latin typeface="Avenir Next" panose="020B0503020202020204" pitchFamily="34" charset="0"/>
              </a:rPr>
              <a:t>PARTICIPACIÓN CIUDADANA</a:t>
            </a:r>
            <a:endParaRPr lang="es-MX" sz="2500" b="1" dirty="0">
              <a:solidFill>
                <a:srgbClr val="5A3F00"/>
              </a:solidFill>
              <a:latin typeface="Avenir Next" panose="020B0503020202020204" pitchFamily="34" charset="0"/>
            </a:endParaRPr>
          </a:p>
        </p:txBody>
      </p:sp>
      <p:sp>
        <p:nvSpPr>
          <p:cNvPr id="12" name="CuadroTexto 11">
            <a:extLst>
              <a:ext uri="{FF2B5EF4-FFF2-40B4-BE49-F238E27FC236}">
                <a16:creationId xmlns:a16="http://schemas.microsoft.com/office/drawing/2014/main" xmlns="" id="{C03EA1F5-8AA6-4E40-BAAB-FD2C8FCF5D41}"/>
              </a:ext>
            </a:extLst>
          </p:cNvPr>
          <p:cNvSpPr txBox="1"/>
          <p:nvPr/>
        </p:nvSpPr>
        <p:spPr>
          <a:xfrm>
            <a:off x="665018" y="861196"/>
            <a:ext cx="6495804" cy="938719"/>
          </a:xfrm>
          <a:prstGeom prst="rect">
            <a:avLst/>
          </a:prstGeom>
          <a:noFill/>
        </p:spPr>
        <p:txBody>
          <a:bodyPr wrap="square" rtlCol="0">
            <a:spAutoFit/>
          </a:bodyPr>
          <a:lstStyle/>
          <a:p>
            <a:pPr algn="just"/>
            <a:r>
              <a:rPr lang="es-MX" sz="1100" dirty="0" smtClean="0">
                <a:solidFill>
                  <a:schemeClr val="bg2">
                    <a:lumMod val="25000"/>
                  </a:schemeClr>
                </a:solidFill>
                <a:latin typeface="Avenir Next" panose="020B0503020202020204" pitchFamily="34" charset="0"/>
              </a:rPr>
              <a:t>Para la ciudadanía es fundamental conocer los </a:t>
            </a:r>
            <a:r>
              <a:rPr lang="es-MX" sz="1100" b="1" dirty="0">
                <a:solidFill>
                  <a:schemeClr val="bg2">
                    <a:lumMod val="25000"/>
                  </a:schemeClr>
                </a:solidFill>
                <a:latin typeface="Avenir Next" panose="020B0503020202020204" pitchFamily="34" charset="0"/>
              </a:rPr>
              <a:t>Mecanismos e Instrumentos de Participación Ciudadana</a:t>
            </a:r>
            <a:r>
              <a:rPr lang="es-MX" sz="1100" dirty="0">
                <a:solidFill>
                  <a:schemeClr val="bg2">
                    <a:lumMod val="25000"/>
                  </a:schemeClr>
                </a:solidFill>
                <a:latin typeface="Avenir Next" panose="020B0503020202020204" pitchFamily="34" charset="0"/>
              </a:rPr>
              <a:t> </a:t>
            </a:r>
            <a:r>
              <a:rPr lang="es-MX" sz="1100" dirty="0" smtClean="0">
                <a:solidFill>
                  <a:schemeClr val="bg2">
                    <a:lumMod val="25000"/>
                  </a:schemeClr>
                </a:solidFill>
                <a:latin typeface="Avenir Next" panose="020B0503020202020204" pitchFamily="34" charset="0"/>
              </a:rPr>
              <a:t>ya que son </a:t>
            </a:r>
            <a:r>
              <a:rPr lang="es-MX" sz="1100" dirty="0">
                <a:solidFill>
                  <a:schemeClr val="bg2">
                    <a:lumMod val="25000"/>
                  </a:schemeClr>
                </a:solidFill>
                <a:latin typeface="Avenir Next" panose="020B0503020202020204" pitchFamily="34" charset="0"/>
              </a:rPr>
              <a:t>aquellas herramientas con </a:t>
            </a:r>
            <a:r>
              <a:rPr lang="es-MX" sz="1100" dirty="0" smtClean="0">
                <a:solidFill>
                  <a:schemeClr val="bg2">
                    <a:lumMod val="25000"/>
                  </a:schemeClr>
                </a:solidFill>
                <a:latin typeface="Avenir Next" panose="020B0503020202020204" pitchFamily="34" charset="0"/>
              </a:rPr>
              <a:t>los cuales pueden influir </a:t>
            </a:r>
            <a:r>
              <a:rPr lang="es-MX" sz="1100" dirty="0">
                <a:solidFill>
                  <a:schemeClr val="bg2">
                    <a:lumMod val="25000"/>
                  </a:schemeClr>
                </a:solidFill>
                <a:latin typeface="Avenir Next" panose="020B0503020202020204" pitchFamily="34" charset="0"/>
              </a:rPr>
              <a:t>en las decisiones de </a:t>
            </a:r>
            <a:r>
              <a:rPr lang="es-MX" sz="1100" dirty="0" smtClean="0">
                <a:solidFill>
                  <a:schemeClr val="bg2">
                    <a:lumMod val="25000"/>
                  </a:schemeClr>
                </a:solidFill>
                <a:latin typeface="Avenir Next" panose="020B0503020202020204" pitchFamily="34" charset="0"/>
              </a:rPr>
              <a:t>gobierno. En </a:t>
            </a:r>
            <a:r>
              <a:rPr lang="es-MX" sz="1100" dirty="0">
                <a:solidFill>
                  <a:schemeClr val="bg2">
                    <a:lumMod val="25000"/>
                  </a:schemeClr>
                </a:solidFill>
                <a:latin typeface="Avenir Next" panose="020B0503020202020204" pitchFamily="34" charset="0"/>
              </a:rPr>
              <a:t>el Estado de Jalisco se reconocen por lo menos, los siguientes mecanismos de participación ciudadana y </a:t>
            </a:r>
            <a:r>
              <a:rPr lang="es-MX" sz="1100" dirty="0" smtClean="0">
                <a:solidFill>
                  <a:schemeClr val="bg2">
                    <a:lumMod val="25000"/>
                  </a:schemeClr>
                </a:solidFill>
                <a:latin typeface="Avenir Next" panose="020B0503020202020204" pitchFamily="34" charset="0"/>
              </a:rPr>
              <a:t>popular:</a:t>
            </a:r>
          </a:p>
          <a:p>
            <a:pPr algn="just"/>
            <a:endParaRPr lang="es-MX" sz="1100" dirty="0" smtClean="0">
              <a:solidFill>
                <a:schemeClr val="bg2">
                  <a:lumMod val="25000"/>
                </a:schemeClr>
              </a:solidFill>
              <a:latin typeface="Avenir Next" panose="020B0503020202020204" pitchFamily="34" charset="0"/>
            </a:endParaRPr>
          </a:p>
        </p:txBody>
      </p:sp>
      <p:sp>
        <p:nvSpPr>
          <p:cNvPr id="15" name="CuadroTexto 14">
            <a:extLst>
              <a:ext uri="{FF2B5EF4-FFF2-40B4-BE49-F238E27FC236}">
                <a16:creationId xmlns:a16="http://schemas.microsoft.com/office/drawing/2014/main" xmlns="" id="{80B74396-8F81-7043-877C-E5BC8FC1C4C1}"/>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18</a:t>
            </a:r>
          </a:p>
        </p:txBody>
      </p:sp>
      <p:sp>
        <p:nvSpPr>
          <p:cNvPr id="19" name="CuadroTexto 18">
            <a:extLst>
              <a:ext uri="{FF2B5EF4-FFF2-40B4-BE49-F238E27FC236}">
                <a16:creationId xmlns:a16="http://schemas.microsoft.com/office/drawing/2014/main" xmlns="" id="{C03EA1F5-8AA6-4E40-BAAB-FD2C8FCF5D41}"/>
              </a:ext>
            </a:extLst>
          </p:cNvPr>
          <p:cNvSpPr txBox="1"/>
          <p:nvPr/>
        </p:nvSpPr>
        <p:spPr>
          <a:xfrm>
            <a:off x="593768" y="9250900"/>
            <a:ext cx="6662791" cy="230832"/>
          </a:xfrm>
          <a:prstGeom prst="rect">
            <a:avLst/>
          </a:prstGeom>
          <a:noFill/>
        </p:spPr>
        <p:txBody>
          <a:bodyPr wrap="square" rtlCol="0">
            <a:spAutoFit/>
          </a:bodyPr>
          <a:lstStyle/>
          <a:p>
            <a:pPr algn="ctr"/>
            <a:r>
              <a:rPr lang="es-MX" sz="900" b="1" i="1" dirty="0" smtClean="0">
                <a:solidFill>
                  <a:schemeClr val="bg2">
                    <a:lumMod val="25000"/>
                  </a:schemeClr>
                </a:solidFill>
                <a:latin typeface="Avenir Next" panose="020B0503020202020204" pitchFamily="34" charset="0"/>
              </a:rPr>
              <a:t>Para mayor información consultar el Artículo 11, Apartado A de la Constitución Política del Estado de Jalisco.</a:t>
            </a:r>
            <a:endParaRPr lang="es-MX" sz="900" b="1" i="1" dirty="0">
              <a:solidFill>
                <a:schemeClr val="bg2">
                  <a:lumMod val="25000"/>
                </a:schemeClr>
              </a:solidFill>
              <a:latin typeface="Avenir Next" panose="020B0503020202020204" pitchFamily="34" charset="0"/>
            </a:endParaRPr>
          </a:p>
        </p:txBody>
      </p:sp>
    </p:spTree>
    <p:extLst>
      <p:ext uri="{BB962C8B-B14F-4D97-AF65-F5344CB8AC3E}">
        <p14:creationId xmlns:p14="http://schemas.microsoft.com/office/powerpoint/2010/main" val="676374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8830E394-006F-404F-AE72-AC8205C0CE55}"/>
              </a:ext>
            </a:extLst>
          </p:cNvPr>
          <p:cNvSpPr/>
          <p:nvPr/>
        </p:nvSpPr>
        <p:spPr>
          <a:xfrm>
            <a:off x="4494507" y="0"/>
            <a:ext cx="3277893" cy="9887919"/>
          </a:xfrm>
          <a:prstGeom prst="rect">
            <a:avLst/>
          </a:pr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 xmlns:a16="http://schemas.microsoft.com/office/drawing/2014/main" id="{4EE50650-20FC-3F48-970B-B924000E7F0C}"/>
              </a:ext>
            </a:extLst>
          </p:cNvPr>
          <p:cNvSpPr/>
          <p:nvPr/>
        </p:nvSpPr>
        <p:spPr>
          <a:xfrm>
            <a:off x="406826" y="459496"/>
            <a:ext cx="4242661" cy="1169551"/>
          </a:xfrm>
          <a:prstGeom prst="rect">
            <a:avLst/>
          </a:prstGeom>
        </p:spPr>
        <p:txBody>
          <a:bodyPr wrap="square">
            <a:spAutoFit/>
          </a:bodyPr>
          <a:lstStyle/>
          <a:p>
            <a:r>
              <a:rPr lang="es-MX" sz="3500" b="1" spc="300" dirty="0">
                <a:solidFill>
                  <a:srgbClr val="5A3F00"/>
                </a:solidFill>
                <a:latin typeface="Avenir Next Heavy" panose="020B0503020202020204" pitchFamily="34" charset="0"/>
              </a:rPr>
              <a:t>PRESUPUESTO </a:t>
            </a:r>
          </a:p>
          <a:p>
            <a:r>
              <a:rPr lang="es-MX" sz="3500" b="1" spc="300" dirty="0">
                <a:solidFill>
                  <a:srgbClr val="5A3F00"/>
                </a:solidFill>
                <a:latin typeface="Avenir Next Heavy" panose="020B0503020202020204" pitchFamily="34" charset="0"/>
              </a:rPr>
              <a:t>CIUDADANO </a:t>
            </a:r>
          </a:p>
        </p:txBody>
      </p:sp>
      <p:sp>
        <p:nvSpPr>
          <p:cNvPr id="11" name="Rectángulo 10">
            <a:extLst>
              <a:ext uri="{FF2B5EF4-FFF2-40B4-BE49-F238E27FC236}">
                <a16:creationId xmlns="" xmlns:a16="http://schemas.microsoft.com/office/drawing/2014/main" id="{C75C84A1-E198-DC44-88B9-B981DBE2E0AF}"/>
              </a:ext>
            </a:extLst>
          </p:cNvPr>
          <p:cNvSpPr/>
          <p:nvPr/>
        </p:nvSpPr>
        <p:spPr>
          <a:xfrm>
            <a:off x="437822" y="1519813"/>
            <a:ext cx="1626073" cy="707886"/>
          </a:xfrm>
          <a:prstGeom prst="rect">
            <a:avLst/>
          </a:prstGeom>
        </p:spPr>
        <p:txBody>
          <a:bodyPr wrap="square">
            <a:spAutoFit/>
          </a:bodyPr>
          <a:lstStyle/>
          <a:p>
            <a:r>
              <a:rPr lang="es-MX" sz="4000" spc="300" dirty="0" smtClean="0">
                <a:solidFill>
                  <a:srgbClr val="EBA900"/>
                </a:solidFill>
                <a:latin typeface="Avenir Next Medium" panose="020B0503020202020204" pitchFamily="34" charset="0"/>
              </a:rPr>
              <a:t>2021</a:t>
            </a:r>
            <a:endParaRPr lang="es-MX" sz="4000" spc="300" dirty="0">
              <a:solidFill>
                <a:srgbClr val="EBA900"/>
              </a:solidFill>
              <a:latin typeface="Avenir Next Medium" panose="020B0503020202020204" pitchFamily="34" charset="0"/>
            </a:endParaRPr>
          </a:p>
        </p:txBody>
      </p:sp>
      <p:sp>
        <p:nvSpPr>
          <p:cNvPr id="12" name="Rectángulo 11">
            <a:extLst>
              <a:ext uri="{FF2B5EF4-FFF2-40B4-BE49-F238E27FC236}">
                <a16:creationId xmlns="" xmlns:a16="http://schemas.microsoft.com/office/drawing/2014/main" id="{B5ABCEB1-2901-524E-88CC-D4E7F7E9EE4B}"/>
              </a:ext>
            </a:extLst>
          </p:cNvPr>
          <p:cNvSpPr/>
          <p:nvPr/>
        </p:nvSpPr>
        <p:spPr>
          <a:xfrm>
            <a:off x="445979" y="2392793"/>
            <a:ext cx="3602550" cy="1754326"/>
          </a:xfrm>
          <a:prstGeom prst="rect">
            <a:avLst/>
          </a:prstGeom>
        </p:spPr>
        <p:txBody>
          <a:bodyPr wrap="square">
            <a:spAutoFit/>
          </a:bodyPr>
          <a:lstStyle/>
          <a:p>
            <a:pPr algn="just">
              <a:lnSpc>
                <a:spcPct val="150000"/>
              </a:lnSpc>
            </a:pPr>
            <a:r>
              <a:rPr lang="es-MX" dirty="0">
                <a:latin typeface="Avenir Next" panose="020B0503020202020204" pitchFamily="34" charset="0"/>
              </a:rPr>
              <a:t>Conocer los detalles sobre quién usa tu dinero, </a:t>
            </a:r>
          </a:p>
          <a:p>
            <a:pPr algn="just">
              <a:lnSpc>
                <a:spcPct val="150000"/>
              </a:lnSpc>
            </a:pPr>
            <a:r>
              <a:rPr lang="es-MX" b="1" dirty="0">
                <a:latin typeface="Avenir Next" panose="020B0503020202020204" pitchFamily="34" charset="0"/>
              </a:rPr>
              <a:t>por qué, para qué y cómo, </a:t>
            </a:r>
            <a:r>
              <a:rPr lang="es-MX" dirty="0">
                <a:latin typeface="Avenir Next" panose="020B0503020202020204" pitchFamily="34" charset="0"/>
              </a:rPr>
              <a:t>te hace partícipe de un Gobierno Abierto y </a:t>
            </a:r>
            <a:r>
              <a:rPr lang="es-MX" dirty="0" smtClean="0">
                <a:latin typeface="Avenir Next" panose="020B0503020202020204" pitchFamily="34" charset="0"/>
              </a:rPr>
              <a:t>transparente.</a:t>
            </a:r>
            <a:endParaRPr lang="es-MX" dirty="0">
              <a:latin typeface="Avenir Next" panose="020B0503020202020204" pitchFamily="34" charset="0"/>
            </a:endParaRPr>
          </a:p>
        </p:txBody>
      </p:sp>
      <p:sp>
        <p:nvSpPr>
          <p:cNvPr id="13" name="Rectángulo 12">
            <a:extLst>
              <a:ext uri="{FF2B5EF4-FFF2-40B4-BE49-F238E27FC236}">
                <a16:creationId xmlns="" xmlns:a16="http://schemas.microsoft.com/office/drawing/2014/main" id="{57054935-6109-0D42-AF24-5A0AD6A74E08}"/>
              </a:ext>
            </a:extLst>
          </p:cNvPr>
          <p:cNvSpPr/>
          <p:nvPr/>
        </p:nvSpPr>
        <p:spPr>
          <a:xfrm>
            <a:off x="466234" y="4334006"/>
            <a:ext cx="3602550" cy="1719702"/>
          </a:xfrm>
          <a:prstGeom prst="rect">
            <a:avLst/>
          </a:prstGeom>
        </p:spPr>
        <p:txBody>
          <a:bodyPr wrap="square">
            <a:spAutoFit/>
          </a:bodyPr>
          <a:lstStyle/>
          <a:p>
            <a:pPr>
              <a:lnSpc>
                <a:spcPct val="150000"/>
              </a:lnSpc>
            </a:pPr>
            <a:r>
              <a:rPr lang="es-MX" b="1" dirty="0">
                <a:solidFill>
                  <a:schemeClr val="bg1">
                    <a:lumMod val="50000"/>
                  </a:schemeClr>
                </a:solidFill>
                <a:latin typeface="Avenir Next" panose="020B0503020202020204" pitchFamily="34" charset="0"/>
              </a:rPr>
              <a:t>Por eso...</a:t>
            </a:r>
          </a:p>
          <a:p>
            <a:pPr>
              <a:lnSpc>
                <a:spcPct val="150000"/>
              </a:lnSpc>
            </a:pPr>
            <a:r>
              <a:rPr lang="es-MX" b="1" dirty="0">
                <a:solidFill>
                  <a:schemeClr val="bg1">
                    <a:lumMod val="50000"/>
                  </a:schemeClr>
                </a:solidFill>
                <a:latin typeface="Avenir Next" panose="020B0503020202020204" pitchFamily="34" charset="0"/>
              </a:rPr>
              <a:t>Analiza, Compara, </a:t>
            </a:r>
          </a:p>
          <a:p>
            <a:pPr>
              <a:lnSpc>
                <a:spcPct val="150000"/>
              </a:lnSpc>
            </a:pPr>
            <a:r>
              <a:rPr lang="es-MX" b="1" dirty="0">
                <a:solidFill>
                  <a:schemeClr val="bg1">
                    <a:lumMod val="50000"/>
                  </a:schemeClr>
                </a:solidFill>
                <a:latin typeface="Avenir Next" panose="020B0503020202020204" pitchFamily="34" charset="0"/>
              </a:rPr>
              <a:t>Investiga, Crea, </a:t>
            </a:r>
          </a:p>
          <a:p>
            <a:pPr>
              <a:lnSpc>
                <a:spcPct val="150000"/>
              </a:lnSpc>
            </a:pPr>
            <a:r>
              <a:rPr lang="es-MX" b="1" dirty="0">
                <a:solidFill>
                  <a:schemeClr val="bg1">
                    <a:lumMod val="50000"/>
                  </a:schemeClr>
                </a:solidFill>
                <a:latin typeface="Avenir Next" panose="020B0503020202020204" pitchFamily="34" charset="0"/>
              </a:rPr>
              <a:t>Involúcrate</a:t>
            </a:r>
          </a:p>
        </p:txBody>
      </p:sp>
      <p:sp>
        <p:nvSpPr>
          <p:cNvPr id="14" name="Rectángulo redondeado 13">
            <a:extLst>
              <a:ext uri="{FF2B5EF4-FFF2-40B4-BE49-F238E27FC236}">
                <a16:creationId xmlns="" xmlns:a16="http://schemas.microsoft.com/office/drawing/2014/main" id="{54E77A93-230C-6A46-80F3-97E931308EE9}"/>
              </a:ext>
            </a:extLst>
          </p:cNvPr>
          <p:cNvSpPr/>
          <p:nvPr/>
        </p:nvSpPr>
        <p:spPr>
          <a:xfrm>
            <a:off x="406826" y="6725669"/>
            <a:ext cx="3641703" cy="86452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 xmlns:a16="http://schemas.microsoft.com/office/drawing/2014/main" id="{10F0C1F7-82B9-0346-8C8D-1A35ACADFFA7}"/>
              </a:ext>
            </a:extLst>
          </p:cNvPr>
          <p:cNvSpPr txBox="1"/>
          <p:nvPr/>
        </p:nvSpPr>
        <p:spPr>
          <a:xfrm>
            <a:off x="733709" y="6718390"/>
            <a:ext cx="3069366" cy="888705"/>
          </a:xfrm>
          <a:prstGeom prst="rect">
            <a:avLst/>
          </a:prstGeom>
          <a:noFill/>
        </p:spPr>
        <p:txBody>
          <a:bodyPr wrap="none" rtlCol="0">
            <a:spAutoFit/>
          </a:bodyPr>
          <a:lstStyle/>
          <a:p>
            <a:pPr algn="ctr">
              <a:lnSpc>
                <a:spcPct val="150000"/>
              </a:lnSpc>
            </a:pPr>
            <a:r>
              <a:rPr lang="es-MX" spc="300" dirty="0">
                <a:solidFill>
                  <a:schemeClr val="bg1"/>
                </a:solidFill>
                <a:latin typeface="Avenir Next" panose="020B0503020202020204" pitchFamily="34" charset="0"/>
              </a:rPr>
              <a:t>Rendirte cuentas es </a:t>
            </a:r>
          </a:p>
          <a:p>
            <a:pPr algn="ctr">
              <a:lnSpc>
                <a:spcPct val="150000"/>
              </a:lnSpc>
            </a:pPr>
            <a:r>
              <a:rPr lang="es-MX" spc="300" dirty="0">
                <a:solidFill>
                  <a:schemeClr val="bg1"/>
                </a:solidFill>
                <a:latin typeface="Avenir Next" panose="020B0503020202020204" pitchFamily="34" charset="0"/>
              </a:rPr>
              <a:t>nuestra obligación</a:t>
            </a:r>
          </a:p>
        </p:txBody>
      </p:sp>
      <p:sp>
        <p:nvSpPr>
          <p:cNvPr id="16" name="CuadroTexto 15">
            <a:extLst>
              <a:ext uri="{FF2B5EF4-FFF2-40B4-BE49-F238E27FC236}">
                <a16:creationId xmlns="" xmlns:a16="http://schemas.microsoft.com/office/drawing/2014/main" id="{3845EA00-CE52-F74C-8CA2-9223B6E19FE7}"/>
              </a:ext>
            </a:extLst>
          </p:cNvPr>
          <p:cNvSpPr txBox="1"/>
          <p:nvPr/>
        </p:nvSpPr>
        <p:spPr>
          <a:xfrm>
            <a:off x="338767" y="8257548"/>
            <a:ext cx="3806298" cy="738664"/>
          </a:xfrm>
          <a:prstGeom prst="rect">
            <a:avLst/>
          </a:prstGeom>
          <a:noFill/>
        </p:spPr>
        <p:txBody>
          <a:bodyPr wrap="none" rtlCol="0">
            <a:spAutoFit/>
          </a:bodyPr>
          <a:lstStyle/>
          <a:p>
            <a:r>
              <a:rPr lang="es-MX" spc="300" dirty="0">
                <a:solidFill>
                  <a:srgbClr val="EBA900"/>
                </a:solidFill>
                <a:latin typeface="Avenir Next" panose="020B0503020202020204" pitchFamily="34" charset="0"/>
              </a:rPr>
              <a:t>Obtener la información,</a:t>
            </a:r>
          </a:p>
          <a:p>
            <a:pPr algn="ctr"/>
            <a:r>
              <a:rPr lang="es-MX" sz="2400" b="1" spc="300" dirty="0">
                <a:solidFill>
                  <a:srgbClr val="EBA900"/>
                </a:solidFill>
                <a:latin typeface="Avenir Next Heavy" panose="020B0503020202020204" pitchFamily="34" charset="0"/>
              </a:rPr>
              <a:t>¡Es tu derecho!</a:t>
            </a:r>
          </a:p>
        </p:txBody>
      </p:sp>
      <p:pic>
        <p:nvPicPr>
          <p:cNvPr id="18" name="Imagen 17">
            <a:extLst>
              <a:ext uri="{FF2B5EF4-FFF2-40B4-BE49-F238E27FC236}">
                <a16:creationId xmlns="" xmlns:a16="http://schemas.microsoft.com/office/drawing/2014/main" id="{F978A7F7-CD02-D644-8D15-BE8E3B319738}"/>
              </a:ext>
            </a:extLst>
          </p:cNvPr>
          <p:cNvPicPr>
            <a:picLocks noChangeAspect="1"/>
          </p:cNvPicPr>
          <p:nvPr/>
        </p:nvPicPr>
        <p:blipFill>
          <a:blip r:embed="rId2"/>
          <a:stretch>
            <a:fillRect/>
          </a:stretch>
        </p:blipFill>
        <p:spPr>
          <a:xfrm>
            <a:off x="5087309" y="491610"/>
            <a:ext cx="2123941" cy="2218339"/>
          </a:xfrm>
          <a:prstGeom prst="rect">
            <a:avLst/>
          </a:prstGeom>
        </p:spPr>
      </p:pic>
      <p:sp>
        <p:nvSpPr>
          <p:cNvPr id="17" name="CuadroTexto 16">
            <a:extLst>
              <a:ext uri="{FF2B5EF4-FFF2-40B4-BE49-F238E27FC236}">
                <a16:creationId xmlns="" xmlns:a16="http://schemas.microsoft.com/office/drawing/2014/main" id="{4D54FF4C-E24D-CA41-AC3D-AA92F221B56E}"/>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2</a:t>
            </a:r>
          </a:p>
        </p:txBody>
      </p:sp>
    </p:spTree>
    <p:extLst>
      <p:ext uri="{BB962C8B-B14F-4D97-AF65-F5344CB8AC3E}">
        <p14:creationId xmlns:p14="http://schemas.microsoft.com/office/powerpoint/2010/main" val="1953991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 xmlns:a16="http://schemas.microsoft.com/office/drawing/2014/main" id="{49F29B64-D34A-8843-BA1A-31312D74BA83}"/>
              </a:ext>
            </a:extLst>
          </p:cNvPr>
          <p:cNvSpPr/>
          <p:nvPr/>
        </p:nvSpPr>
        <p:spPr>
          <a:xfrm>
            <a:off x="4434840" y="0"/>
            <a:ext cx="3337560" cy="9875520"/>
          </a:xfrm>
          <a:prstGeom prst="rect">
            <a:avLst/>
          </a:prstGeom>
          <a:solidFill>
            <a:srgbClr val="EBA9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a:p>
        </p:txBody>
      </p:sp>
      <p:pic>
        <p:nvPicPr>
          <p:cNvPr id="7" name="Imagen 6">
            <a:extLst>
              <a:ext uri="{FF2B5EF4-FFF2-40B4-BE49-F238E27FC236}">
                <a16:creationId xmlns="" xmlns:a16="http://schemas.microsoft.com/office/drawing/2014/main" id="{4EF5325F-5167-884D-8522-64A2CD450677}"/>
              </a:ext>
            </a:extLst>
          </p:cNvPr>
          <p:cNvPicPr>
            <a:picLocks noChangeAspect="1"/>
          </p:cNvPicPr>
          <p:nvPr/>
        </p:nvPicPr>
        <p:blipFill>
          <a:blip r:embed="rId3"/>
          <a:stretch>
            <a:fillRect/>
          </a:stretch>
        </p:blipFill>
        <p:spPr>
          <a:xfrm>
            <a:off x="4990371" y="444500"/>
            <a:ext cx="2346798" cy="2451100"/>
          </a:xfrm>
          <a:prstGeom prst="rect">
            <a:avLst/>
          </a:prstGeom>
        </p:spPr>
      </p:pic>
      <p:pic>
        <p:nvPicPr>
          <p:cNvPr id="8" name="Imagen 7">
            <a:extLst>
              <a:ext uri="{FF2B5EF4-FFF2-40B4-BE49-F238E27FC236}">
                <a16:creationId xmlns="" xmlns:a16="http://schemas.microsoft.com/office/drawing/2014/main" id="{AF0EEDAB-93F2-B244-A869-AABF7D7C37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847" l="727" r="99818"/>
                    </a14:imgEffect>
                  </a14:imgLayer>
                </a14:imgProps>
              </a:ext>
            </a:extLst>
          </a:blip>
          <a:stretch>
            <a:fillRect/>
          </a:stretch>
        </p:blipFill>
        <p:spPr>
          <a:xfrm>
            <a:off x="-261620" y="1176422"/>
            <a:ext cx="6998977" cy="8322420"/>
          </a:xfrm>
          <a:prstGeom prst="rect">
            <a:avLst/>
          </a:prstGeom>
        </p:spPr>
      </p:pic>
      <p:sp>
        <p:nvSpPr>
          <p:cNvPr id="9" name="CuadroTexto 8">
            <a:extLst>
              <a:ext uri="{FF2B5EF4-FFF2-40B4-BE49-F238E27FC236}">
                <a16:creationId xmlns="" xmlns:a16="http://schemas.microsoft.com/office/drawing/2014/main" id="{18091FEC-8349-6C48-8CFF-583B444E1993}"/>
              </a:ext>
            </a:extLst>
          </p:cNvPr>
          <p:cNvSpPr txBox="1"/>
          <p:nvPr/>
        </p:nvSpPr>
        <p:spPr>
          <a:xfrm>
            <a:off x="287034" y="364495"/>
            <a:ext cx="4040850" cy="553998"/>
          </a:xfrm>
          <a:prstGeom prst="rect">
            <a:avLst/>
          </a:prstGeom>
          <a:noFill/>
        </p:spPr>
        <p:txBody>
          <a:bodyPr wrap="none" rtlCol="0">
            <a:spAutoFit/>
          </a:bodyPr>
          <a:lstStyle/>
          <a:p>
            <a:r>
              <a:rPr lang="es-MX" sz="3000" b="1" dirty="0">
                <a:solidFill>
                  <a:srgbClr val="E98540"/>
                </a:solidFill>
                <a:latin typeface="Avenir Next Heavy" panose="020B0503020202020204" pitchFamily="34" charset="0"/>
              </a:rPr>
              <a:t>Para conocer más...</a:t>
            </a:r>
          </a:p>
        </p:txBody>
      </p:sp>
      <p:sp>
        <p:nvSpPr>
          <p:cNvPr id="10" name="CuadroTexto 9">
            <a:extLst>
              <a:ext uri="{FF2B5EF4-FFF2-40B4-BE49-F238E27FC236}">
                <a16:creationId xmlns="" xmlns:a16="http://schemas.microsoft.com/office/drawing/2014/main" id="{84C0AA33-D4BE-CA49-BE31-84E58B0FD389}"/>
              </a:ext>
            </a:extLst>
          </p:cNvPr>
          <p:cNvSpPr txBox="1"/>
          <p:nvPr/>
        </p:nvSpPr>
        <p:spPr>
          <a:xfrm>
            <a:off x="1088535" y="1867302"/>
            <a:ext cx="2164888" cy="707886"/>
          </a:xfrm>
          <a:prstGeom prst="rect">
            <a:avLst/>
          </a:prstGeom>
          <a:noFill/>
        </p:spPr>
        <p:txBody>
          <a:bodyPr wrap="none" rtlCol="0">
            <a:spAutoFit/>
          </a:bodyPr>
          <a:lstStyle/>
          <a:p>
            <a:pPr algn="ctr"/>
            <a:r>
              <a:rPr lang="es-MX" sz="2000" b="1" dirty="0">
                <a:solidFill>
                  <a:srgbClr val="5A3F00"/>
                </a:solidFill>
                <a:latin typeface="Avenir Next" panose="020B0503020202020204" pitchFamily="34" charset="0"/>
                <a:cs typeface="Arial Narrow" panose="020B0604020202020204" pitchFamily="34" charset="0"/>
              </a:rPr>
              <a:t>Para mayor </a:t>
            </a:r>
          </a:p>
          <a:p>
            <a:pPr algn="ctr"/>
            <a:r>
              <a:rPr lang="es-MX" sz="2000" b="1" dirty="0">
                <a:solidFill>
                  <a:srgbClr val="5A3F00"/>
                </a:solidFill>
                <a:latin typeface="Avenir Next" panose="020B0503020202020204" pitchFamily="34" charset="0"/>
                <a:cs typeface="Arial Narrow" panose="020B0604020202020204" pitchFamily="34" charset="0"/>
              </a:rPr>
              <a:t>información visita:</a:t>
            </a:r>
          </a:p>
        </p:txBody>
      </p:sp>
      <p:sp>
        <p:nvSpPr>
          <p:cNvPr id="11" name="CuadroTexto 10">
            <a:extLst>
              <a:ext uri="{FF2B5EF4-FFF2-40B4-BE49-F238E27FC236}">
                <a16:creationId xmlns="" xmlns:a16="http://schemas.microsoft.com/office/drawing/2014/main" id="{D753E304-53D1-474F-A87B-1130685D131F}"/>
              </a:ext>
            </a:extLst>
          </p:cNvPr>
          <p:cNvSpPr txBox="1"/>
          <p:nvPr/>
        </p:nvSpPr>
        <p:spPr>
          <a:xfrm>
            <a:off x="407695" y="2712458"/>
            <a:ext cx="3623556" cy="707886"/>
          </a:xfrm>
          <a:prstGeom prst="rect">
            <a:avLst/>
          </a:prstGeom>
          <a:noFill/>
        </p:spPr>
        <p:txBody>
          <a:bodyPr wrap="none" rtlCol="0">
            <a:spAutoFit/>
          </a:bodyPr>
          <a:lstStyle/>
          <a:p>
            <a:pPr algn="ctr"/>
            <a:r>
              <a:rPr lang="es-MX" sz="2000" b="1" dirty="0">
                <a:solidFill>
                  <a:schemeClr val="tx1">
                    <a:lumMod val="50000"/>
                    <a:lumOff val="50000"/>
                  </a:schemeClr>
                </a:solidFill>
                <a:latin typeface="Avenir Next" panose="020B0503020202020204" pitchFamily="34" charset="0"/>
                <a:cs typeface="Arial Narrow" panose="020B0604020202020204" pitchFamily="34" charset="0"/>
              </a:rPr>
              <a:t>Transparencia del Gobierno del </a:t>
            </a:r>
          </a:p>
          <a:p>
            <a:pPr algn="ctr"/>
            <a:r>
              <a:rPr lang="es-MX" sz="2000" b="1" dirty="0">
                <a:solidFill>
                  <a:schemeClr val="tx1">
                    <a:lumMod val="50000"/>
                    <a:lumOff val="50000"/>
                  </a:schemeClr>
                </a:solidFill>
                <a:latin typeface="Avenir Next" panose="020B0503020202020204" pitchFamily="34" charset="0"/>
                <a:cs typeface="Arial Narrow" panose="020B0604020202020204" pitchFamily="34" charset="0"/>
              </a:rPr>
              <a:t>Estado de Jalisco</a:t>
            </a:r>
          </a:p>
        </p:txBody>
      </p:sp>
      <p:sp>
        <p:nvSpPr>
          <p:cNvPr id="12" name="CuadroTexto 11">
            <a:extLst>
              <a:ext uri="{FF2B5EF4-FFF2-40B4-BE49-F238E27FC236}">
                <a16:creationId xmlns="" xmlns:a16="http://schemas.microsoft.com/office/drawing/2014/main" id="{13060F50-33A3-FF46-82D8-664781AA130B}"/>
              </a:ext>
            </a:extLst>
          </p:cNvPr>
          <p:cNvSpPr txBox="1"/>
          <p:nvPr/>
        </p:nvSpPr>
        <p:spPr>
          <a:xfrm>
            <a:off x="-123391" y="3529651"/>
            <a:ext cx="4730782" cy="369332"/>
          </a:xfrm>
          <a:prstGeom prst="rect">
            <a:avLst/>
          </a:prstGeom>
          <a:noFill/>
        </p:spPr>
        <p:txBody>
          <a:bodyPr wrap="none" rtlCol="0">
            <a:spAutoFit/>
          </a:bodyPr>
          <a:lstStyle/>
          <a:p>
            <a:pPr algn="ctr"/>
            <a:r>
              <a:rPr lang="es-MX" dirty="0">
                <a:solidFill>
                  <a:schemeClr val="accent5">
                    <a:lumMod val="50000"/>
                  </a:schemeClr>
                </a:solidFill>
                <a:latin typeface="Avenir Next" panose="020B0503020202020204" pitchFamily="34" charset="0"/>
                <a:cs typeface="Arial Narrow" panose="020B0604020202020204" pitchFamily="34" charset="0"/>
              </a:rPr>
              <a:t>https</a:t>
            </a:r>
            <a:r>
              <a:rPr lang="es-MX" dirty="0" smtClean="0">
                <a:solidFill>
                  <a:schemeClr val="accent5">
                    <a:lumMod val="50000"/>
                  </a:schemeClr>
                </a:solidFill>
                <a:latin typeface="Avenir Next" panose="020B0503020202020204" pitchFamily="34" charset="0"/>
                <a:cs typeface="Arial Narrow" panose="020B0604020202020204" pitchFamily="34" charset="0"/>
              </a:rPr>
              <a:t>://hacienda.jalisco.gob.mx/transparencia</a:t>
            </a:r>
            <a:endParaRPr lang="es-MX" dirty="0">
              <a:solidFill>
                <a:schemeClr val="accent5">
                  <a:lumMod val="50000"/>
                </a:schemeClr>
              </a:solidFill>
              <a:latin typeface="Avenir Next" panose="020B0503020202020204" pitchFamily="34" charset="0"/>
              <a:cs typeface="Arial Narrow" panose="020B0604020202020204" pitchFamily="34" charset="0"/>
            </a:endParaRPr>
          </a:p>
        </p:txBody>
      </p:sp>
      <p:sp>
        <p:nvSpPr>
          <p:cNvPr id="13" name="CuadroTexto 12">
            <a:extLst>
              <a:ext uri="{FF2B5EF4-FFF2-40B4-BE49-F238E27FC236}">
                <a16:creationId xmlns="" xmlns:a16="http://schemas.microsoft.com/office/drawing/2014/main" id="{3A914F2B-AAF1-1647-A8E1-BD30EC641763}"/>
              </a:ext>
            </a:extLst>
          </p:cNvPr>
          <p:cNvSpPr txBox="1"/>
          <p:nvPr/>
        </p:nvSpPr>
        <p:spPr>
          <a:xfrm>
            <a:off x="859893" y="4064122"/>
            <a:ext cx="2774414" cy="400110"/>
          </a:xfrm>
          <a:prstGeom prst="rect">
            <a:avLst/>
          </a:prstGeom>
          <a:noFill/>
        </p:spPr>
        <p:txBody>
          <a:bodyPr wrap="none" rtlCol="0">
            <a:spAutoFit/>
          </a:bodyPr>
          <a:lstStyle/>
          <a:p>
            <a:pPr algn="ctr"/>
            <a:r>
              <a:rPr lang="es-MX" sz="2000" b="1" dirty="0">
                <a:solidFill>
                  <a:schemeClr val="tx1">
                    <a:lumMod val="50000"/>
                    <a:lumOff val="50000"/>
                  </a:schemeClr>
                </a:solidFill>
                <a:latin typeface="Avenir Next" panose="020B0503020202020204" pitchFamily="34" charset="0"/>
                <a:cs typeface="Arial Narrow" panose="020B0604020202020204" pitchFamily="34" charset="0"/>
              </a:rPr>
              <a:t>Presupuesto Ciudadano</a:t>
            </a:r>
          </a:p>
        </p:txBody>
      </p:sp>
      <p:sp>
        <p:nvSpPr>
          <p:cNvPr id="14" name="CuadroTexto 13">
            <a:extLst>
              <a:ext uri="{FF2B5EF4-FFF2-40B4-BE49-F238E27FC236}">
                <a16:creationId xmlns="" xmlns:a16="http://schemas.microsoft.com/office/drawing/2014/main" id="{582392E4-3C64-2A40-8DE2-5C4B76D1729A}"/>
              </a:ext>
            </a:extLst>
          </p:cNvPr>
          <p:cNvSpPr txBox="1"/>
          <p:nvPr/>
        </p:nvSpPr>
        <p:spPr>
          <a:xfrm>
            <a:off x="657334" y="4553917"/>
            <a:ext cx="3244543" cy="646331"/>
          </a:xfrm>
          <a:prstGeom prst="rect">
            <a:avLst/>
          </a:prstGeom>
          <a:noFill/>
        </p:spPr>
        <p:txBody>
          <a:bodyPr wrap="none" rtlCol="0">
            <a:spAutoFit/>
          </a:bodyPr>
          <a:lstStyle/>
          <a:p>
            <a:pPr algn="ctr"/>
            <a:r>
              <a:rPr lang="es-MX" dirty="0" smtClean="0">
                <a:solidFill>
                  <a:schemeClr val="accent5">
                    <a:lumMod val="50000"/>
                  </a:schemeClr>
                </a:solidFill>
                <a:latin typeface="Avenir Next" panose="020B0503020202020204" pitchFamily="34" charset="0"/>
                <a:cs typeface="Arial Narrow" panose="020B0604020202020204" pitchFamily="34" charset="0"/>
              </a:rPr>
              <a:t>https://</a:t>
            </a:r>
            <a:r>
              <a:rPr lang="es-MX" dirty="0">
                <a:solidFill>
                  <a:schemeClr val="accent5">
                    <a:lumMod val="50000"/>
                  </a:schemeClr>
                </a:solidFill>
                <a:latin typeface="Avenir Next" panose="020B0503020202020204" pitchFamily="34" charset="0"/>
                <a:cs typeface="Arial Narrow" panose="020B0604020202020204" pitchFamily="34" charset="0"/>
              </a:rPr>
              <a:t>presupuestociudadano.</a:t>
            </a:r>
          </a:p>
          <a:p>
            <a:pPr algn="ctr"/>
            <a:r>
              <a:rPr lang="es-MX" dirty="0">
                <a:solidFill>
                  <a:schemeClr val="accent5">
                    <a:lumMod val="50000"/>
                  </a:schemeClr>
                </a:solidFill>
                <a:latin typeface="Avenir Next" panose="020B0503020202020204" pitchFamily="34" charset="0"/>
                <a:cs typeface="Arial Narrow" panose="020B0604020202020204" pitchFamily="34" charset="0"/>
              </a:rPr>
              <a:t>jalisco.gob.mx/</a:t>
            </a:r>
          </a:p>
        </p:txBody>
      </p:sp>
      <p:sp>
        <p:nvSpPr>
          <p:cNvPr id="15" name="CuadroTexto 14">
            <a:extLst>
              <a:ext uri="{FF2B5EF4-FFF2-40B4-BE49-F238E27FC236}">
                <a16:creationId xmlns="" xmlns:a16="http://schemas.microsoft.com/office/drawing/2014/main" id="{B7EBDA15-1F72-2C45-B9F8-ACFEBD1E2310}"/>
              </a:ext>
            </a:extLst>
          </p:cNvPr>
          <p:cNvSpPr txBox="1"/>
          <p:nvPr/>
        </p:nvSpPr>
        <p:spPr>
          <a:xfrm>
            <a:off x="625815" y="6255797"/>
            <a:ext cx="2937472" cy="830997"/>
          </a:xfrm>
          <a:prstGeom prst="rect">
            <a:avLst/>
          </a:prstGeom>
          <a:noFill/>
        </p:spPr>
        <p:txBody>
          <a:bodyPr wrap="none" rtlCol="0">
            <a:spAutoFit/>
          </a:bodyPr>
          <a:lstStyle/>
          <a:p>
            <a:pPr algn="ctr"/>
            <a:r>
              <a:rPr lang="es-MX" sz="1600" b="1" dirty="0">
                <a:solidFill>
                  <a:schemeClr val="tx1">
                    <a:lumMod val="50000"/>
                    <a:lumOff val="50000"/>
                  </a:schemeClr>
                </a:solidFill>
                <a:latin typeface="Avenir Next" panose="020B0503020202020204" pitchFamily="34" charset="0"/>
                <a:cs typeface="Arial Narrow" panose="020B0604020202020204" pitchFamily="34" charset="0"/>
              </a:rPr>
              <a:t>Transparencia Presupuestal </a:t>
            </a:r>
          </a:p>
          <a:p>
            <a:pPr algn="ctr"/>
            <a:r>
              <a:rPr lang="es-MX" sz="1600" b="1" dirty="0">
                <a:solidFill>
                  <a:schemeClr val="tx1">
                    <a:lumMod val="50000"/>
                    <a:lumOff val="50000"/>
                  </a:schemeClr>
                </a:solidFill>
                <a:latin typeface="Avenir Next" panose="020B0503020202020204" pitchFamily="34" charset="0"/>
                <a:cs typeface="Arial Narrow" panose="020B0604020202020204" pitchFamily="34" charset="0"/>
              </a:rPr>
              <a:t>de la Secretaría de la</a:t>
            </a:r>
          </a:p>
          <a:p>
            <a:pPr algn="ctr"/>
            <a:r>
              <a:rPr lang="es-MX" sz="1600" b="1" dirty="0">
                <a:solidFill>
                  <a:schemeClr val="tx1">
                    <a:lumMod val="50000"/>
                    <a:lumOff val="50000"/>
                  </a:schemeClr>
                </a:solidFill>
                <a:latin typeface="Avenir Next" panose="020B0503020202020204" pitchFamily="34" charset="0"/>
                <a:cs typeface="Arial Narrow" panose="020B0604020202020204" pitchFamily="34" charset="0"/>
              </a:rPr>
              <a:t>Hacienda Pública</a:t>
            </a:r>
          </a:p>
        </p:txBody>
      </p:sp>
      <p:sp>
        <p:nvSpPr>
          <p:cNvPr id="16" name="CuadroTexto 15">
            <a:extLst>
              <a:ext uri="{FF2B5EF4-FFF2-40B4-BE49-F238E27FC236}">
                <a16:creationId xmlns="" xmlns:a16="http://schemas.microsoft.com/office/drawing/2014/main" id="{8ABEB0C5-58C2-244A-AD43-C82A982E6D6D}"/>
              </a:ext>
            </a:extLst>
          </p:cNvPr>
          <p:cNvSpPr txBox="1"/>
          <p:nvPr/>
        </p:nvSpPr>
        <p:spPr>
          <a:xfrm>
            <a:off x="27248" y="7068680"/>
            <a:ext cx="4225837" cy="584775"/>
          </a:xfrm>
          <a:prstGeom prst="rect">
            <a:avLst/>
          </a:prstGeom>
          <a:noFill/>
        </p:spPr>
        <p:txBody>
          <a:bodyPr wrap="none" rtlCol="0">
            <a:spAutoFit/>
          </a:bodyPr>
          <a:lstStyle/>
          <a:p>
            <a:pPr algn="ctr"/>
            <a:r>
              <a:rPr lang="es-MX" sz="1600" dirty="0" smtClean="0">
                <a:solidFill>
                  <a:schemeClr val="accent5">
                    <a:lumMod val="50000"/>
                  </a:schemeClr>
                </a:solidFill>
                <a:latin typeface="Avenir Next" panose="020B0503020202020204" pitchFamily="34" charset="0"/>
                <a:cs typeface="Arial Narrow" panose="020B0604020202020204" pitchFamily="34" charset="0"/>
              </a:rPr>
              <a:t>https://hacienda.jalisco.gob.mx/transparencia</a:t>
            </a:r>
            <a:endParaRPr lang="es-MX" sz="1600" dirty="0">
              <a:solidFill>
                <a:schemeClr val="accent5">
                  <a:lumMod val="50000"/>
                </a:schemeClr>
              </a:solidFill>
              <a:latin typeface="Avenir Next" panose="020B0503020202020204" pitchFamily="34" charset="0"/>
              <a:cs typeface="Arial Narrow" panose="020B0604020202020204" pitchFamily="34" charset="0"/>
            </a:endParaRPr>
          </a:p>
          <a:p>
            <a:pPr algn="ctr"/>
            <a:r>
              <a:rPr lang="es-MX" sz="1600" dirty="0">
                <a:solidFill>
                  <a:schemeClr val="accent5">
                    <a:lumMod val="50000"/>
                  </a:schemeClr>
                </a:solidFill>
                <a:latin typeface="Avenir Next" panose="020B0503020202020204" pitchFamily="34" charset="0"/>
                <a:cs typeface="Arial Narrow" panose="020B0604020202020204" pitchFamily="34" charset="0"/>
              </a:rPr>
              <a:t>/transparencia-presupuestaria</a:t>
            </a:r>
          </a:p>
        </p:txBody>
      </p:sp>
      <p:sp>
        <p:nvSpPr>
          <p:cNvPr id="17" name="CuadroTexto 16">
            <a:extLst>
              <a:ext uri="{FF2B5EF4-FFF2-40B4-BE49-F238E27FC236}">
                <a16:creationId xmlns="" xmlns:a16="http://schemas.microsoft.com/office/drawing/2014/main" id="{9A0D5328-20CC-3641-88E2-859B61BB4051}"/>
              </a:ext>
            </a:extLst>
          </p:cNvPr>
          <p:cNvSpPr txBox="1"/>
          <p:nvPr/>
        </p:nvSpPr>
        <p:spPr>
          <a:xfrm>
            <a:off x="861273" y="7847242"/>
            <a:ext cx="2651174" cy="584775"/>
          </a:xfrm>
          <a:prstGeom prst="rect">
            <a:avLst/>
          </a:prstGeom>
          <a:noFill/>
        </p:spPr>
        <p:txBody>
          <a:bodyPr wrap="none" rtlCol="0">
            <a:spAutoFit/>
          </a:bodyPr>
          <a:lstStyle/>
          <a:p>
            <a:pPr algn="ctr"/>
            <a:r>
              <a:rPr lang="es-MX" sz="1600" dirty="0">
                <a:solidFill>
                  <a:schemeClr val="tx1">
                    <a:lumMod val="50000"/>
                    <a:lumOff val="50000"/>
                  </a:schemeClr>
                </a:solidFill>
                <a:latin typeface="Avenir Next" panose="020B0503020202020204" pitchFamily="34" charset="0"/>
                <a:cs typeface="Arial Narrow" panose="020B0604020202020204" pitchFamily="34" charset="0"/>
              </a:rPr>
              <a:t>Consejo de Armonización </a:t>
            </a:r>
          </a:p>
          <a:p>
            <a:pPr algn="ctr"/>
            <a:r>
              <a:rPr lang="es-MX" sz="1600" dirty="0">
                <a:solidFill>
                  <a:schemeClr val="tx1">
                    <a:lumMod val="50000"/>
                    <a:lumOff val="50000"/>
                  </a:schemeClr>
                </a:solidFill>
                <a:latin typeface="Avenir Next" panose="020B0503020202020204" pitchFamily="34" charset="0"/>
                <a:cs typeface="Arial Narrow" panose="020B0604020202020204" pitchFamily="34" charset="0"/>
              </a:rPr>
              <a:t>Contable </a:t>
            </a:r>
            <a:r>
              <a:rPr lang="es-MX" sz="1600" b="1" dirty="0">
                <a:solidFill>
                  <a:schemeClr val="tx1">
                    <a:lumMod val="50000"/>
                    <a:lumOff val="50000"/>
                  </a:schemeClr>
                </a:solidFill>
                <a:latin typeface="Avenir Next Heavy" panose="020B0503020202020204" pitchFamily="34" charset="0"/>
                <a:cs typeface="Arial Narrow" panose="020B0604020202020204" pitchFamily="34" charset="0"/>
              </a:rPr>
              <a:t>CONAC</a:t>
            </a:r>
          </a:p>
        </p:txBody>
      </p:sp>
      <p:sp>
        <p:nvSpPr>
          <p:cNvPr id="18" name="CuadroTexto 17">
            <a:extLst>
              <a:ext uri="{FF2B5EF4-FFF2-40B4-BE49-F238E27FC236}">
                <a16:creationId xmlns="" xmlns:a16="http://schemas.microsoft.com/office/drawing/2014/main" id="{FE6B12DE-C572-4E45-B8B0-9471C26199D8}"/>
              </a:ext>
            </a:extLst>
          </p:cNvPr>
          <p:cNvSpPr txBox="1"/>
          <p:nvPr/>
        </p:nvSpPr>
        <p:spPr>
          <a:xfrm>
            <a:off x="1258956" y="8395476"/>
            <a:ext cx="1905073" cy="323165"/>
          </a:xfrm>
          <a:prstGeom prst="rect">
            <a:avLst/>
          </a:prstGeom>
          <a:noFill/>
        </p:spPr>
        <p:txBody>
          <a:bodyPr wrap="none" rtlCol="0">
            <a:spAutoFit/>
          </a:bodyPr>
          <a:lstStyle/>
          <a:p>
            <a:pPr algn="ctr"/>
            <a:r>
              <a:rPr lang="es-MX" sz="1500" dirty="0">
                <a:solidFill>
                  <a:schemeClr val="accent5">
                    <a:lumMod val="50000"/>
                  </a:schemeClr>
                </a:solidFill>
                <a:latin typeface="Avenir Next" panose="020B0503020202020204" pitchFamily="34" charset="0"/>
                <a:cs typeface="Arial Narrow" panose="020B0604020202020204" pitchFamily="34" charset="0"/>
              </a:rPr>
              <a:t>www.conac.gob.mx</a:t>
            </a:r>
          </a:p>
        </p:txBody>
      </p:sp>
      <p:sp>
        <p:nvSpPr>
          <p:cNvPr id="19" name="CuadroTexto 18">
            <a:extLst>
              <a:ext uri="{FF2B5EF4-FFF2-40B4-BE49-F238E27FC236}">
                <a16:creationId xmlns="" xmlns:a16="http://schemas.microsoft.com/office/drawing/2014/main" id="{8DD78D88-E188-D34F-9099-2BCF0D3ACF75}"/>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19</a:t>
            </a:r>
          </a:p>
        </p:txBody>
      </p:sp>
      <p:sp>
        <p:nvSpPr>
          <p:cNvPr id="20" name="CuadroTexto 19">
            <a:extLst>
              <a:ext uri="{FF2B5EF4-FFF2-40B4-BE49-F238E27FC236}">
                <a16:creationId xmlns:a16="http://schemas.microsoft.com/office/drawing/2014/main" xmlns="" id="{9A0D5328-20CC-3641-88E2-859B61BB4051}"/>
              </a:ext>
            </a:extLst>
          </p:cNvPr>
          <p:cNvSpPr txBox="1"/>
          <p:nvPr/>
        </p:nvSpPr>
        <p:spPr>
          <a:xfrm>
            <a:off x="571751" y="8904751"/>
            <a:ext cx="3271773" cy="584775"/>
          </a:xfrm>
          <a:prstGeom prst="rect">
            <a:avLst/>
          </a:prstGeom>
          <a:noFill/>
        </p:spPr>
        <p:txBody>
          <a:bodyPr wrap="square" rtlCol="0">
            <a:spAutoFit/>
          </a:bodyPr>
          <a:lstStyle/>
          <a:p>
            <a:pPr algn="ctr"/>
            <a:r>
              <a:rPr lang="es-MX" sz="1600" dirty="0" smtClean="0">
                <a:solidFill>
                  <a:schemeClr val="tx1">
                    <a:lumMod val="50000"/>
                    <a:lumOff val="50000"/>
                  </a:schemeClr>
                </a:solidFill>
                <a:latin typeface="Avenir Next" panose="020B0503020202020204" pitchFamily="34" charset="0"/>
                <a:cs typeface="Arial Narrow" panose="020B0604020202020204" pitchFamily="34" charset="0"/>
              </a:rPr>
              <a:t>Plataforma Nacional de Transparencia </a:t>
            </a:r>
            <a:r>
              <a:rPr lang="es-MX" sz="1600" b="1" dirty="0" smtClean="0">
                <a:solidFill>
                  <a:schemeClr val="tx1">
                    <a:lumMod val="50000"/>
                    <a:lumOff val="50000"/>
                  </a:schemeClr>
                </a:solidFill>
                <a:latin typeface="Avenir Next" panose="020B0503020202020204" pitchFamily="34" charset="0"/>
                <a:cs typeface="Arial Narrow" panose="020B0604020202020204" pitchFamily="34" charset="0"/>
              </a:rPr>
              <a:t>PNT</a:t>
            </a:r>
            <a:endParaRPr lang="es-MX" sz="1600" b="1" dirty="0">
              <a:solidFill>
                <a:schemeClr val="tx1">
                  <a:lumMod val="50000"/>
                  <a:lumOff val="50000"/>
                </a:schemeClr>
              </a:solidFill>
              <a:latin typeface="Avenir Next Heavy" panose="020B0503020202020204" pitchFamily="34" charset="0"/>
              <a:cs typeface="Arial Narrow" panose="020B0604020202020204" pitchFamily="34" charset="0"/>
            </a:endParaRPr>
          </a:p>
        </p:txBody>
      </p:sp>
      <p:sp>
        <p:nvSpPr>
          <p:cNvPr id="21" name="CuadroTexto 20">
            <a:extLst>
              <a:ext uri="{FF2B5EF4-FFF2-40B4-BE49-F238E27FC236}">
                <a16:creationId xmlns:a16="http://schemas.microsoft.com/office/drawing/2014/main" xmlns="" id="{FE6B12DE-C572-4E45-B8B0-9471C26199D8}"/>
              </a:ext>
            </a:extLst>
          </p:cNvPr>
          <p:cNvSpPr txBox="1"/>
          <p:nvPr/>
        </p:nvSpPr>
        <p:spPr>
          <a:xfrm>
            <a:off x="1278775" y="9446683"/>
            <a:ext cx="1840567" cy="323165"/>
          </a:xfrm>
          <a:prstGeom prst="rect">
            <a:avLst/>
          </a:prstGeom>
          <a:noFill/>
        </p:spPr>
        <p:txBody>
          <a:bodyPr wrap="none" rtlCol="0">
            <a:spAutoFit/>
          </a:bodyPr>
          <a:lstStyle/>
          <a:p>
            <a:pPr algn="ctr"/>
            <a:r>
              <a:rPr lang="es-MX" sz="1500" dirty="0" smtClean="0">
                <a:solidFill>
                  <a:schemeClr val="accent5">
                    <a:lumMod val="50000"/>
                  </a:schemeClr>
                </a:solidFill>
                <a:latin typeface="Avenir Next" panose="020B0503020202020204" pitchFamily="34" charset="0"/>
                <a:cs typeface="Arial Narrow" panose="020B0604020202020204" pitchFamily="34" charset="0"/>
              </a:rPr>
              <a:t>www.infomex.org.mx</a:t>
            </a:r>
            <a:endParaRPr lang="es-MX" sz="1500" dirty="0">
              <a:solidFill>
                <a:schemeClr val="accent5">
                  <a:lumMod val="50000"/>
                </a:schemeClr>
              </a:solidFill>
              <a:latin typeface="Avenir Next" panose="020B0503020202020204" pitchFamily="34" charset="0"/>
              <a:cs typeface="Arial Narrow" panose="020B0604020202020204" pitchFamily="34" charset="0"/>
            </a:endParaRPr>
          </a:p>
        </p:txBody>
      </p:sp>
    </p:spTree>
    <p:extLst>
      <p:ext uri="{BB962C8B-B14F-4D97-AF65-F5344CB8AC3E}">
        <p14:creationId xmlns:p14="http://schemas.microsoft.com/office/powerpoint/2010/main" val="3320504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DBC5B54A-4F60-A940-86B3-B33BEDC6AA23}"/>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77C67BCE-F442-2145-AC1B-4AD61954A1B3}"/>
              </a:ext>
            </a:extLst>
          </p:cNvPr>
          <p:cNvSpPr txBox="1"/>
          <p:nvPr/>
        </p:nvSpPr>
        <p:spPr>
          <a:xfrm>
            <a:off x="37072" y="104939"/>
            <a:ext cx="7772400" cy="523220"/>
          </a:xfrm>
          <a:prstGeom prst="rect">
            <a:avLst/>
          </a:prstGeom>
          <a:noFill/>
        </p:spPr>
        <p:txBody>
          <a:bodyPr wrap="square" rtlCol="0">
            <a:spAutoFit/>
          </a:bodyPr>
          <a:lstStyle/>
          <a:p>
            <a:pPr algn="ctr"/>
            <a:r>
              <a:rPr lang="es-MX" sz="2800" dirty="0">
                <a:solidFill>
                  <a:srgbClr val="5A3F00"/>
                </a:solidFill>
                <a:latin typeface="Avenir Next" panose="020B0503020202020204" pitchFamily="34" charset="0"/>
              </a:rPr>
              <a:t>Glosario de Términos Presupuestales</a:t>
            </a:r>
          </a:p>
        </p:txBody>
      </p:sp>
      <p:sp>
        <p:nvSpPr>
          <p:cNvPr id="6" name="CuadroTexto 5">
            <a:extLst>
              <a:ext uri="{FF2B5EF4-FFF2-40B4-BE49-F238E27FC236}">
                <a16:creationId xmlns="" xmlns:a16="http://schemas.microsoft.com/office/drawing/2014/main" id="{E387CAB3-5671-1D4E-A9B4-DFCE2E5A0448}"/>
              </a:ext>
            </a:extLst>
          </p:cNvPr>
          <p:cNvSpPr txBox="1"/>
          <p:nvPr/>
        </p:nvSpPr>
        <p:spPr>
          <a:xfrm>
            <a:off x="681927" y="779791"/>
            <a:ext cx="3126783" cy="8894743"/>
          </a:xfrm>
          <a:prstGeom prst="rect">
            <a:avLst/>
          </a:prstGeom>
          <a:noFill/>
        </p:spPr>
        <p:txBody>
          <a:bodyPr wrap="square" rtlCol="0">
            <a:spAutoFit/>
          </a:bodyPr>
          <a:lstStyle/>
          <a:p>
            <a:pPr algn="just"/>
            <a:r>
              <a:rPr lang="es-MX" sz="1100" b="1" dirty="0">
                <a:latin typeface="Avenir Next" panose="020B0503020202020204" pitchFamily="34" charset="0"/>
              </a:rPr>
              <a:t>Amortizaciones de la Deuda y Disminución de Pasivos: </a:t>
            </a:r>
            <a:r>
              <a:rPr lang="es-MX" sz="1100" dirty="0">
                <a:latin typeface="Avenir Next" panose="020B0503020202020204" pitchFamily="34" charset="0"/>
              </a:rPr>
              <a:t>Comprende la amortización de la deuda adquirida (Pagos) y disminución de pasivos con el sector priva do, público y externo.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Clasificación Administrativa:</a:t>
            </a:r>
            <a:r>
              <a:rPr lang="es-MX" sz="1100" dirty="0">
                <a:latin typeface="Avenir Next" panose="020B0503020202020204" pitchFamily="34" charset="0"/>
              </a:rPr>
              <a:t> Es la Clasificación tiene como propósitos básicos identificar las unidades administrativas a través de las cuales se realiza la asignación, gestión y rendición de los recursos financieros públicos, así como establecer las bases institucionales y sectoriales para la elaboración y análisis de las estadísticas fiscales, organizadas y agregadas, mediante su integración y consolidación, tal como lo requieren las mejores prácticas y los modelos universales establecidos en la materia. Esta clasificación además permite delimitar con precisión el ámbito de Sector Público de cada orden de gobierno y por ende los alcances de su probable responsabilidad fiscal y cuasi fiscal.</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Clasificación Funcional: </a:t>
            </a:r>
            <a:r>
              <a:rPr lang="es-MX" sz="1100" dirty="0">
                <a:latin typeface="Avenir Next" panose="020B0503020202020204" pitchFamily="34" charset="0"/>
              </a:rPr>
              <a:t>Es la clasificación que agrupa los gastos según los propósitos u objetivos socioeconómicos que persiguen los diferentes entes públicos. Presenta el gasto público según la naturaleza de los servicios gubernamentales brindados a la población. Con dicha clasificación se identifica el presupuesto destinado a finalidades de: Gobierno, Desarrollo Social, Desarrollo Económico y Otros no Clasificados.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Clasificación por Objeto del Gasto: </a:t>
            </a:r>
            <a:r>
              <a:rPr lang="es-MX" sz="1100" dirty="0">
                <a:latin typeface="Avenir Next" panose="020B0503020202020204" pitchFamily="34" charset="0"/>
              </a:rPr>
              <a:t>Es la clasificación por objeto del gasto reúne en forma sistemática y homogénea todos los conceptos de gastos; se constituye en un elemento fundamental del Sistema General de Cuentas, donde cada componente destaca aspectos concretos del Presupuesto y suministra información que atiende a necesidades diferentes, pero enlazadas, permitiendo así el vínculo con la contabilidad.</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Clasificación por Tipo de Gasto: </a:t>
            </a:r>
            <a:r>
              <a:rPr lang="es-MX" sz="1100" dirty="0">
                <a:latin typeface="Avenir Next" panose="020B0503020202020204" pitchFamily="34" charset="0"/>
              </a:rPr>
              <a:t>Es la clasificación que relaciona las transacciones públicas que generan los grandes agregados de la clasificación económica presentándolos en: Corriente, de Capital, Amortización de la Deuda y Disminución de Pasivos.</a:t>
            </a:r>
          </a:p>
        </p:txBody>
      </p:sp>
      <p:sp>
        <p:nvSpPr>
          <p:cNvPr id="7" name="CuadroTexto 6">
            <a:extLst>
              <a:ext uri="{FF2B5EF4-FFF2-40B4-BE49-F238E27FC236}">
                <a16:creationId xmlns="" xmlns:a16="http://schemas.microsoft.com/office/drawing/2014/main" id="{97695A6C-EF9A-BE44-B8C5-0702FC3EA8AB}"/>
              </a:ext>
            </a:extLst>
          </p:cNvPr>
          <p:cNvSpPr txBox="1"/>
          <p:nvPr/>
        </p:nvSpPr>
        <p:spPr>
          <a:xfrm>
            <a:off x="216976" y="684255"/>
            <a:ext cx="465192"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A</a:t>
            </a:r>
          </a:p>
        </p:txBody>
      </p:sp>
      <p:sp>
        <p:nvSpPr>
          <p:cNvPr id="8" name="CuadroTexto 7">
            <a:extLst>
              <a:ext uri="{FF2B5EF4-FFF2-40B4-BE49-F238E27FC236}">
                <a16:creationId xmlns="" xmlns:a16="http://schemas.microsoft.com/office/drawing/2014/main" id="{502B8282-D2CD-A941-93A2-397B745A95DF}"/>
              </a:ext>
            </a:extLst>
          </p:cNvPr>
          <p:cNvSpPr txBox="1"/>
          <p:nvPr/>
        </p:nvSpPr>
        <p:spPr>
          <a:xfrm>
            <a:off x="216976" y="1362199"/>
            <a:ext cx="465192"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C</a:t>
            </a:r>
          </a:p>
        </p:txBody>
      </p:sp>
      <p:sp>
        <p:nvSpPr>
          <p:cNvPr id="10" name="CuadroTexto 9">
            <a:extLst>
              <a:ext uri="{FF2B5EF4-FFF2-40B4-BE49-F238E27FC236}">
                <a16:creationId xmlns="" xmlns:a16="http://schemas.microsoft.com/office/drawing/2014/main" id="{96C66F2C-2083-A446-9385-BEDA04463525}"/>
              </a:ext>
            </a:extLst>
          </p:cNvPr>
          <p:cNvSpPr txBox="1"/>
          <p:nvPr/>
        </p:nvSpPr>
        <p:spPr>
          <a:xfrm>
            <a:off x="4230552" y="755050"/>
            <a:ext cx="3126783" cy="9402574"/>
          </a:xfrm>
          <a:prstGeom prst="rect">
            <a:avLst/>
          </a:prstGeom>
          <a:noFill/>
        </p:spPr>
        <p:txBody>
          <a:bodyPr wrap="square" rtlCol="0">
            <a:spAutoFit/>
          </a:bodyPr>
          <a:lstStyle/>
          <a:p>
            <a:pPr algn="just"/>
            <a:r>
              <a:rPr lang="es-MX" sz="1100" b="1" dirty="0">
                <a:latin typeface="Avenir Next" panose="020B0503020202020204" pitchFamily="34" charset="0"/>
              </a:rPr>
              <a:t>Consejo Nacional de Armonización Contable CONAC:</a:t>
            </a:r>
            <a:r>
              <a:rPr lang="es-MX" sz="1100" dirty="0">
                <a:latin typeface="Avenir Next" panose="020B0503020202020204" pitchFamily="34" charset="0"/>
              </a:rPr>
              <a:t> Es un Órgano de coordinación para la armonización de la contabilidad gubernamental y tiene por objeto la emisión de las normas contables y lineamientos para la generación de información financiera que aplicarán los entes públicos.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Contabilidad Gubernamental: </a:t>
            </a:r>
            <a:r>
              <a:rPr lang="es-MX" sz="1100" dirty="0">
                <a:latin typeface="Avenir Next" panose="020B0503020202020204" pitchFamily="34" charset="0"/>
              </a:rPr>
              <a:t>Es la técnica que sustenta los sistemas de contabilidad gubernamental y que se utiliza para el registro de las transacciones que llevan a cabo los entes públicos, expresados en términos monetarios, captando los diversos eventos económicos identificables y cuantificables que afectan los bienes e inversiones, las obligaciones y pasivos, así como el propio patrimonio, con el fin de generar información financiera que facilite la toma de decisiones y un apoyo confiable en la administración de los recursos públicos.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Contratos de Asociación Pública Privada: </a:t>
            </a:r>
            <a:r>
              <a:rPr lang="es-MX" sz="1100" dirty="0">
                <a:latin typeface="Avenir Next" panose="020B0503020202020204" pitchFamily="34" charset="0"/>
              </a:rPr>
              <a:t>En él se establece un acuerdo entre el sector público y el sector privado para solventar ya sean necesidades de infraestructura o de Servicios Básicos que requieren la aplicación de un conjunto de recursos materiales, financieros y tecnológicos (de difícil acceso para el gobierno), aportados por la iniciativa privada (empresas) en un porcentaje igual o mayor al sesenta por ciento del total.</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Cuentas Presupuestarias: </a:t>
            </a:r>
            <a:r>
              <a:rPr lang="es-MX" sz="1100" dirty="0">
                <a:latin typeface="Avenir Next" panose="020B0503020202020204" pitchFamily="34" charset="0"/>
              </a:rPr>
              <a:t>Son las cuentas que conforman los clasificadores de ingresos y gastos públicos.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Dependencias: </a:t>
            </a:r>
            <a:r>
              <a:rPr lang="es-MX" sz="1100" dirty="0">
                <a:latin typeface="Avenir Next" panose="020B0503020202020204" pitchFamily="34" charset="0"/>
              </a:rPr>
              <a:t>Son las secretarías y dependencias del Poder Ejecutivo.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Deuda Pública: </a:t>
            </a:r>
            <a:r>
              <a:rPr lang="es-MX" sz="1100" dirty="0">
                <a:latin typeface="Avenir Next" panose="020B0503020202020204" pitchFamily="34" charset="0"/>
              </a:rPr>
              <a:t>Son las obligaciones de pasivo, directas o contingentes, derivadas de financiamientos a cargo de los gobiernos federal, estatales, del Distrito Federal o municipales, en términos de las disposiciones legales aplicables, sin perjuicio de que dichas obligaciones tengan como propósito operaciones de canje o refinanciamiento.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Eficacia:</a:t>
            </a:r>
            <a:r>
              <a:rPr lang="es-MX" sz="1100" dirty="0">
                <a:latin typeface="Avenir Next" panose="020B0503020202020204" pitchFamily="34" charset="0"/>
              </a:rPr>
              <a:t> Es la capacidad de cumplir con los objetivos y las metas en el tiempo, lugar, calidad y cantidad programadas, con los recursos disponibles.</a:t>
            </a:r>
          </a:p>
        </p:txBody>
      </p:sp>
      <p:sp>
        <p:nvSpPr>
          <p:cNvPr id="12" name="CuadroTexto 11">
            <a:extLst>
              <a:ext uri="{FF2B5EF4-FFF2-40B4-BE49-F238E27FC236}">
                <a16:creationId xmlns="" xmlns:a16="http://schemas.microsoft.com/office/drawing/2014/main" id="{3770012A-58F9-8B40-AA2C-13633E5C9111}"/>
              </a:ext>
            </a:extLst>
          </p:cNvPr>
          <p:cNvSpPr txBox="1"/>
          <p:nvPr/>
        </p:nvSpPr>
        <p:spPr>
          <a:xfrm>
            <a:off x="3827768" y="5189463"/>
            <a:ext cx="482824"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D</a:t>
            </a:r>
          </a:p>
        </p:txBody>
      </p:sp>
      <p:sp>
        <p:nvSpPr>
          <p:cNvPr id="13" name="CuadroTexto 12">
            <a:extLst>
              <a:ext uri="{FF2B5EF4-FFF2-40B4-BE49-F238E27FC236}">
                <a16:creationId xmlns="" xmlns:a16="http://schemas.microsoft.com/office/drawing/2014/main" id="{37567732-563D-C14B-9A56-54B0A8AA601A}"/>
              </a:ext>
            </a:extLst>
          </p:cNvPr>
          <p:cNvSpPr txBox="1"/>
          <p:nvPr/>
        </p:nvSpPr>
        <p:spPr>
          <a:xfrm>
            <a:off x="3827751" y="6886221"/>
            <a:ext cx="418704"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E</a:t>
            </a:r>
          </a:p>
        </p:txBody>
      </p:sp>
      <p:sp>
        <p:nvSpPr>
          <p:cNvPr id="14" name="CuadroTexto 13">
            <a:extLst>
              <a:ext uri="{FF2B5EF4-FFF2-40B4-BE49-F238E27FC236}">
                <a16:creationId xmlns="" xmlns:a16="http://schemas.microsoft.com/office/drawing/2014/main" id="{7787E8A3-9004-F94E-9971-C397B7D37DF1}"/>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20</a:t>
            </a:r>
          </a:p>
        </p:txBody>
      </p:sp>
    </p:spTree>
    <p:extLst>
      <p:ext uri="{BB962C8B-B14F-4D97-AF65-F5344CB8AC3E}">
        <p14:creationId xmlns:p14="http://schemas.microsoft.com/office/powerpoint/2010/main" val="2967590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A3178D3D-8B56-1242-B732-77C8659529A6}"/>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 xmlns:a16="http://schemas.microsoft.com/office/drawing/2014/main" id="{395CC0A9-7DEF-7E43-838E-0F6AFD00096F}"/>
              </a:ext>
            </a:extLst>
          </p:cNvPr>
          <p:cNvSpPr txBox="1"/>
          <p:nvPr/>
        </p:nvSpPr>
        <p:spPr>
          <a:xfrm>
            <a:off x="681927" y="779791"/>
            <a:ext cx="3126783" cy="9233297"/>
          </a:xfrm>
          <a:prstGeom prst="rect">
            <a:avLst/>
          </a:prstGeom>
          <a:noFill/>
        </p:spPr>
        <p:txBody>
          <a:bodyPr wrap="square" rtlCol="0">
            <a:spAutoFit/>
          </a:bodyPr>
          <a:lstStyle/>
          <a:p>
            <a:pPr algn="just"/>
            <a:r>
              <a:rPr lang="es-MX" sz="1100" b="1" dirty="0">
                <a:latin typeface="Avenir Next" panose="020B0503020202020204" pitchFamily="34" charset="0"/>
              </a:rPr>
              <a:t>Eficiencia: </a:t>
            </a:r>
            <a:r>
              <a:rPr lang="es-MX" sz="1100" dirty="0">
                <a:latin typeface="Avenir Next" panose="020B0503020202020204" pitchFamily="34" charset="0"/>
              </a:rPr>
              <a:t>Es la optimización de los recursos humanos, financieros y técnicos que se necesitan para la ejecución de los programas y proyectos emanados del plan, procurando que la relación costo-beneficio sea positiva.</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Eje: </a:t>
            </a:r>
            <a:r>
              <a:rPr lang="es-MX" sz="1100" dirty="0">
                <a:latin typeface="Avenir Next" panose="020B0503020202020204" pitchFamily="34" charset="0"/>
              </a:rPr>
              <a:t>Son los objetivos del desarrollo para el bienestar del Plan Estatal de Desarrollo Jalisco 2013-2033 agrupados en cinco áreas estratégicas.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Endeudamiento Neto: </a:t>
            </a:r>
            <a:r>
              <a:rPr lang="es-MX" sz="1100" dirty="0">
                <a:latin typeface="Avenir Next" panose="020B0503020202020204" pitchFamily="34" charset="0"/>
              </a:rPr>
              <a:t>Es la diferencia entre el uso del financiamiento y las amortizaciones efectuadas de las obligaciones constitutivas de deuda pública, durante el período que se informa.</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Entes Públicos: </a:t>
            </a:r>
            <a:r>
              <a:rPr lang="es-MX" sz="1100" dirty="0">
                <a:latin typeface="Avenir Next" panose="020B0503020202020204" pitchFamily="34" charset="0"/>
              </a:rPr>
              <a:t>Son los poderes Ejecutivo, Legislativo y Judicial de la Federación y de las entidades federativas; los entes autónomos de la Federación y de las entidades federativas; los ayuntamientos de los municipios; los órganos político administrativos de las demarcaciones territoriales del Distrito Federal; y las entidades de la administración pública paraestatal, ya sean federales, estatales o municipales.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Entidades: </a:t>
            </a:r>
            <a:r>
              <a:rPr lang="es-MX" sz="1100" dirty="0">
                <a:latin typeface="Avenir Next" panose="020B0503020202020204" pitchFamily="34" charset="0"/>
              </a:rPr>
              <a:t>A los organismos descentralizados, empresas de participación estatal mayoritaria,  y los fideicomisos públicos en los que el fideicomitente sea el Gobierno del Estado, entendiéndose como tales, los que define la Ley Orgánica del Poder Ejecutivo.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Estado: </a:t>
            </a:r>
            <a:r>
              <a:rPr lang="es-MX" sz="1100" dirty="0">
                <a:latin typeface="Avenir Next" panose="020B0503020202020204" pitchFamily="34" charset="0"/>
              </a:rPr>
              <a:t>Hace referencia al Estado Libre y Soberano de Jalisco.</a:t>
            </a:r>
          </a:p>
          <a:p>
            <a:pPr algn="just"/>
            <a:endParaRPr lang="es-MX" sz="1100" dirty="0">
              <a:latin typeface="Avenir Next" panose="020B0503020202020204" pitchFamily="34" charset="0"/>
            </a:endParaRPr>
          </a:p>
          <a:p>
            <a:pPr algn="just"/>
            <a:r>
              <a:rPr lang="es-MX" sz="1100" dirty="0">
                <a:latin typeface="Avenir Next" panose="020B0503020202020204" pitchFamily="34" charset="0"/>
              </a:rPr>
              <a:t>Fase de Presupuestación: Es la fase de costeo y distribución de los recursos financieros, humanos y materiales, para su aplicación al cumplimiento de los planes y programas de gobierno.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Fase de Programación: </a:t>
            </a:r>
            <a:r>
              <a:rPr lang="es-MX" sz="1100" dirty="0">
                <a:latin typeface="Avenir Next" panose="020B0503020202020204" pitchFamily="34" charset="0"/>
              </a:rPr>
              <a:t>En esta fase, las dependencias y entidades desarrollan sus programas, partiendo de una selección de los objetivos estratégicos y metas para orientar los proyectos y actividades, así como de las unidades responsables de su ejecución.</a:t>
            </a:r>
          </a:p>
        </p:txBody>
      </p:sp>
      <p:sp>
        <p:nvSpPr>
          <p:cNvPr id="7" name="CuadroTexto 6">
            <a:extLst>
              <a:ext uri="{FF2B5EF4-FFF2-40B4-BE49-F238E27FC236}">
                <a16:creationId xmlns="" xmlns:a16="http://schemas.microsoft.com/office/drawing/2014/main" id="{C7D4A66C-55D2-454B-91E6-BBD12474396F}"/>
              </a:ext>
            </a:extLst>
          </p:cNvPr>
          <p:cNvSpPr txBox="1"/>
          <p:nvPr/>
        </p:nvSpPr>
        <p:spPr>
          <a:xfrm>
            <a:off x="238410" y="6708834"/>
            <a:ext cx="405880"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F</a:t>
            </a:r>
          </a:p>
        </p:txBody>
      </p:sp>
      <p:sp>
        <p:nvSpPr>
          <p:cNvPr id="9" name="CuadroTexto 8">
            <a:extLst>
              <a:ext uri="{FF2B5EF4-FFF2-40B4-BE49-F238E27FC236}">
                <a16:creationId xmlns="" xmlns:a16="http://schemas.microsoft.com/office/drawing/2014/main" id="{C79142BA-5080-B54E-95FE-A7A78AC2904F}"/>
              </a:ext>
            </a:extLst>
          </p:cNvPr>
          <p:cNvSpPr txBox="1"/>
          <p:nvPr/>
        </p:nvSpPr>
        <p:spPr>
          <a:xfrm>
            <a:off x="4230552" y="755050"/>
            <a:ext cx="3126783" cy="9402574"/>
          </a:xfrm>
          <a:prstGeom prst="rect">
            <a:avLst/>
          </a:prstGeom>
          <a:noFill/>
        </p:spPr>
        <p:txBody>
          <a:bodyPr wrap="square" rtlCol="0">
            <a:spAutoFit/>
          </a:bodyPr>
          <a:lstStyle/>
          <a:p>
            <a:pPr algn="just"/>
            <a:r>
              <a:rPr lang="es-MX" sz="1100" b="1" dirty="0">
                <a:latin typeface="Avenir Next" panose="020B0503020202020204" pitchFamily="34" charset="0"/>
              </a:rPr>
              <a:t>Financiamientos Internos: </a:t>
            </a:r>
            <a:r>
              <a:rPr lang="es-MX" sz="1100" dirty="0">
                <a:latin typeface="Avenir Next" panose="020B0503020202020204" pitchFamily="34" charset="0"/>
              </a:rPr>
              <a:t>Son los recursos provenientes de obligaciones contraídas con acreedores nacionales y pagaderos en el interior del país en moneda nacional.</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Financiamientos Externos: </a:t>
            </a:r>
            <a:r>
              <a:rPr lang="es-MX" sz="1100" dirty="0">
                <a:latin typeface="Avenir Next" panose="020B0503020202020204" pitchFamily="34" charset="0"/>
              </a:rPr>
              <a:t>Son los recursos obtenidos por el Poder Ejecutivo Federal provenientes de obligaciones contraídas con acreedores extranjeros y pagaderos en el exterior. (Sólo aplica para el Poder Ejecutivo Federal).</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Gasto Corriente: </a:t>
            </a:r>
            <a:r>
              <a:rPr lang="es-MX" sz="1100" dirty="0">
                <a:latin typeface="Avenir Next" panose="020B0503020202020204" pitchFamily="34" charset="0"/>
              </a:rPr>
              <a:t>Son los gastos de consumo y/o de operación, el arrendamiento de la propiedad y las transferencias otorgadas a los otros componentes institucionales del sistema económico para financiar gastos de esas características.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Gasto de Capital: </a:t>
            </a:r>
            <a:r>
              <a:rPr lang="es-MX" sz="1100" dirty="0">
                <a:latin typeface="Avenir Next" panose="020B0503020202020204" pitchFamily="34" charset="0"/>
              </a:rPr>
              <a:t>Son los gastos destinados a la inversión de capital y las transferencias a los otros componentes institucionales del sistema económico que se efectúan para financiar gastos de éstos con tal propósito.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Gasto Público: </a:t>
            </a:r>
            <a:r>
              <a:rPr lang="es-MX" sz="1100" dirty="0">
                <a:latin typeface="Avenir Next" panose="020B0503020202020204" pitchFamily="34" charset="0"/>
              </a:rPr>
              <a:t>Son erogaciones realizadas por las instituciones, entidades y organismos integrantes del sector público del Estado de Jalisco. Por medio del gasto público se trata de dar respuesta, a las necesidades de carácter público como: prestación regular de servicios de educación, seguridad, apoyo a productores agrícolas y otros contribuyen a alcanzar un mayor grado de desarrollo o crecimiento económico en el estado de Jalisco. </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Inflación: </a:t>
            </a:r>
            <a:r>
              <a:rPr lang="es-MX" sz="1100" dirty="0">
                <a:latin typeface="Avenir Next" panose="020B0503020202020204" pitchFamily="34" charset="0"/>
              </a:rPr>
              <a:t>Es una medida del crecimiento promedio en los precios de una canasta de productos seleccionada, la cual se toma como parámetro para medir el incremento generalizado en los precios de una economía.</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Ingresos Estatales: </a:t>
            </a:r>
            <a:r>
              <a:rPr lang="es-MX" sz="1100" dirty="0">
                <a:latin typeface="Avenir Next" panose="020B0503020202020204" pitchFamily="34" charset="0"/>
              </a:rPr>
              <a:t>Son los recursos por subsidios, asignaciones presupuestarias y fondos derivados de la Ley de Ingresos Estatal o del Presupuesto de Egresos Estatal y que se destina a los gobiernos municipales.</a:t>
            </a:r>
          </a:p>
          <a:p>
            <a:pPr algn="just"/>
            <a:endParaRPr lang="es-MX" sz="1100" dirty="0">
              <a:latin typeface="Avenir Next" panose="020B0503020202020204" pitchFamily="34" charset="0"/>
            </a:endParaRPr>
          </a:p>
          <a:p>
            <a:pPr algn="just"/>
            <a:r>
              <a:rPr lang="es-MX" sz="1100" dirty="0">
                <a:latin typeface="Avenir Next" panose="020B0503020202020204" pitchFamily="34" charset="0"/>
              </a:rPr>
              <a:t>Ingresos Federales: Son los recursos por subsidios, asignaciones presupuestarias y fondos derivados de la Ley de Ingresos de la Federación o del Presupuesto de Egresos de</a:t>
            </a:r>
          </a:p>
        </p:txBody>
      </p:sp>
      <p:sp>
        <p:nvSpPr>
          <p:cNvPr id="10" name="CuadroTexto 9">
            <a:extLst>
              <a:ext uri="{FF2B5EF4-FFF2-40B4-BE49-F238E27FC236}">
                <a16:creationId xmlns="" xmlns:a16="http://schemas.microsoft.com/office/drawing/2014/main" id="{392E0175-ECCE-7244-B9A4-E45C9090DE0C}"/>
              </a:ext>
            </a:extLst>
          </p:cNvPr>
          <p:cNvSpPr txBox="1"/>
          <p:nvPr/>
        </p:nvSpPr>
        <p:spPr>
          <a:xfrm>
            <a:off x="3904875" y="2677253"/>
            <a:ext cx="482824"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G</a:t>
            </a:r>
          </a:p>
        </p:txBody>
      </p:sp>
      <p:sp>
        <p:nvSpPr>
          <p:cNvPr id="11" name="CuadroTexto 10">
            <a:extLst>
              <a:ext uri="{FF2B5EF4-FFF2-40B4-BE49-F238E27FC236}">
                <a16:creationId xmlns="" xmlns:a16="http://schemas.microsoft.com/office/drawing/2014/main" id="{BDE5389B-0965-F944-B5C4-28CB6A346EA3}"/>
              </a:ext>
            </a:extLst>
          </p:cNvPr>
          <p:cNvSpPr txBox="1"/>
          <p:nvPr/>
        </p:nvSpPr>
        <p:spPr>
          <a:xfrm>
            <a:off x="3924058" y="6678313"/>
            <a:ext cx="306494"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I</a:t>
            </a:r>
          </a:p>
        </p:txBody>
      </p:sp>
      <p:sp>
        <p:nvSpPr>
          <p:cNvPr id="12" name="CuadroTexto 11">
            <a:extLst>
              <a:ext uri="{FF2B5EF4-FFF2-40B4-BE49-F238E27FC236}">
                <a16:creationId xmlns="" xmlns:a16="http://schemas.microsoft.com/office/drawing/2014/main" id="{4C0EE25A-F564-434D-892E-320EC0DE26CE}"/>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21</a:t>
            </a:r>
          </a:p>
        </p:txBody>
      </p:sp>
      <p:sp>
        <p:nvSpPr>
          <p:cNvPr id="13" name="CuadroTexto 12">
            <a:extLst>
              <a:ext uri="{FF2B5EF4-FFF2-40B4-BE49-F238E27FC236}">
                <a16:creationId xmlns="" xmlns:a16="http://schemas.microsoft.com/office/drawing/2014/main" id="{77C67BCE-F442-2145-AC1B-4AD61954A1B3}"/>
              </a:ext>
            </a:extLst>
          </p:cNvPr>
          <p:cNvSpPr txBox="1"/>
          <p:nvPr/>
        </p:nvSpPr>
        <p:spPr>
          <a:xfrm>
            <a:off x="37072" y="104939"/>
            <a:ext cx="7772400" cy="523220"/>
          </a:xfrm>
          <a:prstGeom prst="rect">
            <a:avLst/>
          </a:prstGeom>
          <a:noFill/>
        </p:spPr>
        <p:txBody>
          <a:bodyPr wrap="square" rtlCol="0">
            <a:spAutoFit/>
          </a:bodyPr>
          <a:lstStyle/>
          <a:p>
            <a:pPr algn="ctr"/>
            <a:r>
              <a:rPr lang="es-MX" sz="2800" dirty="0">
                <a:solidFill>
                  <a:srgbClr val="5A3F00"/>
                </a:solidFill>
                <a:latin typeface="Avenir Next" panose="020B0503020202020204" pitchFamily="34" charset="0"/>
              </a:rPr>
              <a:t>Glosario de Términos Presupuestales</a:t>
            </a:r>
          </a:p>
        </p:txBody>
      </p:sp>
    </p:spTree>
    <p:extLst>
      <p:ext uri="{BB962C8B-B14F-4D97-AF65-F5344CB8AC3E}">
        <p14:creationId xmlns:p14="http://schemas.microsoft.com/office/powerpoint/2010/main" val="1801797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1648120A-7314-6B44-8B37-941EE4B65E88}"/>
              </a:ext>
            </a:extLst>
          </p:cNvPr>
          <p:cNvSpPr/>
          <p:nvPr/>
        </p:nvSpPr>
        <p:spPr>
          <a:xfrm>
            <a:off x="0" y="126332"/>
            <a:ext cx="7772400" cy="47618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 xmlns:a16="http://schemas.microsoft.com/office/drawing/2014/main" id="{10065DA8-1E9B-7747-8DBF-F909EF476CF1}"/>
              </a:ext>
            </a:extLst>
          </p:cNvPr>
          <p:cNvSpPr txBox="1"/>
          <p:nvPr/>
        </p:nvSpPr>
        <p:spPr>
          <a:xfrm>
            <a:off x="681927" y="779791"/>
            <a:ext cx="3126783" cy="9233297"/>
          </a:xfrm>
          <a:prstGeom prst="rect">
            <a:avLst/>
          </a:prstGeom>
          <a:noFill/>
        </p:spPr>
        <p:txBody>
          <a:bodyPr wrap="square" rtlCol="0">
            <a:spAutoFit/>
          </a:bodyPr>
          <a:lstStyle/>
          <a:p>
            <a:pPr algn="just"/>
            <a:r>
              <a:rPr lang="es-MX" sz="1100" dirty="0">
                <a:latin typeface="Avenir Next" panose="020B0503020202020204" pitchFamily="34" charset="0"/>
              </a:rPr>
              <a:t>la Federación y que se destinan a los Gobiernos Estatales o Municipales.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Ingresos Propios:</a:t>
            </a:r>
            <a:r>
              <a:rPr lang="es-MX" sz="1100" dirty="0">
                <a:latin typeface="Avenir Next" panose="020B0503020202020204" pitchFamily="34" charset="0"/>
              </a:rPr>
              <a:t> Son los recursos generados por los poderes legislativo y judicial, organismos autónomos y municipios, así como las entidades paraestatales o paramunicipales respectivas, en el entendido de que para el caso de entidades de la Administración Pública Estatal se estará a lo dispuesto por el artículo 14 de la Constitución Política del Estado de Jalisco.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Ley de Ingresos:</a:t>
            </a:r>
            <a:r>
              <a:rPr lang="es-MX" sz="1100" dirty="0">
                <a:latin typeface="Avenir Next" panose="020B0503020202020204" pitchFamily="34" charset="0"/>
              </a:rPr>
              <a:t> Es un ordenamiento jurídico propuesto por el poder Ejecutivo y aprobado por el poder Legislativo que contiene los conceptos bajo los cuales se podrán captar los recursos financieros que permitan cubrir los gastos del Estado durante un ejercicio fiscal. La ley de ingresos tiene vigencia de un año y debe presentarse ante el Congreso del Estado a más tardar el 1 de noviembre de cada año. </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Licitaciones:</a:t>
            </a:r>
            <a:r>
              <a:rPr lang="es-MX" sz="1100" dirty="0">
                <a:latin typeface="Avenir Next" panose="020B0503020202020204" pitchFamily="34" charset="0"/>
              </a:rPr>
              <a:t> Son la regla general para las adquisiciones, de arrendamientos y servicios, son anunciadas mediante una convocatoria pública para que se presenten propuestas libremente, en sobre cerrado mismo que es abierto públicamente para que sean aseguradas al Estado las mejores condiciones en cuanto a calidad, precio, financiamiento, oportunidad, crecimiento económico, generación de empleo, eficiencia energética, uso responsable del agua, optimización y uso sustentable de los recursos, así como la protección del medio ambiente. Los procedimientos utilizados son: Licitación Pública (local nacional, internacional), Invitación a cuando menos tres personas, Adjudicación directa.</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Metas:</a:t>
            </a:r>
            <a:r>
              <a:rPr lang="es-MX" sz="1100" dirty="0">
                <a:latin typeface="Avenir Next" panose="020B0503020202020204" pitchFamily="34" charset="0"/>
              </a:rPr>
              <a:t> Es el valor numérico de un indicador preestablecido. Es la expresión cuantitativa de los objetivos propuestos. Establece los límites o niveles máximos de logro (deben ser cuantificables y estar directamente relacionadas con el objetivo).</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Objetivo Específico: </a:t>
            </a:r>
            <a:r>
              <a:rPr lang="es-MX" sz="1100" dirty="0">
                <a:latin typeface="Avenir Next" panose="020B0503020202020204" pitchFamily="34" charset="0"/>
              </a:rPr>
              <a:t>Determina la finalidad de los componentes que se implementarán en el plan o programa. Sinónimo de objetivo particular. </a:t>
            </a:r>
          </a:p>
          <a:p>
            <a:pPr algn="just"/>
            <a:endParaRPr lang="es-MX" sz="1100" dirty="0">
              <a:latin typeface="Avenir Next" panose="020B0503020202020204" pitchFamily="34" charset="0"/>
            </a:endParaRPr>
          </a:p>
        </p:txBody>
      </p:sp>
      <p:sp>
        <p:nvSpPr>
          <p:cNvPr id="9" name="CuadroTexto 8">
            <a:extLst>
              <a:ext uri="{FF2B5EF4-FFF2-40B4-BE49-F238E27FC236}">
                <a16:creationId xmlns="" xmlns:a16="http://schemas.microsoft.com/office/drawing/2014/main" id="{06C679CA-212F-ED4C-A2AF-A52829DC3AFC}"/>
              </a:ext>
            </a:extLst>
          </p:cNvPr>
          <p:cNvSpPr txBox="1"/>
          <p:nvPr/>
        </p:nvSpPr>
        <p:spPr>
          <a:xfrm>
            <a:off x="295283" y="2557723"/>
            <a:ext cx="386644"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L</a:t>
            </a:r>
          </a:p>
        </p:txBody>
      </p:sp>
      <p:sp>
        <p:nvSpPr>
          <p:cNvPr id="10" name="CuadroTexto 9">
            <a:extLst>
              <a:ext uri="{FF2B5EF4-FFF2-40B4-BE49-F238E27FC236}">
                <a16:creationId xmlns="" xmlns:a16="http://schemas.microsoft.com/office/drawing/2014/main" id="{F72659EA-06DA-E043-A835-893B892E03DA}"/>
              </a:ext>
            </a:extLst>
          </p:cNvPr>
          <p:cNvSpPr txBox="1"/>
          <p:nvPr/>
        </p:nvSpPr>
        <p:spPr>
          <a:xfrm>
            <a:off x="4270537" y="779791"/>
            <a:ext cx="3126783" cy="7709803"/>
          </a:xfrm>
          <a:prstGeom prst="rect">
            <a:avLst/>
          </a:prstGeom>
          <a:noFill/>
        </p:spPr>
        <p:txBody>
          <a:bodyPr wrap="square" rtlCol="0">
            <a:spAutoFit/>
          </a:bodyPr>
          <a:lstStyle/>
          <a:p>
            <a:pPr algn="just"/>
            <a:r>
              <a:rPr lang="es-MX" sz="1100" b="1" dirty="0">
                <a:latin typeface="Avenir Next" panose="020B0503020202020204" pitchFamily="34" charset="0"/>
              </a:rPr>
              <a:t>Objetivo Estratégico: </a:t>
            </a:r>
            <a:r>
              <a:rPr lang="es-MX" sz="1100" dirty="0">
                <a:latin typeface="Avenir Next" panose="020B0503020202020204" pitchFamily="34" charset="0"/>
              </a:rPr>
              <a:t>Es la expresión cualitativa de un propósito que se pretende alcanzar en un tiempo y espacio específicos a través de determinadas acciones. Son los resultados a alcanzar en las secretarías, dependencias o entidades, y los impactos a lograr en la sociedad para dar solución a sus focos de atención y dar cumplimiento a su propósito institucional. </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Organismo Público Descentralizado: </a:t>
            </a:r>
            <a:r>
              <a:rPr lang="es-MX" sz="1100" dirty="0">
                <a:latin typeface="Avenir Next" panose="020B0503020202020204" pitchFamily="34" charset="0"/>
              </a:rPr>
              <a:t>son aquellas entidades creadas por ley o decreto, con personalidad jurídica y patrimonio propio, cualquiera que sea la estructura legal en que se afilien.</a:t>
            </a:r>
          </a:p>
          <a:p>
            <a:pPr algn="just"/>
            <a:endParaRPr lang="es-MX" sz="1100" dirty="0">
              <a:latin typeface="Avenir Next" panose="020B0503020202020204" pitchFamily="34" charset="0"/>
            </a:endParaRPr>
          </a:p>
          <a:p>
            <a:pPr algn="just"/>
            <a:r>
              <a:rPr lang="es-MX" sz="1100" dirty="0">
                <a:latin typeface="Avenir Next" panose="020B0503020202020204" pitchFamily="34" charset="0"/>
              </a:rPr>
              <a:t>Otros Ingresos: Son los recursos provenientes del sector privado, de fondos internacionales y otros no comprendidos en los numerales anteriores.</a:t>
            </a:r>
          </a:p>
          <a:p>
            <a:pPr algn="just"/>
            <a:endParaRPr lang="es-MX" sz="1100" b="1" dirty="0">
              <a:latin typeface="Avenir Next" panose="020B0503020202020204" pitchFamily="34" charset="0"/>
            </a:endParaRPr>
          </a:p>
          <a:p>
            <a:pPr algn="just"/>
            <a:r>
              <a:rPr lang="es-MX" sz="1100" b="1" dirty="0">
                <a:latin typeface="Avenir Next" panose="020B0503020202020204" pitchFamily="34" charset="0"/>
              </a:rPr>
              <a:t>Participación Ciudadana: </a:t>
            </a:r>
            <a:r>
              <a:rPr lang="es-MX" sz="1100" dirty="0">
                <a:latin typeface="Avenir Next" panose="020B0503020202020204" pitchFamily="34" charset="0"/>
              </a:rPr>
              <a:t>Es un proceso por el que las personas, los grupos o las clases de una sociedad articulan sus intereses materiales, sus preferencias ideológicas, así como su concepción particular del interés público. También se entiende como la capacidad que tiene la sociedad de involucrarse en la cosa pública para aumentar su grado de influencia en los centros de decisión, respecto a las materias que le afectan.</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Participaciones: </a:t>
            </a:r>
            <a:r>
              <a:rPr lang="es-MX" sz="1100" dirty="0">
                <a:latin typeface="Avenir Next" panose="020B0503020202020204" pitchFamily="34" charset="0"/>
              </a:rPr>
              <a:t>Son los gastos destinados a cubrir las participaciones para las entidades federativas y/o los municipios.</a:t>
            </a:r>
          </a:p>
          <a:p>
            <a:pPr algn="just"/>
            <a:endParaRPr lang="es-MX" sz="1100" dirty="0">
              <a:latin typeface="Avenir Next" panose="020B0503020202020204" pitchFamily="34" charset="0"/>
            </a:endParaRPr>
          </a:p>
          <a:p>
            <a:pPr algn="just"/>
            <a:r>
              <a:rPr lang="es-MX" sz="1100" b="1" dirty="0">
                <a:latin typeface="Avenir Next" panose="020B0503020202020204" pitchFamily="34" charset="0"/>
              </a:rPr>
              <a:t>Partida del Gasto: </a:t>
            </a:r>
            <a:r>
              <a:rPr lang="es-MX" sz="1100" dirty="0">
                <a:latin typeface="Avenir Next" panose="020B0503020202020204" pitchFamily="34" charset="0"/>
              </a:rPr>
              <a:t>Es el nivel de agregación más específico del Clasificador por Objeto del Gasto que describe los bienes o servicios de un mismo género, requeridos para la consecución de los programas y metas autorizados. A este nivel de agregación se registra el ejercicio del Presupuesto de Egresos del Estados.</a:t>
            </a:r>
          </a:p>
        </p:txBody>
      </p:sp>
      <p:sp>
        <p:nvSpPr>
          <p:cNvPr id="11" name="CuadroTexto 10">
            <a:extLst>
              <a:ext uri="{FF2B5EF4-FFF2-40B4-BE49-F238E27FC236}">
                <a16:creationId xmlns="" xmlns:a16="http://schemas.microsoft.com/office/drawing/2014/main" id="{45C049D6-571E-DD41-9F6A-90A2320DE550}"/>
              </a:ext>
            </a:extLst>
          </p:cNvPr>
          <p:cNvSpPr txBox="1"/>
          <p:nvPr/>
        </p:nvSpPr>
        <p:spPr>
          <a:xfrm>
            <a:off x="3886941" y="3228443"/>
            <a:ext cx="431528"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P</a:t>
            </a:r>
          </a:p>
        </p:txBody>
      </p:sp>
      <p:sp>
        <p:nvSpPr>
          <p:cNvPr id="13" name="CuadroTexto 12">
            <a:extLst>
              <a:ext uri="{FF2B5EF4-FFF2-40B4-BE49-F238E27FC236}">
                <a16:creationId xmlns="" xmlns:a16="http://schemas.microsoft.com/office/drawing/2014/main" id="{32FE75F7-0E68-2041-B294-6ED60FB796F1}"/>
              </a:ext>
            </a:extLst>
          </p:cNvPr>
          <p:cNvSpPr txBox="1"/>
          <p:nvPr/>
        </p:nvSpPr>
        <p:spPr>
          <a:xfrm>
            <a:off x="7376582" y="9582926"/>
            <a:ext cx="300436" cy="230832"/>
          </a:xfrm>
          <a:prstGeom prst="rect">
            <a:avLst/>
          </a:prstGeom>
          <a:solidFill>
            <a:srgbClr val="EBA900"/>
          </a:solidFill>
        </p:spPr>
        <p:txBody>
          <a:bodyPr wrap="square" rtlCol="0">
            <a:spAutoFit/>
          </a:bodyPr>
          <a:lstStyle/>
          <a:p>
            <a:pPr algn="ctr"/>
            <a:r>
              <a:rPr lang="es-MX" sz="900" dirty="0"/>
              <a:t>22</a:t>
            </a:r>
          </a:p>
        </p:txBody>
      </p:sp>
      <p:sp>
        <p:nvSpPr>
          <p:cNvPr id="14" name="CuadroTexto 13">
            <a:extLst>
              <a:ext uri="{FF2B5EF4-FFF2-40B4-BE49-F238E27FC236}">
                <a16:creationId xmlns="" xmlns:a16="http://schemas.microsoft.com/office/drawing/2014/main" id="{29B54F53-BE55-AE48-AB93-A5300BF94904}"/>
              </a:ext>
            </a:extLst>
          </p:cNvPr>
          <p:cNvSpPr txBox="1"/>
          <p:nvPr/>
        </p:nvSpPr>
        <p:spPr>
          <a:xfrm>
            <a:off x="255123" y="7034580"/>
            <a:ext cx="511679"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O</a:t>
            </a:r>
          </a:p>
        </p:txBody>
      </p:sp>
      <p:sp>
        <p:nvSpPr>
          <p:cNvPr id="12" name="CuadroTexto 11">
            <a:extLst>
              <a:ext uri="{FF2B5EF4-FFF2-40B4-BE49-F238E27FC236}">
                <a16:creationId xmlns="" xmlns:a16="http://schemas.microsoft.com/office/drawing/2014/main" id="{29B54F53-BE55-AE48-AB93-A5300BF94904}"/>
              </a:ext>
            </a:extLst>
          </p:cNvPr>
          <p:cNvSpPr txBox="1"/>
          <p:nvPr/>
        </p:nvSpPr>
        <p:spPr>
          <a:xfrm>
            <a:off x="243219" y="6060858"/>
            <a:ext cx="497252" cy="553998"/>
          </a:xfrm>
          <a:prstGeom prst="rect">
            <a:avLst/>
          </a:prstGeom>
          <a:noFill/>
        </p:spPr>
        <p:txBody>
          <a:bodyPr wrap="none" rtlCol="0">
            <a:spAutoFit/>
          </a:bodyPr>
          <a:lstStyle/>
          <a:p>
            <a:r>
              <a:rPr lang="es-MX" sz="3000" b="1" dirty="0">
                <a:solidFill>
                  <a:srgbClr val="002060"/>
                </a:solidFill>
                <a:latin typeface="Avenir Next" panose="020B0503020202020204" pitchFamily="34" charset="0"/>
              </a:rPr>
              <a:t>M</a:t>
            </a:r>
          </a:p>
        </p:txBody>
      </p:sp>
      <p:sp>
        <p:nvSpPr>
          <p:cNvPr id="15" name="CuadroTexto 14">
            <a:extLst>
              <a:ext uri="{FF2B5EF4-FFF2-40B4-BE49-F238E27FC236}">
                <a16:creationId xmlns="" xmlns:a16="http://schemas.microsoft.com/office/drawing/2014/main" id="{77C67BCE-F442-2145-AC1B-4AD61954A1B3}"/>
              </a:ext>
            </a:extLst>
          </p:cNvPr>
          <p:cNvSpPr txBox="1"/>
          <p:nvPr/>
        </p:nvSpPr>
        <p:spPr>
          <a:xfrm>
            <a:off x="37072" y="104939"/>
            <a:ext cx="7772400" cy="523220"/>
          </a:xfrm>
          <a:prstGeom prst="rect">
            <a:avLst/>
          </a:prstGeom>
          <a:noFill/>
        </p:spPr>
        <p:txBody>
          <a:bodyPr wrap="square" rtlCol="0">
            <a:spAutoFit/>
          </a:bodyPr>
          <a:lstStyle/>
          <a:p>
            <a:pPr algn="ctr"/>
            <a:r>
              <a:rPr lang="es-MX" sz="2800" dirty="0">
                <a:solidFill>
                  <a:srgbClr val="5A3F00"/>
                </a:solidFill>
                <a:latin typeface="Avenir Next" panose="020B0503020202020204" pitchFamily="34" charset="0"/>
              </a:rPr>
              <a:t>Glosario de Términos Presupuestales</a:t>
            </a:r>
          </a:p>
        </p:txBody>
      </p:sp>
    </p:spTree>
    <p:extLst>
      <p:ext uri="{BB962C8B-B14F-4D97-AF65-F5344CB8AC3E}">
        <p14:creationId xmlns:p14="http://schemas.microsoft.com/office/powerpoint/2010/main" val="2725244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E097F7F2-ACBD-1341-9F65-E8592F9277AB}"/>
              </a:ext>
            </a:extLst>
          </p:cNvPr>
          <p:cNvPicPr>
            <a:picLocks noChangeAspect="1"/>
          </p:cNvPicPr>
          <p:nvPr/>
        </p:nvPicPr>
        <p:blipFill>
          <a:blip r:embed="rId2"/>
          <a:stretch>
            <a:fillRect/>
          </a:stretch>
        </p:blipFill>
        <p:spPr>
          <a:xfrm>
            <a:off x="0" y="0"/>
            <a:ext cx="7772400" cy="10058400"/>
          </a:xfrm>
          <a:prstGeom prst="rect">
            <a:avLst/>
          </a:prstGeom>
        </p:spPr>
      </p:pic>
      <p:pic>
        <p:nvPicPr>
          <p:cNvPr id="7" name="Imagen 6">
            <a:extLst>
              <a:ext uri="{FF2B5EF4-FFF2-40B4-BE49-F238E27FC236}">
                <a16:creationId xmlns="" xmlns:a16="http://schemas.microsoft.com/office/drawing/2014/main" id="{93057848-357F-6248-8353-F74F069A5BAD}"/>
              </a:ext>
            </a:extLst>
          </p:cNvPr>
          <p:cNvPicPr>
            <a:picLocks noChangeAspect="1"/>
          </p:cNvPicPr>
          <p:nvPr/>
        </p:nvPicPr>
        <p:blipFill>
          <a:blip r:embed="rId3"/>
          <a:stretch>
            <a:fillRect/>
          </a:stretch>
        </p:blipFill>
        <p:spPr>
          <a:xfrm>
            <a:off x="2104463" y="2959099"/>
            <a:ext cx="3484075" cy="3638923"/>
          </a:xfrm>
          <a:prstGeom prst="rect">
            <a:avLst/>
          </a:prstGeom>
        </p:spPr>
      </p:pic>
    </p:spTree>
    <p:extLst>
      <p:ext uri="{BB962C8B-B14F-4D97-AF65-F5344CB8AC3E}">
        <p14:creationId xmlns:p14="http://schemas.microsoft.com/office/powerpoint/2010/main" val="2898462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 xmlns:a16="http://schemas.microsoft.com/office/drawing/2014/main" id="{D60BF046-B726-A44E-B416-47413CF9D4D6}"/>
              </a:ext>
            </a:extLst>
          </p:cNvPr>
          <p:cNvSpPr/>
          <p:nvPr/>
        </p:nvSpPr>
        <p:spPr>
          <a:xfrm>
            <a:off x="41071" y="8272413"/>
            <a:ext cx="7772400" cy="1477328"/>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r>
              <a:rPr lang="es-MX" sz="9000" b="1" dirty="0">
                <a:gradFill flip="none" rotWithShape="1">
                  <a:gsLst>
                    <a:gs pos="0">
                      <a:srgbClr val="EBA900">
                        <a:tint val="66000"/>
                        <a:satMod val="160000"/>
                      </a:srgbClr>
                    </a:gs>
                    <a:gs pos="50000">
                      <a:srgbClr val="EBA900">
                        <a:tint val="44500"/>
                        <a:satMod val="160000"/>
                      </a:srgbClr>
                    </a:gs>
                    <a:gs pos="100000">
                      <a:srgbClr val="EBA900">
                        <a:tint val="23500"/>
                        <a:satMod val="160000"/>
                      </a:srgbClr>
                    </a:gs>
                  </a:gsLst>
                  <a:lin ang="10800000" scaled="1"/>
                  <a:tileRect/>
                </a:gradFill>
                <a:latin typeface="Avenir Next Heavy" panose="020B0503020202020204" pitchFamily="34" charset="0"/>
              </a:rPr>
              <a:t>CIUDADANO</a:t>
            </a:r>
            <a:r>
              <a:rPr lang="es-MX" sz="3500" b="1" spc="300" dirty="0">
                <a:gradFill flip="none" rotWithShape="1">
                  <a:gsLst>
                    <a:gs pos="0">
                      <a:srgbClr val="EBA900">
                        <a:tint val="66000"/>
                        <a:satMod val="160000"/>
                      </a:srgbClr>
                    </a:gs>
                    <a:gs pos="50000">
                      <a:srgbClr val="EBA900">
                        <a:tint val="44500"/>
                        <a:satMod val="160000"/>
                      </a:srgbClr>
                    </a:gs>
                    <a:gs pos="100000">
                      <a:srgbClr val="EBA900">
                        <a:tint val="23500"/>
                        <a:satMod val="160000"/>
                      </a:srgbClr>
                    </a:gs>
                  </a:gsLst>
                  <a:lin ang="10800000" scaled="1"/>
                  <a:tileRect/>
                </a:gradFill>
                <a:latin typeface="Avenir Next Heavy" panose="020B0503020202020204" pitchFamily="34" charset="0"/>
              </a:rPr>
              <a:t> </a:t>
            </a:r>
          </a:p>
        </p:txBody>
      </p:sp>
      <p:sp>
        <p:nvSpPr>
          <p:cNvPr id="6" name="Rectángulo 5">
            <a:extLst>
              <a:ext uri="{FF2B5EF4-FFF2-40B4-BE49-F238E27FC236}">
                <a16:creationId xmlns="" xmlns:a16="http://schemas.microsoft.com/office/drawing/2014/main" id="{37F57E74-2CAC-D145-99FF-6745970805B1}"/>
              </a:ext>
            </a:extLst>
          </p:cNvPr>
          <p:cNvSpPr/>
          <p:nvPr/>
        </p:nvSpPr>
        <p:spPr>
          <a:xfrm>
            <a:off x="160216" y="7660043"/>
            <a:ext cx="6435934" cy="938719"/>
          </a:xfrm>
          <a:prstGeom prst="rect">
            <a:avLst/>
          </a:prstGeom>
          <a:noFill/>
          <a:ln>
            <a:noFill/>
          </a:ln>
          <a:effectLst>
            <a:softEdge rad="317500"/>
          </a:effectLst>
        </p:spPr>
        <p:style>
          <a:lnRef idx="0">
            <a:scrgbClr r="0" g="0" b="0"/>
          </a:lnRef>
          <a:fillRef idx="0">
            <a:scrgbClr r="0" g="0" b="0"/>
          </a:fillRef>
          <a:effectRef idx="0">
            <a:scrgbClr r="0" g="0" b="0"/>
          </a:effectRef>
          <a:fontRef idx="minor">
            <a:schemeClr val="accent3"/>
          </a:fontRef>
        </p:style>
        <p:txBody>
          <a:bodyPr wrap="square">
            <a:spAutoFit/>
          </a:bodyPr>
          <a:lstStyle/>
          <a:p>
            <a:r>
              <a:rPr lang="es-MX" sz="5500" b="1" spc="300" dirty="0">
                <a:gradFill flip="none" rotWithShape="1">
                  <a:gsLst>
                    <a:gs pos="0">
                      <a:srgbClr val="5A3F00">
                        <a:tint val="66000"/>
                        <a:satMod val="160000"/>
                      </a:srgbClr>
                    </a:gs>
                    <a:gs pos="50000">
                      <a:srgbClr val="5A3F00">
                        <a:tint val="44500"/>
                        <a:satMod val="160000"/>
                      </a:srgbClr>
                    </a:gs>
                    <a:gs pos="100000">
                      <a:srgbClr val="5A3F00">
                        <a:tint val="23500"/>
                        <a:satMod val="160000"/>
                      </a:srgbClr>
                    </a:gs>
                  </a:gsLst>
                  <a:path path="circle">
                    <a:fillToRect l="100000" t="100000"/>
                  </a:path>
                  <a:tileRect r="-100000" b="-100000"/>
                </a:gradFill>
                <a:latin typeface="Avenir Next Heavy" panose="020B0503020202020204" pitchFamily="34" charset="0"/>
              </a:rPr>
              <a:t>PRESUPUESTO</a:t>
            </a:r>
            <a:r>
              <a:rPr lang="es-MX" sz="5500" b="1" spc="300" dirty="0">
                <a:solidFill>
                  <a:srgbClr val="5A3F00"/>
                </a:solidFill>
                <a:latin typeface="Avenir Next Heavy" panose="020B0503020202020204" pitchFamily="34" charset="0"/>
              </a:rPr>
              <a:t> </a:t>
            </a:r>
          </a:p>
        </p:txBody>
      </p:sp>
      <p:sp>
        <p:nvSpPr>
          <p:cNvPr id="7" name="CuadroTexto 6">
            <a:extLst>
              <a:ext uri="{FF2B5EF4-FFF2-40B4-BE49-F238E27FC236}">
                <a16:creationId xmlns="" xmlns:a16="http://schemas.microsoft.com/office/drawing/2014/main" id="{ADE8B1B1-DB5B-E749-A3AB-24A7F3AF1F62}"/>
              </a:ext>
            </a:extLst>
          </p:cNvPr>
          <p:cNvSpPr txBox="1"/>
          <p:nvPr/>
        </p:nvSpPr>
        <p:spPr>
          <a:xfrm>
            <a:off x="502306" y="263626"/>
            <a:ext cx="3035703" cy="646331"/>
          </a:xfrm>
          <a:prstGeom prst="rect">
            <a:avLst/>
          </a:prstGeom>
          <a:noFill/>
        </p:spPr>
        <p:txBody>
          <a:bodyPr wrap="none" rtlCol="0">
            <a:spAutoFit/>
          </a:bodyPr>
          <a:lstStyle/>
          <a:p>
            <a:r>
              <a:rPr lang="es-MX" sz="3600" b="1" spc="300" dirty="0">
                <a:solidFill>
                  <a:srgbClr val="EBA900"/>
                </a:solidFill>
                <a:latin typeface="Avenir Next Heavy" panose="020B0503020202020204" pitchFamily="34" charset="0"/>
              </a:rPr>
              <a:t>Contenido</a:t>
            </a:r>
          </a:p>
        </p:txBody>
      </p:sp>
      <p:cxnSp>
        <p:nvCxnSpPr>
          <p:cNvPr id="9" name="Conector recto 8">
            <a:extLst>
              <a:ext uri="{FF2B5EF4-FFF2-40B4-BE49-F238E27FC236}">
                <a16:creationId xmlns="" xmlns:a16="http://schemas.microsoft.com/office/drawing/2014/main" id="{608D1D2B-A14B-2747-A39C-E22EB592DD6F}"/>
              </a:ext>
            </a:extLst>
          </p:cNvPr>
          <p:cNvCxnSpPr/>
          <p:nvPr/>
        </p:nvCxnSpPr>
        <p:spPr>
          <a:xfrm>
            <a:off x="502306" y="909957"/>
            <a:ext cx="6812896" cy="0"/>
          </a:xfrm>
          <a:prstGeom prst="line">
            <a:avLst/>
          </a:prstGeom>
          <a:ln w="28575"/>
        </p:spPr>
        <p:style>
          <a:lnRef idx="1">
            <a:schemeClr val="accent4"/>
          </a:lnRef>
          <a:fillRef idx="0">
            <a:schemeClr val="accent4"/>
          </a:fillRef>
          <a:effectRef idx="0">
            <a:schemeClr val="accent4"/>
          </a:effectRef>
          <a:fontRef idx="minor">
            <a:schemeClr val="tx1"/>
          </a:fontRef>
        </p:style>
      </p:cxnSp>
      <p:pic>
        <p:nvPicPr>
          <p:cNvPr id="10" name="Imagen 9">
            <a:extLst>
              <a:ext uri="{FF2B5EF4-FFF2-40B4-BE49-F238E27FC236}">
                <a16:creationId xmlns="" xmlns:a16="http://schemas.microsoft.com/office/drawing/2014/main" id="{0D3A4270-0609-2D47-BA6D-CFF885F0A5A3}"/>
              </a:ext>
            </a:extLst>
          </p:cNvPr>
          <p:cNvPicPr>
            <a:picLocks noChangeAspect="1"/>
          </p:cNvPicPr>
          <p:nvPr/>
        </p:nvPicPr>
        <p:blipFill>
          <a:blip r:embed="rId2"/>
          <a:stretch>
            <a:fillRect/>
          </a:stretch>
        </p:blipFill>
        <p:spPr>
          <a:xfrm>
            <a:off x="337823" y="1321338"/>
            <a:ext cx="3136900" cy="469900"/>
          </a:xfrm>
          <a:prstGeom prst="rect">
            <a:avLst/>
          </a:prstGeom>
        </p:spPr>
      </p:pic>
      <p:sp>
        <p:nvSpPr>
          <p:cNvPr id="11" name="CuadroTexto 10">
            <a:extLst>
              <a:ext uri="{FF2B5EF4-FFF2-40B4-BE49-F238E27FC236}">
                <a16:creationId xmlns="" xmlns:a16="http://schemas.microsoft.com/office/drawing/2014/main" id="{6B205F28-2184-754B-8F81-0E6941A6A218}"/>
              </a:ext>
            </a:extLst>
          </p:cNvPr>
          <p:cNvSpPr txBox="1"/>
          <p:nvPr/>
        </p:nvSpPr>
        <p:spPr>
          <a:xfrm>
            <a:off x="482642" y="1322462"/>
            <a:ext cx="404278"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4</a:t>
            </a:r>
          </a:p>
        </p:txBody>
      </p:sp>
      <p:sp>
        <p:nvSpPr>
          <p:cNvPr id="12" name="CuadroTexto 11">
            <a:extLst>
              <a:ext uri="{FF2B5EF4-FFF2-40B4-BE49-F238E27FC236}">
                <a16:creationId xmlns="" xmlns:a16="http://schemas.microsoft.com/office/drawing/2014/main" id="{805C2AFA-E8A4-7F4F-9C01-254A22FE8D7E}"/>
              </a:ext>
            </a:extLst>
          </p:cNvPr>
          <p:cNvSpPr txBox="1"/>
          <p:nvPr/>
        </p:nvSpPr>
        <p:spPr>
          <a:xfrm>
            <a:off x="1031739" y="1441052"/>
            <a:ext cx="2319866" cy="307777"/>
          </a:xfrm>
          <a:prstGeom prst="rect">
            <a:avLst/>
          </a:prstGeom>
          <a:noFill/>
        </p:spPr>
        <p:txBody>
          <a:bodyPr wrap="none" rtlCol="0">
            <a:spAutoFit/>
          </a:bodyPr>
          <a:lstStyle/>
          <a:p>
            <a:r>
              <a:rPr lang="es-MX" sz="1400" dirty="0">
                <a:latin typeface="Avenir Next" panose="020B0503020202020204" pitchFamily="34" charset="0"/>
              </a:rPr>
              <a:t>¿Qué es el </a:t>
            </a:r>
            <a:r>
              <a:rPr lang="es-MX" sz="1400" b="1" dirty="0" smtClean="0">
                <a:latin typeface="Avenir Next" panose="020B0503020202020204" pitchFamily="34" charset="0"/>
              </a:rPr>
              <a:t>Presupuesto Ciudadano?</a:t>
            </a:r>
            <a:endParaRPr lang="es-MX" sz="1400" b="1" dirty="0">
              <a:latin typeface="Avenir Next" panose="020B0503020202020204" pitchFamily="34" charset="0"/>
            </a:endParaRPr>
          </a:p>
        </p:txBody>
      </p:sp>
      <p:pic>
        <p:nvPicPr>
          <p:cNvPr id="14" name="Imagen 13">
            <a:extLst>
              <a:ext uri="{FF2B5EF4-FFF2-40B4-BE49-F238E27FC236}">
                <a16:creationId xmlns="" xmlns:a16="http://schemas.microsoft.com/office/drawing/2014/main" id="{4FF3C596-C727-5D48-85FF-5701AEF60CF0}"/>
              </a:ext>
            </a:extLst>
          </p:cNvPr>
          <p:cNvPicPr>
            <a:picLocks noChangeAspect="1"/>
          </p:cNvPicPr>
          <p:nvPr/>
        </p:nvPicPr>
        <p:blipFill>
          <a:blip r:embed="rId3"/>
          <a:stretch>
            <a:fillRect/>
          </a:stretch>
        </p:blipFill>
        <p:spPr>
          <a:xfrm>
            <a:off x="337823" y="1895063"/>
            <a:ext cx="3149600" cy="469900"/>
          </a:xfrm>
          <a:prstGeom prst="rect">
            <a:avLst/>
          </a:prstGeom>
        </p:spPr>
      </p:pic>
      <p:sp>
        <p:nvSpPr>
          <p:cNvPr id="15" name="CuadroTexto 14">
            <a:extLst>
              <a:ext uri="{FF2B5EF4-FFF2-40B4-BE49-F238E27FC236}">
                <a16:creationId xmlns="" xmlns:a16="http://schemas.microsoft.com/office/drawing/2014/main" id="{22EE2DE1-D9A4-8744-82A1-56ED7E732D23}"/>
              </a:ext>
            </a:extLst>
          </p:cNvPr>
          <p:cNvSpPr txBox="1"/>
          <p:nvPr/>
        </p:nvSpPr>
        <p:spPr>
          <a:xfrm>
            <a:off x="497394" y="1897650"/>
            <a:ext cx="404278" cy="523220"/>
          </a:xfrm>
          <a:prstGeom prst="rect">
            <a:avLst/>
          </a:prstGeom>
          <a:noFill/>
        </p:spPr>
        <p:txBody>
          <a:bodyPr wrap="none" rtlCol="0">
            <a:spAutoFit/>
          </a:bodyPr>
          <a:lstStyle/>
          <a:p>
            <a:r>
              <a:rPr lang="es-MX" sz="2800" b="1" dirty="0">
                <a:solidFill>
                  <a:schemeClr val="bg1"/>
                </a:solidFill>
                <a:latin typeface="Avenir Next Demi Bold" panose="020B0503020202020204" pitchFamily="34" charset="0"/>
              </a:rPr>
              <a:t>5</a:t>
            </a:r>
          </a:p>
        </p:txBody>
      </p:sp>
      <p:sp>
        <p:nvSpPr>
          <p:cNvPr id="16" name="CuadroTexto 15">
            <a:extLst>
              <a:ext uri="{FF2B5EF4-FFF2-40B4-BE49-F238E27FC236}">
                <a16:creationId xmlns="" xmlns:a16="http://schemas.microsoft.com/office/drawing/2014/main" id="{3973BEE8-E176-DC4F-96D3-97B4E2A1BC4C}"/>
              </a:ext>
            </a:extLst>
          </p:cNvPr>
          <p:cNvSpPr txBox="1"/>
          <p:nvPr/>
        </p:nvSpPr>
        <p:spPr>
          <a:xfrm>
            <a:off x="1046491" y="1981695"/>
            <a:ext cx="1420582" cy="307777"/>
          </a:xfrm>
          <a:prstGeom prst="rect">
            <a:avLst/>
          </a:prstGeom>
          <a:noFill/>
        </p:spPr>
        <p:txBody>
          <a:bodyPr wrap="none" rtlCol="0">
            <a:spAutoFit/>
          </a:bodyPr>
          <a:lstStyle/>
          <a:p>
            <a:r>
              <a:rPr lang="es-MX" sz="1400" dirty="0" smtClean="0">
                <a:latin typeface="Avenir Next" panose="020B0503020202020204" pitchFamily="34" charset="0"/>
              </a:rPr>
              <a:t>¿Por dónde empezar?</a:t>
            </a:r>
            <a:endParaRPr lang="es-MX" sz="1400" dirty="0">
              <a:latin typeface="Avenir Next" panose="020B0503020202020204" pitchFamily="34" charset="0"/>
            </a:endParaRPr>
          </a:p>
        </p:txBody>
      </p:sp>
      <p:pic>
        <p:nvPicPr>
          <p:cNvPr id="21" name="Imagen 20">
            <a:extLst>
              <a:ext uri="{FF2B5EF4-FFF2-40B4-BE49-F238E27FC236}">
                <a16:creationId xmlns="" xmlns:a16="http://schemas.microsoft.com/office/drawing/2014/main" id="{38FC1693-6545-0140-829A-DFFEAA255AE7}"/>
              </a:ext>
            </a:extLst>
          </p:cNvPr>
          <p:cNvPicPr>
            <a:picLocks noChangeAspect="1"/>
          </p:cNvPicPr>
          <p:nvPr/>
        </p:nvPicPr>
        <p:blipFill>
          <a:blip r:embed="rId4"/>
          <a:stretch>
            <a:fillRect/>
          </a:stretch>
        </p:blipFill>
        <p:spPr>
          <a:xfrm>
            <a:off x="340586" y="2461097"/>
            <a:ext cx="3136900" cy="469900"/>
          </a:xfrm>
          <a:prstGeom prst="rect">
            <a:avLst/>
          </a:prstGeom>
        </p:spPr>
      </p:pic>
      <p:sp>
        <p:nvSpPr>
          <p:cNvPr id="22" name="CuadroTexto 21">
            <a:extLst>
              <a:ext uri="{FF2B5EF4-FFF2-40B4-BE49-F238E27FC236}">
                <a16:creationId xmlns="" xmlns:a16="http://schemas.microsoft.com/office/drawing/2014/main" id="{8CFA62AB-2D82-684A-8F97-661DDDBC1562}"/>
              </a:ext>
            </a:extLst>
          </p:cNvPr>
          <p:cNvSpPr txBox="1"/>
          <p:nvPr/>
        </p:nvSpPr>
        <p:spPr>
          <a:xfrm>
            <a:off x="492477" y="2448124"/>
            <a:ext cx="394660"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6</a:t>
            </a:r>
            <a:endParaRPr lang="es-MX" sz="2800" b="1" dirty="0">
              <a:solidFill>
                <a:schemeClr val="bg1"/>
              </a:solidFill>
              <a:latin typeface="Avenir Next Demi Bold" panose="020B0503020202020204" pitchFamily="34" charset="0"/>
            </a:endParaRPr>
          </a:p>
        </p:txBody>
      </p:sp>
      <p:sp>
        <p:nvSpPr>
          <p:cNvPr id="23" name="CuadroTexto 22">
            <a:extLst>
              <a:ext uri="{FF2B5EF4-FFF2-40B4-BE49-F238E27FC236}">
                <a16:creationId xmlns="" xmlns:a16="http://schemas.microsoft.com/office/drawing/2014/main" id="{3035D944-F05A-A142-AF54-66ED061F1076}"/>
              </a:ext>
            </a:extLst>
          </p:cNvPr>
          <p:cNvSpPr txBox="1"/>
          <p:nvPr/>
        </p:nvSpPr>
        <p:spPr>
          <a:xfrm>
            <a:off x="1051405" y="2542007"/>
            <a:ext cx="2242922" cy="307777"/>
          </a:xfrm>
          <a:prstGeom prst="rect">
            <a:avLst/>
          </a:prstGeom>
          <a:noFill/>
        </p:spPr>
        <p:txBody>
          <a:bodyPr wrap="none" rtlCol="0">
            <a:spAutoFit/>
          </a:bodyPr>
          <a:lstStyle/>
          <a:p>
            <a:r>
              <a:rPr lang="es-MX" sz="1400" dirty="0" smtClean="0">
                <a:solidFill>
                  <a:schemeClr val="bg1"/>
                </a:solidFill>
                <a:latin typeface="Avenir Next" panose="020B0503020202020204" pitchFamily="34" charset="0"/>
              </a:rPr>
              <a:t>¿Qué es el Presupuesto de Egresos?</a:t>
            </a:r>
            <a:endParaRPr lang="es-MX" sz="1400" b="1" dirty="0">
              <a:solidFill>
                <a:schemeClr val="bg1"/>
              </a:solidFill>
              <a:latin typeface="Avenir Next" panose="020B0503020202020204" pitchFamily="34" charset="0"/>
            </a:endParaRPr>
          </a:p>
        </p:txBody>
      </p:sp>
      <p:pic>
        <p:nvPicPr>
          <p:cNvPr id="27" name="Imagen 26">
            <a:extLst>
              <a:ext uri="{FF2B5EF4-FFF2-40B4-BE49-F238E27FC236}">
                <a16:creationId xmlns="" xmlns:a16="http://schemas.microsoft.com/office/drawing/2014/main" id="{3A3BA29A-358B-5D45-B18D-24CF8BC0812D}"/>
              </a:ext>
            </a:extLst>
          </p:cNvPr>
          <p:cNvPicPr>
            <a:picLocks noChangeAspect="1"/>
          </p:cNvPicPr>
          <p:nvPr/>
        </p:nvPicPr>
        <p:blipFill>
          <a:blip r:embed="rId5"/>
          <a:stretch>
            <a:fillRect/>
          </a:stretch>
        </p:blipFill>
        <p:spPr>
          <a:xfrm>
            <a:off x="337823" y="3026493"/>
            <a:ext cx="3136900" cy="469900"/>
          </a:xfrm>
          <a:prstGeom prst="rect">
            <a:avLst/>
          </a:prstGeom>
        </p:spPr>
      </p:pic>
      <p:sp>
        <p:nvSpPr>
          <p:cNvPr id="28" name="CuadroTexto 27">
            <a:extLst>
              <a:ext uri="{FF2B5EF4-FFF2-40B4-BE49-F238E27FC236}">
                <a16:creationId xmlns="" xmlns:a16="http://schemas.microsoft.com/office/drawing/2014/main" id="{4EAE7AF3-BFD0-5B42-9F78-A65F9502C1F7}"/>
              </a:ext>
            </a:extLst>
          </p:cNvPr>
          <p:cNvSpPr txBox="1"/>
          <p:nvPr/>
        </p:nvSpPr>
        <p:spPr>
          <a:xfrm>
            <a:off x="497397" y="3001123"/>
            <a:ext cx="404278"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6</a:t>
            </a:r>
            <a:endParaRPr lang="es-MX" sz="2800" b="1" dirty="0">
              <a:solidFill>
                <a:schemeClr val="bg1"/>
              </a:solidFill>
              <a:latin typeface="Avenir Next Demi Bold" panose="020B0503020202020204" pitchFamily="34" charset="0"/>
            </a:endParaRPr>
          </a:p>
        </p:txBody>
      </p:sp>
      <p:sp>
        <p:nvSpPr>
          <p:cNvPr id="29" name="CuadroTexto 28">
            <a:extLst>
              <a:ext uri="{FF2B5EF4-FFF2-40B4-BE49-F238E27FC236}">
                <a16:creationId xmlns="" xmlns:a16="http://schemas.microsoft.com/office/drawing/2014/main" id="{1BF0EAE7-C690-9F4A-8819-F909B63BF1FF}"/>
              </a:ext>
            </a:extLst>
          </p:cNvPr>
          <p:cNvSpPr txBox="1"/>
          <p:nvPr/>
        </p:nvSpPr>
        <p:spPr>
          <a:xfrm>
            <a:off x="1031606" y="3122242"/>
            <a:ext cx="2468946" cy="307777"/>
          </a:xfrm>
          <a:prstGeom prst="rect">
            <a:avLst/>
          </a:prstGeom>
          <a:noFill/>
        </p:spPr>
        <p:txBody>
          <a:bodyPr wrap="none" rtlCol="0">
            <a:spAutoFit/>
          </a:bodyPr>
          <a:lstStyle/>
          <a:p>
            <a:r>
              <a:rPr lang="es-MX" sz="1400" dirty="0" smtClean="0">
                <a:solidFill>
                  <a:schemeClr val="bg1"/>
                </a:solidFill>
                <a:latin typeface="Avenir Next" panose="020B0503020202020204" pitchFamily="34" charset="0"/>
              </a:rPr>
              <a:t>Importancia del Presupuesto de Egresos</a:t>
            </a:r>
            <a:endParaRPr lang="es-MX" sz="1400" b="1" dirty="0">
              <a:solidFill>
                <a:schemeClr val="bg1"/>
              </a:solidFill>
              <a:latin typeface="Avenir Next" panose="020B0503020202020204" pitchFamily="34" charset="0"/>
            </a:endParaRPr>
          </a:p>
        </p:txBody>
      </p:sp>
      <p:pic>
        <p:nvPicPr>
          <p:cNvPr id="30" name="Imagen 29">
            <a:extLst>
              <a:ext uri="{FF2B5EF4-FFF2-40B4-BE49-F238E27FC236}">
                <a16:creationId xmlns="" xmlns:a16="http://schemas.microsoft.com/office/drawing/2014/main" id="{AC831A6B-5A88-D141-89E5-0EECA9295719}"/>
              </a:ext>
            </a:extLst>
          </p:cNvPr>
          <p:cNvPicPr>
            <a:picLocks noChangeAspect="1"/>
          </p:cNvPicPr>
          <p:nvPr/>
        </p:nvPicPr>
        <p:blipFill>
          <a:blip r:embed="rId6"/>
          <a:stretch>
            <a:fillRect/>
          </a:stretch>
        </p:blipFill>
        <p:spPr>
          <a:xfrm>
            <a:off x="337823" y="3594140"/>
            <a:ext cx="3136900" cy="469900"/>
          </a:xfrm>
          <a:prstGeom prst="rect">
            <a:avLst/>
          </a:prstGeom>
        </p:spPr>
      </p:pic>
      <p:sp>
        <p:nvSpPr>
          <p:cNvPr id="31" name="CuadroTexto 30">
            <a:extLst>
              <a:ext uri="{FF2B5EF4-FFF2-40B4-BE49-F238E27FC236}">
                <a16:creationId xmlns="" xmlns:a16="http://schemas.microsoft.com/office/drawing/2014/main" id="{6996B50A-3F22-9342-A3E2-6C90A2B58544}"/>
              </a:ext>
            </a:extLst>
          </p:cNvPr>
          <p:cNvSpPr txBox="1"/>
          <p:nvPr/>
        </p:nvSpPr>
        <p:spPr>
          <a:xfrm>
            <a:off x="492480" y="3603548"/>
            <a:ext cx="394660"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6</a:t>
            </a:r>
            <a:endParaRPr lang="es-MX" sz="2800" b="1" dirty="0">
              <a:solidFill>
                <a:schemeClr val="bg1"/>
              </a:solidFill>
              <a:latin typeface="Avenir Next Demi Bold" panose="020B0503020202020204" pitchFamily="34" charset="0"/>
            </a:endParaRPr>
          </a:p>
        </p:txBody>
      </p:sp>
      <p:sp>
        <p:nvSpPr>
          <p:cNvPr id="32" name="CuadroTexto 31">
            <a:extLst>
              <a:ext uri="{FF2B5EF4-FFF2-40B4-BE49-F238E27FC236}">
                <a16:creationId xmlns="" xmlns:a16="http://schemas.microsoft.com/office/drawing/2014/main" id="{88760120-ACCE-2742-A5E0-C6C29F848CE2}"/>
              </a:ext>
            </a:extLst>
          </p:cNvPr>
          <p:cNvSpPr txBox="1"/>
          <p:nvPr/>
        </p:nvSpPr>
        <p:spPr>
          <a:xfrm>
            <a:off x="1070491" y="3684543"/>
            <a:ext cx="1123211" cy="307777"/>
          </a:xfrm>
          <a:prstGeom prst="rect">
            <a:avLst/>
          </a:prstGeom>
          <a:noFill/>
        </p:spPr>
        <p:txBody>
          <a:bodyPr wrap="none" rtlCol="0">
            <a:noAutofit/>
          </a:bodyPr>
          <a:lstStyle/>
          <a:p>
            <a:r>
              <a:rPr lang="es-MX" sz="1400" dirty="0" smtClean="0">
                <a:latin typeface="Avenir Next" panose="020B0503020202020204" pitchFamily="34" charset="0"/>
              </a:rPr>
              <a:t>¿Cómo se hace?</a:t>
            </a:r>
            <a:endParaRPr lang="es-MX" sz="1400" b="1" dirty="0">
              <a:latin typeface="Avenir Next" panose="020B0503020202020204" pitchFamily="34" charset="0"/>
            </a:endParaRPr>
          </a:p>
        </p:txBody>
      </p:sp>
      <p:pic>
        <p:nvPicPr>
          <p:cNvPr id="33" name="Imagen 32">
            <a:extLst>
              <a:ext uri="{FF2B5EF4-FFF2-40B4-BE49-F238E27FC236}">
                <a16:creationId xmlns="" xmlns:a16="http://schemas.microsoft.com/office/drawing/2014/main" id="{DDB357EE-5ADA-1149-AA67-9B9DB38F1AD4}"/>
              </a:ext>
            </a:extLst>
          </p:cNvPr>
          <p:cNvPicPr>
            <a:picLocks noChangeAspect="1"/>
          </p:cNvPicPr>
          <p:nvPr/>
        </p:nvPicPr>
        <p:blipFill>
          <a:blip r:embed="rId7"/>
          <a:stretch>
            <a:fillRect/>
          </a:stretch>
        </p:blipFill>
        <p:spPr>
          <a:xfrm>
            <a:off x="363184" y="4173784"/>
            <a:ext cx="3149600" cy="469900"/>
          </a:xfrm>
          <a:prstGeom prst="rect">
            <a:avLst/>
          </a:prstGeom>
        </p:spPr>
      </p:pic>
      <p:sp>
        <p:nvSpPr>
          <p:cNvPr id="34" name="CuadroTexto 33">
            <a:extLst>
              <a:ext uri="{FF2B5EF4-FFF2-40B4-BE49-F238E27FC236}">
                <a16:creationId xmlns="" xmlns:a16="http://schemas.microsoft.com/office/drawing/2014/main" id="{CB4AFAC6-ECF3-1B40-B6D5-E1FB76B4F927}"/>
              </a:ext>
            </a:extLst>
          </p:cNvPr>
          <p:cNvSpPr txBox="1"/>
          <p:nvPr/>
        </p:nvSpPr>
        <p:spPr>
          <a:xfrm>
            <a:off x="507231" y="4159071"/>
            <a:ext cx="404278"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8</a:t>
            </a:r>
            <a:endParaRPr lang="es-MX" sz="2800" b="1" dirty="0">
              <a:solidFill>
                <a:schemeClr val="bg1"/>
              </a:solidFill>
              <a:latin typeface="Avenir Next Demi Bold" panose="020B0503020202020204" pitchFamily="34" charset="0"/>
            </a:endParaRPr>
          </a:p>
        </p:txBody>
      </p:sp>
      <p:sp>
        <p:nvSpPr>
          <p:cNvPr id="36" name="CuadroTexto 35">
            <a:extLst>
              <a:ext uri="{FF2B5EF4-FFF2-40B4-BE49-F238E27FC236}">
                <a16:creationId xmlns="" xmlns:a16="http://schemas.microsoft.com/office/drawing/2014/main" id="{F430A925-1455-C241-8F7A-A97C5BF7C28A}"/>
              </a:ext>
            </a:extLst>
          </p:cNvPr>
          <p:cNvSpPr txBox="1"/>
          <p:nvPr/>
        </p:nvSpPr>
        <p:spPr>
          <a:xfrm>
            <a:off x="1065573" y="4161409"/>
            <a:ext cx="2221323" cy="467852"/>
          </a:xfrm>
          <a:prstGeom prst="rect">
            <a:avLst/>
          </a:prstGeom>
          <a:noFill/>
        </p:spPr>
        <p:txBody>
          <a:bodyPr wrap="none" rtlCol="0">
            <a:noAutofit/>
          </a:bodyPr>
          <a:lstStyle/>
          <a:p>
            <a:r>
              <a:rPr lang="es-MX" sz="1400" dirty="0" smtClean="0">
                <a:solidFill>
                  <a:schemeClr val="bg1"/>
                </a:solidFill>
                <a:latin typeface="Avenir Next" panose="020B0503020202020204" pitchFamily="34" charset="0"/>
              </a:rPr>
              <a:t>¿De dónde viene el dinero para el </a:t>
            </a:r>
          </a:p>
          <a:p>
            <a:r>
              <a:rPr lang="es-MX" sz="1400" dirty="0" smtClean="0">
                <a:solidFill>
                  <a:schemeClr val="bg1"/>
                </a:solidFill>
                <a:latin typeface="Avenir Next" panose="020B0503020202020204" pitchFamily="34" charset="0"/>
              </a:rPr>
              <a:t>Gasto Público?</a:t>
            </a:r>
            <a:endParaRPr lang="es-MX" sz="1400" b="1" dirty="0">
              <a:solidFill>
                <a:schemeClr val="bg1"/>
              </a:solidFill>
              <a:latin typeface="Avenir Next" panose="020B0503020202020204" pitchFamily="34" charset="0"/>
            </a:endParaRPr>
          </a:p>
        </p:txBody>
      </p:sp>
      <p:pic>
        <p:nvPicPr>
          <p:cNvPr id="37" name="Imagen 36">
            <a:extLst>
              <a:ext uri="{FF2B5EF4-FFF2-40B4-BE49-F238E27FC236}">
                <a16:creationId xmlns="" xmlns:a16="http://schemas.microsoft.com/office/drawing/2014/main" id="{A8A60979-23B8-2A4E-8F0A-128E0BBF4150}"/>
              </a:ext>
            </a:extLst>
          </p:cNvPr>
          <p:cNvPicPr>
            <a:picLocks noChangeAspect="1"/>
          </p:cNvPicPr>
          <p:nvPr/>
        </p:nvPicPr>
        <p:blipFill>
          <a:blip r:embed="rId7"/>
          <a:stretch>
            <a:fillRect/>
          </a:stretch>
        </p:blipFill>
        <p:spPr>
          <a:xfrm>
            <a:off x="368370" y="4726784"/>
            <a:ext cx="3149600" cy="469900"/>
          </a:xfrm>
          <a:prstGeom prst="rect">
            <a:avLst/>
          </a:prstGeom>
        </p:spPr>
      </p:pic>
      <p:sp>
        <p:nvSpPr>
          <p:cNvPr id="38" name="CuadroTexto 37">
            <a:extLst>
              <a:ext uri="{FF2B5EF4-FFF2-40B4-BE49-F238E27FC236}">
                <a16:creationId xmlns="" xmlns:a16="http://schemas.microsoft.com/office/drawing/2014/main" id="{FC606EB3-36B8-124C-9844-B2E6271D6FE4}"/>
              </a:ext>
            </a:extLst>
          </p:cNvPr>
          <p:cNvSpPr txBox="1"/>
          <p:nvPr/>
        </p:nvSpPr>
        <p:spPr>
          <a:xfrm>
            <a:off x="505372" y="4684832"/>
            <a:ext cx="394660"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9</a:t>
            </a:r>
            <a:endParaRPr lang="es-MX" sz="2800" b="1" dirty="0">
              <a:solidFill>
                <a:schemeClr val="bg1"/>
              </a:solidFill>
              <a:latin typeface="Avenir Next Demi Bold" panose="020B0503020202020204" pitchFamily="34" charset="0"/>
            </a:endParaRPr>
          </a:p>
        </p:txBody>
      </p:sp>
      <p:sp>
        <p:nvSpPr>
          <p:cNvPr id="40" name="CuadroTexto 39">
            <a:extLst>
              <a:ext uri="{FF2B5EF4-FFF2-40B4-BE49-F238E27FC236}">
                <a16:creationId xmlns="" xmlns:a16="http://schemas.microsoft.com/office/drawing/2014/main" id="{203BEE97-3E86-F74C-A554-3FC2AD125928}"/>
              </a:ext>
            </a:extLst>
          </p:cNvPr>
          <p:cNvSpPr txBox="1"/>
          <p:nvPr/>
        </p:nvSpPr>
        <p:spPr>
          <a:xfrm>
            <a:off x="1074624" y="4815808"/>
            <a:ext cx="2090637" cy="307777"/>
          </a:xfrm>
          <a:prstGeom prst="rect">
            <a:avLst/>
          </a:prstGeom>
          <a:noFill/>
        </p:spPr>
        <p:txBody>
          <a:bodyPr wrap="none" rtlCol="0">
            <a:spAutoFit/>
          </a:bodyPr>
          <a:lstStyle/>
          <a:p>
            <a:r>
              <a:rPr lang="es-MX" sz="1400" dirty="0" smtClean="0">
                <a:solidFill>
                  <a:schemeClr val="bg1"/>
                </a:solidFill>
                <a:latin typeface="Avenir Next" panose="020B0503020202020204" pitchFamily="34" charset="0"/>
              </a:rPr>
              <a:t>Importancia de la Ley de Ingresos</a:t>
            </a:r>
            <a:endParaRPr lang="es-MX" sz="1400" dirty="0">
              <a:solidFill>
                <a:schemeClr val="bg1"/>
              </a:solidFill>
              <a:latin typeface="Avenir Next" panose="020B0503020202020204" pitchFamily="34" charset="0"/>
            </a:endParaRPr>
          </a:p>
        </p:txBody>
      </p:sp>
      <p:pic>
        <p:nvPicPr>
          <p:cNvPr id="44" name="Imagen 43">
            <a:extLst>
              <a:ext uri="{FF2B5EF4-FFF2-40B4-BE49-F238E27FC236}">
                <a16:creationId xmlns="" xmlns:a16="http://schemas.microsoft.com/office/drawing/2014/main" id="{389DA498-BA5F-E842-8532-2BE06FBB6260}"/>
              </a:ext>
            </a:extLst>
          </p:cNvPr>
          <p:cNvPicPr>
            <a:picLocks noChangeAspect="1"/>
          </p:cNvPicPr>
          <p:nvPr/>
        </p:nvPicPr>
        <p:blipFill>
          <a:blip r:embed="rId8"/>
          <a:stretch>
            <a:fillRect/>
          </a:stretch>
        </p:blipFill>
        <p:spPr>
          <a:xfrm>
            <a:off x="4128144" y="1849985"/>
            <a:ext cx="3136900" cy="469900"/>
          </a:xfrm>
          <a:prstGeom prst="rect">
            <a:avLst/>
          </a:prstGeom>
        </p:spPr>
      </p:pic>
      <p:sp>
        <p:nvSpPr>
          <p:cNvPr id="45" name="CuadroTexto 44">
            <a:extLst>
              <a:ext uri="{FF2B5EF4-FFF2-40B4-BE49-F238E27FC236}">
                <a16:creationId xmlns="" xmlns:a16="http://schemas.microsoft.com/office/drawing/2014/main" id="{A36A9C0A-654F-BD46-9BF8-2E6D41A15AEE}"/>
              </a:ext>
            </a:extLst>
          </p:cNvPr>
          <p:cNvSpPr txBox="1"/>
          <p:nvPr/>
        </p:nvSpPr>
        <p:spPr>
          <a:xfrm>
            <a:off x="6607795" y="1836431"/>
            <a:ext cx="598177"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11</a:t>
            </a:r>
            <a:endParaRPr lang="es-MX" sz="2800" b="1" dirty="0">
              <a:solidFill>
                <a:schemeClr val="bg1"/>
              </a:solidFill>
              <a:latin typeface="Avenir Next Demi Bold" panose="020B0503020202020204" pitchFamily="34" charset="0"/>
            </a:endParaRPr>
          </a:p>
        </p:txBody>
      </p:sp>
      <p:sp>
        <p:nvSpPr>
          <p:cNvPr id="46" name="CuadroTexto 45">
            <a:extLst>
              <a:ext uri="{FF2B5EF4-FFF2-40B4-BE49-F238E27FC236}">
                <a16:creationId xmlns="" xmlns:a16="http://schemas.microsoft.com/office/drawing/2014/main" id="{765A1D31-9479-EB44-8937-81FA921977C1}"/>
              </a:ext>
            </a:extLst>
          </p:cNvPr>
          <p:cNvSpPr txBox="1"/>
          <p:nvPr/>
        </p:nvSpPr>
        <p:spPr>
          <a:xfrm>
            <a:off x="4309424" y="1930066"/>
            <a:ext cx="2375971" cy="307777"/>
          </a:xfrm>
          <a:prstGeom prst="rect">
            <a:avLst/>
          </a:prstGeom>
          <a:noFill/>
        </p:spPr>
        <p:txBody>
          <a:bodyPr wrap="none" rtlCol="0">
            <a:spAutoFit/>
          </a:bodyPr>
          <a:lstStyle/>
          <a:p>
            <a:r>
              <a:rPr lang="es-MX" sz="1400" dirty="0" smtClean="0">
                <a:solidFill>
                  <a:schemeClr val="bg1"/>
                </a:solidFill>
                <a:latin typeface="Avenir Next" panose="020B0503020202020204" pitchFamily="34" charset="0"/>
              </a:rPr>
              <a:t>¿En qué se gasta el Presupuesto 2021?</a:t>
            </a:r>
            <a:endParaRPr lang="es-MX" sz="1400" dirty="0">
              <a:solidFill>
                <a:schemeClr val="bg1"/>
              </a:solidFill>
              <a:latin typeface="Avenir Next" panose="020B0503020202020204" pitchFamily="34" charset="0"/>
            </a:endParaRPr>
          </a:p>
        </p:txBody>
      </p:sp>
      <p:pic>
        <p:nvPicPr>
          <p:cNvPr id="47" name="Imagen 46">
            <a:extLst>
              <a:ext uri="{FF2B5EF4-FFF2-40B4-BE49-F238E27FC236}">
                <a16:creationId xmlns="" xmlns:a16="http://schemas.microsoft.com/office/drawing/2014/main" id="{44617BE7-C451-7446-933E-82AC33061925}"/>
              </a:ext>
            </a:extLst>
          </p:cNvPr>
          <p:cNvPicPr>
            <a:picLocks noChangeAspect="1"/>
          </p:cNvPicPr>
          <p:nvPr/>
        </p:nvPicPr>
        <p:blipFill>
          <a:blip r:embed="rId9"/>
          <a:stretch>
            <a:fillRect/>
          </a:stretch>
        </p:blipFill>
        <p:spPr>
          <a:xfrm>
            <a:off x="4128144" y="2441426"/>
            <a:ext cx="3136900" cy="469900"/>
          </a:xfrm>
          <a:prstGeom prst="rect">
            <a:avLst/>
          </a:prstGeom>
        </p:spPr>
      </p:pic>
      <p:sp>
        <p:nvSpPr>
          <p:cNvPr id="48" name="CuadroTexto 47">
            <a:extLst>
              <a:ext uri="{FF2B5EF4-FFF2-40B4-BE49-F238E27FC236}">
                <a16:creationId xmlns="" xmlns:a16="http://schemas.microsoft.com/office/drawing/2014/main" id="{DDE6949D-5C42-A842-AD01-B773120A4D2C}"/>
              </a:ext>
            </a:extLst>
          </p:cNvPr>
          <p:cNvSpPr txBox="1"/>
          <p:nvPr/>
        </p:nvSpPr>
        <p:spPr>
          <a:xfrm>
            <a:off x="6613168" y="2444262"/>
            <a:ext cx="599588"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15</a:t>
            </a:r>
            <a:endParaRPr lang="es-MX" sz="2800" b="1" dirty="0">
              <a:solidFill>
                <a:schemeClr val="bg1"/>
              </a:solidFill>
              <a:latin typeface="Avenir Next Demi Bold" panose="020B0503020202020204" pitchFamily="34" charset="0"/>
            </a:endParaRPr>
          </a:p>
        </p:txBody>
      </p:sp>
      <p:sp>
        <p:nvSpPr>
          <p:cNvPr id="49" name="CuadroTexto 48">
            <a:extLst>
              <a:ext uri="{FF2B5EF4-FFF2-40B4-BE49-F238E27FC236}">
                <a16:creationId xmlns="" xmlns:a16="http://schemas.microsoft.com/office/drawing/2014/main" id="{8E9A08F7-261E-814E-A969-2C1391863322}"/>
              </a:ext>
            </a:extLst>
          </p:cNvPr>
          <p:cNvSpPr txBox="1"/>
          <p:nvPr/>
        </p:nvSpPr>
        <p:spPr>
          <a:xfrm>
            <a:off x="4203926" y="2409035"/>
            <a:ext cx="2435992" cy="523220"/>
          </a:xfrm>
          <a:prstGeom prst="rect">
            <a:avLst/>
          </a:prstGeom>
          <a:noFill/>
        </p:spPr>
        <p:txBody>
          <a:bodyPr wrap="square" rtlCol="0">
            <a:spAutoFit/>
          </a:bodyPr>
          <a:lstStyle/>
          <a:p>
            <a:pPr algn="r"/>
            <a:r>
              <a:rPr lang="es-MX" sz="1400" dirty="0">
                <a:solidFill>
                  <a:schemeClr val="bg1"/>
                </a:solidFill>
                <a:latin typeface="Avenir Next" panose="020B0503020202020204" pitchFamily="34" charset="0"/>
              </a:rPr>
              <a:t>¿Cuantas personas laboran </a:t>
            </a:r>
            <a:r>
              <a:rPr lang="es-MX" sz="1400" dirty="0" smtClean="0">
                <a:solidFill>
                  <a:schemeClr val="bg1"/>
                </a:solidFill>
                <a:latin typeface="Avenir Next" panose="020B0503020202020204" pitchFamily="34" charset="0"/>
              </a:rPr>
              <a:t>en el </a:t>
            </a:r>
            <a:r>
              <a:rPr lang="es-MX" sz="1400" b="1" dirty="0" smtClean="0">
                <a:solidFill>
                  <a:schemeClr val="bg1"/>
                </a:solidFill>
                <a:latin typeface="Avenir Next" panose="020B0503020202020204" pitchFamily="34" charset="0"/>
              </a:rPr>
              <a:t>Gobierno </a:t>
            </a:r>
            <a:r>
              <a:rPr lang="es-MX" sz="1400" b="1" dirty="0">
                <a:solidFill>
                  <a:schemeClr val="bg1"/>
                </a:solidFill>
                <a:latin typeface="Avenir Next" panose="020B0503020202020204" pitchFamily="34" charset="0"/>
              </a:rPr>
              <a:t>de Jalisco</a:t>
            </a:r>
            <a:r>
              <a:rPr lang="es-MX" sz="1400" dirty="0">
                <a:solidFill>
                  <a:schemeClr val="bg1"/>
                </a:solidFill>
                <a:latin typeface="Avenir Next" panose="020B0503020202020204" pitchFamily="34" charset="0"/>
              </a:rPr>
              <a:t>?</a:t>
            </a:r>
          </a:p>
        </p:txBody>
      </p:sp>
      <p:pic>
        <p:nvPicPr>
          <p:cNvPr id="50" name="Imagen 49">
            <a:extLst>
              <a:ext uri="{FF2B5EF4-FFF2-40B4-BE49-F238E27FC236}">
                <a16:creationId xmlns="" xmlns:a16="http://schemas.microsoft.com/office/drawing/2014/main" id="{5BC6A864-4C35-BF43-B571-2CFA287D5A6D}"/>
              </a:ext>
            </a:extLst>
          </p:cNvPr>
          <p:cNvPicPr>
            <a:picLocks noChangeAspect="1"/>
          </p:cNvPicPr>
          <p:nvPr/>
        </p:nvPicPr>
        <p:blipFill>
          <a:blip r:embed="rId10"/>
          <a:stretch>
            <a:fillRect/>
          </a:stretch>
        </p:blipFill>
        <p:spPr>
          <a:xfrm>
            <a:off x="4163591" y="3013215"/>
            <a:ext cx="3149600" cy="469900"/>
          </a:xfrm>
          <a:prstGeom prst="rect">
            <a:avLst/>
          </a:prstGeom>
        </p:spPr>
      </p:pic>
      <p:sp>
        <p:nvSpPr>
          <p:cNvPr id="51" name="CuadroTexto 50">
            <a:extLst>
              <a:ext uri="{FF2B5EF4-FFF2-40B4-BE49-F238E27FC236}">
                <a16:creationId xmlns="" xmlns:a16="http://schemas.microsoft.com/office/drawing/2014/main" id="{587E0643-1240-014E-A996-A21F1188F225}"/>
              </a:ext>
            </a:extLst>
          </p:cNvPr>
          <p:cNvSpPr txBox="1"/>
          <p:nvPr/>
        </p:nvSpPr>
        <p:spPr>
          <a:xfrm>
            <a:off x="6630455" y="3007854"/>
            <a:ext cx="592406"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16</a:t>
            </a:r>
            <a:endParaRPr lang="es-MX" sz="2800" b="1" dirty="0">
              <a:solidFill>
                <a:schemeClr val="bg1"/>
              </a:solidFill>
              <a:latin typeface="Avenir Next Demi Bold" panose="020B0503020202020204" pitchFamily="34" charset="0"/>
            </a:endParaRPr>
          </a:p>
        </p:txBody>
      </p:sp>
      <p:sp>
        <p:nvSpPr>
          <p:cNvPr id="52" name="CuadroTexto 51">
            <a:extLst>
              <a:ext uri="{FF2B5EF4-FFF2-40B4-BE49-F238E27FC236}">
                <a16:creationId xmlns="" xmlns:a16="http://schemas.microsoft.com/office/drawing/2014/main" id="{0FABA693-0EEB-2E40-818B-C7BDD0DCA88A}"/>
              </a:ext>
            </a:extLst>
          </p:cNvPr>
          <p:cNvSpPr txBox="1"/>
          <p:nvPr/>
        </p:nvSpPr>
        <p:spPr>
          <a:xfrm>
            <a:off x="4271975" y="2997490"/>
            <a:ext cx="2364651" cy="523220"/>
          </a:xfrm>
          <a:prstGeom prst="rect">
            <a:avLst/>
          </a:prstGeom>
          <a:noFill/>
        </p:spPr>
        <p:txBody>
          <a:bodyPr wrap="square" rtlCol="0">
            <a:spAutoFit/>
          </a:bodyPr>
          <a:lstStyle/>
          <a:p>
            <a:pPr algn="r"/>
            <a:r>
              <a:rPr lang="es-MX" sz="1400" dirty="0" smtClean="0">
                <a:solidFill>
                  <a:schemeClr val="bg1"/>
                </a:solidFill>
                <a:latin typeface="Avenir Next" panose="020B0503020202020204" pitchFamily="34" charset="0"/>
              </a:rPr>
              <a:t>¿Para qué se gasta </a:t>
            </a:r>
            <a:r>
              <a:rPr lang="es-MX" sz="1400" dirty="0">
                <a:solidFill>
                  <a:schemeClr val="bg1"/>
                </a:solidFill>
                <a:latin typeface="Avenir Next" panose="020B0503020202020204" pitchFamily="34" charset="0"/>
              </a:rPr>
              <a:t>el Gobierno</a:t>
            </a:r>
          </a:p>
          <a:p>
            <a:pPr algn="r"/>
            <a:r>
              <a:rPr lang="es-MX" sz="1400" dirty="0">
                <a:solidFill>
                  <a:schemeClr val="bg1"/>
                </a:solidFill>
                <a:latin typeface="Avenir Next" panose="020B0503020202020204" pitchFamily="34" charset="0"/>
              </a:rPr>
              <a:t>el </a:t>
            </a:r>
            <a:r>
              <a:rPr lang="es-MX" sz="1400" b="1" dirty="0">
                <a:solidFill>
                  <a:schemeClr val="bg1"/>
                </a:solidFill>
                <a:latin typeface="Avenir Next" panose="020B0503020202020204" pitchFamily="34" charset="0"/>
              </a:rPr>
              <a:t>Presupuesto </a:t>
            </a:r>
            <a:r>
              <a:rPr lang="es-MX" sz="1400" b="1" dirty="0" smtClean="0">
                <a:solidFill>
                  <a:schemeClr val="bg1"/>
                </a:solidFill>
                <a:latin typeface="Avenir Next" panose="020B0503020202020204" pitchFamily="34" charset="0"/>
              </a:rPr>
              <a:t>2021</a:t>
            </a:r>
            <a:r>
              <a:rPr lang="es-MX" sz="1400" dirty="0" smtClean="0">
                <a:solidFill>
                  <a:schemeClr val="bg1"/>
                </a:solidFill>
                <a:latin typeface="Avenir Next" panose="020B0503020202020204" pitchFamily="34" charset="0"/>
              </a:rPr>
              <a:t>?</a:t>
            </a:r>
            <a:endParaRPr lang="es-MX" sz="1400" dirty="0">
              <a:solidFill>
                <a:schemeClr val="bg1"/>
              </a:solidFill>
              <a:latin typeface="Avenir Next" panose="020B0503020202020204" pitchFamily="34" charset="0"/>
            </a:endParaRPr>
          </a:p>
        </p:txBody>
      </p:sp>
      <p:pic>
        <p:nvPicPr>
          <p:cNvPr id="56" name="Imagen 55">
            <a:extLst>
              <a:ext uri="{FF2B5EF4-FFF2-40B4-BE49-F238E27FC236}">
                <a16:creationId xmlns="" xmlns:a16="http://schemas.microsoft.com/office/drawing/2014/main" id="{C5F30C45-10B2-D842-92C7-8B68E9B88D0A}"/>
              </a:ext>
            </a:extLst>
          </p:cNvPr>
          <p:cNvPicPr>
            <a:picLocks noChangeAspect="1"/>
          </p:cNvPicPr>
          <p:nvPr/>
        </p:nvPicPr>
        <p:blipFill>
          <a:blip r:embed="rId11"/>
          <a:stretch>
            <a:fillRect/>
          </a:stretch>
        </p:blipFill>
        <p:spPr>
          <a:xfrm>
            <a:off x="4193047" y="3578832"/>
            <a:ext cx="3136900" cy="469900"/>
          </a:xfrm>
          <a:prstGeom prst="rect">
            <a:avLst/>
          </a:prstGeom>
        </p:spPr>
      </p:pic>
      <p:sp>
        <p:nvSpPr>
          <p:cNvPr id="57" name="CuadroTexto 56">
            <a:extLst>
              <a:ext uri="{FF2B5EF4-FFF2-40B4-BE49-F238E27FC236}">
                <a16:creationId xmlns="" xmlns:a16="http://schemas.microsoft.com/office/drawing/2014/main" id="{55E499DD-C449-4F47-AABE-8B7C3F53B21F}"/>
              </a:ext>
            </a:extLst>
          </p:cNvPr>
          <p:cNvSpPr txBox="1"/>
          <p:nvPr/>
        </p:nvSpPr>
        <p:spPr>
          <a:xfrm>
            <a:off x="6664631" y="3580791"/>
            <a:ext cx="602216"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18</a:t>
            </a:r>
            <a:endParaRPr lang="es-MX" sz="2800" b="1" dirty="0">
              <a:solidFill>
                <a:schemeClr val="bg1"/>
              </a:solidFill>
              <a:latin typeface="Avenir Next Demi Bold" panose="020B0503020202020204" pitchFamily="34" charset="0"/>
            </a:endParaRPr>
          </a:p>
        </p:txBody>
      </p:sp>
      <p:sp>
        <p:nvSpPr>
          <p:cNvPr id="58" name="CuadroTexto 57">
            <a:extLst>
              <a:ext uri="{FF2B5EF4-FFF2-40B4-BE49-F238E27FC236}">
                <a16:creationId xmlns="" xmlns:a16="http://schemas.microsoft.com/office/drawing/2014/main" id="{494D39F2-CA6A-6743-8265-CA21DB28310F}"/>
              </a:ext>
            </a:extLst>
          </p:cNvPr>
          <p:cNvSpPr txBox="1"/>
          <p:nvPr/>
        </p:nvSpPr>
        <p:spPr>
          <a:xfrm>
            <a:off x="4305933" y="3655923"/>
            <a:ext cx="2327288" cy="307777"/>
          </a:xfrm>
          <a:prstGeom prst="rect">
            <a:avLst/>
          </a:prstGeom>
          <a:noFill/>
        </p:spPr>
        <p:txBody>
          <a:bodyPr wrap="square" rtlCol="0">
            <a:spAutoFit/>
          </a:bodyPr>
          <a:lstStyle/>
          <a:p>
            <a:pPr algn="r"/>
            <a:r>
              <a:rPr lang="es-MX" sz="1400" dirty="0">
                <a:solidFill>
                  <a:schemeClr val="bg1"/>
                </a:solidFill>
                <a:latin typeface="Avenir Next" panose="020B0503020202020204" pitchFamily="34" charset="0"/>
              </a:rPr>
              <a:t>¿Qué podemos hacer </a:t>
            </a:r>
            <a:r>
              <a:rPr lang="es-MX" sz="1400" dirty="0" smtClean="0">
                <a:solidFill>
                  <a:schemeClr val="bg1"/>
                </a:solidFill>
                <a:latin typeface="Avenir Next" panose="020B0503020202020204" pitchFamily="34" charset="0"/>
              </a:rPr>
              <a:t>los ciudadanos</a:t>
            </a:r>
            <a:r>
              <a:rPr lang="es-MX" sz="1400" dirty="0">
                <a:solidFill>
                  <a:schemeClr val="bg1"/>
                </a:solidFill>
                <a:latin typeface="Avenir Next" panose="020B0503020202020204" pitchFamily="34" charset="0"/>
              </a:rPr>
              <a:t>?</a:t>
            </a:r>
          </a:p>
        </p:txBody>
      </p:sp>
      <p:pic>
        <p:nvPicPr>
          <p:cNvPr id="59" name="Imagen 58">
            <a:extLst>
              <a:ext uri="{FF2B5EF4-FFF2-40B4-BE49-F238E27FC236}">
                <a16:creationId xmlns="" xmlns:a16="http://schemas.microsoft.com/office/drawing/2014/main" id="{B71E4D3A-96BD-F54D-857D-9B31143FD442}"/>
              </a:ext>
            </a:extLst>
          </p:cNvPr>
          <p:cNvPicPr>
            <a:picLocks noChangeAspect="1"/>
          </p:cNvPicPr>
          <p:nvPr/>
        </p:nvPicPr>
        <p:blipFill>
          <a:blip r:embed="rId12"/>
          <a:stretch>
            <a:fillRect/>
          </a:stretch>
        </p:blipFill>
        <p:spPr>
          <a:xfrm>
            <a:off x="4191864" y="4742999"/>
            <a:ext cx="3136900" cy="469900"/>
          </a:xfrm>
          <a:prstGeom prst="rect">
            <a:avLst/>
          </a:prstGeom>
        </p:spPr>
      </p:pic>
      <p:sp>
        <p:nvSpPr>
          <p:cNvPr id="60" name="CuadroTexto 59">
            <a:extLst>
              <a:ext uri="{FF2B5EF4-FFF2-40B4-BE49-F238E27FC236}">
                <a16:creationId xmlns="" xmlns:a16="http://schemas.microsoft.com/office/drawing/2014/main" id="{DAE8A1F1-C9E0-6A4C-BF8E-AB9628BA1350}"/>
              </a:ext>
            </a:extLst>
          </p:cNvPr>
          <p:cNvSpPr txBox="1"/>
          <p:nvPr/>
        </p:nvSpPr>
        <p:spPr>
          <a:xfrm>
            <a:off x="6665513" y="4711988"/>
            <a:ext cx="604653"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20</a:t>
            </a:r>
            <a:endParaRPr lang="es-MX" sz="2800" b="1" dirty="0">
              <a:solidFill>
                <a:schemeClr val="bg1"/>
              </a:solidFill>
              <a:latin typeface="Avenir Next Demi Bold" panose="020B0503020202020204" pitchFamily="34" charset="0"/>
            </a:endParaRPr>
          </a:p>
        </p:txBody>
      </p:sp>
      <p:sp>
        <p:nvSpPr>
          <p:cNvPr id="61" name="CuadroTexto 60">
            <a:extLst>
              <a:ext uri="{FF2B5EF4-FFF2-40B4-BE49-F238E27FC236}">
                <a16:creationId xmlns="" xmlns:a16="http://schemas.microsoft.com/office/drawing/2014/main" id="{56CE35A7-1B3D-C04E-A0AA-CE98BF4486F2}"/>
              </a:ext>
            </a:extLst>
          </p:cNvPr>
          <p:cNvSpPr txBox="1"/>
          <p:nvPr/>
        </p:nvSpPr>
        <p:spPr>
          <a:xfrm>
            <a:off x="4346852" y="4826697"/>
            <a:ext cx="2288844" cy="307777"/>
          </a:xfrm>
          <a:prstGeom prst="rect">
            <a:avLst/>
          </a:prstGeom>
          <a:noFill/>
        </p:spPr>
        <p:txBody>
          <a:bodyPr wrap="square" rtlCol="0">
            <a:spAutoFit/>
          </a:bodyPr>
          <a:lstStyle/>
          <a:p>
            <a:pPr algn="r"/>
            <a:r>
              <a:rPr lang="es-MX" sz="1400" dirty="0" smtClean="0">
                <a:solidFill>
                  <a:schemeClr val="bg1"/>
                </a:solidFill>
                <a:latin typeface="Avenir Next" panose="020B0503020202020204" pitchFamily="34" charset="0"/>
              </a:rPr>
              <a:t>Para </a:t>
            </a:r>
            <a:r>
              <a:rPr lang="es-MX" sz="1400" dirty="0">
                <a:solidFill>
                  <a:schemeClr val="bg1"/>
                </a:solidFill>
                <a:latin typeface="Avenir Next" panose="020B0503020202020204" pitchFamily="34" charset="0"/>
              </a:rPr>
              <a:t>conocer </a:t>
            </a:r>
            <a:r>
              <a:rPr lang="es-MX" sz="1400" dirty="0" smtClean="0">
                <a:solidFill>
                  <a:schemeClr val="bg1"/>
                </a:solidFill>
                <a:latin typeface="Avenir Next" panose="020B0503020202020204" pitchFamily="34" charset="0"/>
              </a:rPr>
              <a:t>más</a:t>
            </a:r>
            <a:endParaRPr lang="es-MX" sz="1400" dirty="0">
              <a:solidFill>
                <a:schemeClr val="bg1"/>
              </a:solidFill>
              <a:latin typeface="Avenir Next" panose="020B0503020202020204" pitchFamily="34" charset="0"/>
            </a:endParaRPr>
          </a:p>
        </p:txBody>
      </p:sp>
      <p:pic>
        <p:nvPicPr>
          <p:cNvPr id="62" name="Imagen 61">
            <a:extLst>
              <a:ext uri="{FF2B5EF4-FFF2-40B4-BE49-F238E27FC236}">
                <a16:creationId xmlns="" xmlns:a16="http://schemas.microsoft.com/office/drawing/2014/main" id="{0CAA7C85-7D9A-5D45-95DF-4CD6A7DCF13D}"/>
              </a:ext>
            </a:extLst>
          </p:cNvPr>
          <p:cNvPicPr>
            <a:picLocks noChangeAspect="1"/>
          </p:cNvPicPr>
          <p:nvPr/>
        </p:nvPicPr>
        <p:blipFill>
          <a:blip r:embed="rId13"/>
          <a:stretch>
            <a:fillRect/>
          </a:stretch>
        </p:blipFill>
        <p:spPr>
          <a:xfrm>
            <a:off x="4203925" y="5330051"/>
            <a:ext cx="3149600" cy="469900"/>
          </a:xfrm>
          <a:prstGeom prst="rect">
            <a:avLst/>
          </a:prstGeom>
        </p:spPr>
      </p:pic>
      <p:sp>
        <p:nvSpPr>
          <p:cNvPr id="63" name="CuadroTexto 62">
            <a:extLst>
              <a:ext uri="{FF2B5EF4-FFF2-40B4-BE49-F238E27FC236}">
                <a16:creationId xmlns="" xmlns:a16="http://schemas.microsoft.com/office/drawing/2014/main" id="{8111F128-9DF0-2848-B4D7-E0EC92AA2726}"/>
              </a:ext>
            </a:extLst>
          </p:cNvPr>
          <p:cNvSpPr txBox="1"/>
          <p:nvPr/>
        </p:nvSpPr>
        <p:spPr>
          <a:xfrm>
            <a:off x="6682668" y="5297718"/>
            <a:ext cx="592022"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21</a:t>
            </a:r>
            <a:endParaRPr lang="es-MX" sz="2800" b="1" dirty="0">
              <a:solidFill>
                <a:schemeClr val="bg1"/>
              </a:solidFill>
              <a:latin typeface="Avenir Next Demi Bold" panose="020B0503020202020204" pitchFamily="34" charset="0"/>
            </a:endParaRPr>
          </a:p>
        </p:txBody>
      </p:sp>
      <p:sp>
        <p:nvSpPr>
          <p:cNvPr id="64" name="CuadroTexto 63">
            <a:extLst>
              <a:ext uri="{FF2B5EF4-FFF2-40B4-BE49-F238E27FC236}">
                <a16:creationId xmlns="" xmlns:a16="http://schemas.microsoft.com/office/drawing/2014/main" id="{BA0AF74A-06BF-3749-AC55-E5DB6C0668B5}"/>
              </a:ext>
            </a:extLst>
          </p:cNvPr>
          <p:cNvSpPr txBox="1"/>
          <p:nvPr/>
        </p:nvSpPr>
        <p:spPr>
          <a:xfrm>
            <a:off x="4409485" y="5317764"/>
            <a:ext cx="2186665" cy="523220"/>
          </a:xfrm>
          <a:prstGeom prst="rect">
            <a:avLst/>
          </a:prstGeom>
          <a:noFill/>
        </p:spPr>
        <p:txBody>
          <a:bodyPr wrap="square" rtlCol="0">
            <a:spAutoFit/>
          </a:bodyPr>
          <a:lstStyle/>
          <a:p>
            <a:pPr algn="r"/>
            <a:r>
              <a:rPr lang="es-MX" sz="1400" dirty="0">
                <a:solidFill>
                  <a:schemeClr val="bg1"/>
                </a:solidFill>
                <a:latin typeface="Avenir Next" panose="020B0503020202020204" pitchFamily="34" charset="0"/>
              </a:rPr>
              <a:t>Glosario de Términos</a:t>
            </a:r>
          </a:p>
          <a:p>
            <a:pPr algn="r"/>
            <a:r>
              <a:rPr lang="es-MX" sz="1400" dirty="0">
                <a:solidFill>
                  <a:schemeClr val="bg1"/>
                </a:solidFill>
                <a:latin typeface="Avenir Next" panose="020B0503020202020204" pitchFamily="34" charset="0"/>
              </a:rPr>
              <a:t>Presupuestales</a:t>
            </a:r>
          </a:p>
        </p:txBody>
      </p:sp>
      <p:sp>
        <p:nvSpPr>
          <p:cNvPr id="66" name="CuadroTexto 65">
            <a:extLst>
              <a:ext uri="{FF2B5EF4-FFF2-40B4-BE49-F238E27FC236}">
                <a16:creationId xmlns="" xmlns:a16="http://schemas.microsoft.com/office/drawing/2014/main" id="{C77E7771-372B-B44D-ADA3-18570D852ACC}"/>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3</a:t>
            </a:r>
          </a:p>
        </p:txBody>
      </p:sp>
      <p:pic>
        <p:nvPicPr>
          <p:cNvPr id="65" name="Imagen 64">
            <a:extLst>
              <a:ext uri="{FF2B5EF4-FFF2-40B4-BE49-F238E27FC236}">
                <a16:creationId xmlns="" xmlns:a16="http://schemas.microsoft.com/office/drawing/2014/main" id="{D6C021C8-2D50-1A4C-BF9D-F1F0F2FA040D}"/>
              </a:ext>
            </a:extLst>
          </p:cNvPr>
          <p:cNvPicPr>
            <a:picLocks noChangeAspect="1"/>
          </p:cNvPicPr>
          <p:nvPr/>
        </p:nvPicPr>
        <p:blipFill>
          <a:blip r:embed="rId14"/>
          <a:stretch>
            <a:fillRect/>
          </a:stretch>
        </p:blipFill>
        <p:spPr>
          <a:xfrm>
            <a:off x="373654" y="5283899"/>
            <a:ext cx="3136900" cy="469900"/>
          </a:xfrm>
          <a:prstGeom prst="rect">
            <a:avLst/>
          </a:prstGeom>
        </p:spPr>
      </p:pic>
      <p:sp>
        <p:nvSpPr>
          <p:cNvPr id="67" name="CuadroTexto 66">
            <a:extLst>
              <a:ext uri="{FF2B5EF4-FFF2-40B4-BE49-F238E27FC236}">
                <a16:creationId xmlns="" xmlns:a16="http://schemas.microsoft.com/office/drawing/2014/main" id="{A854FDA1-7537-2F47-8AB6-0E47E8EB355E}"/>
              </a:ext>
            </a:extLst>
          </p:cNvPr>
          <p:cNvSpPr txBox="1"/>
          <p:nvPr/>
        </p:nvSpPr>
        <p:spPr>
          <a:xfrm>
            <a:off x="413441" y="5277987"/>
            <a:ext cx="593111"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10</a:t>
            </a:r>
            <a:endParaRPr lang="es-MX" sz="2800" b="1" dirty="0">
              <a:solidFill>
                <a:schemeClr val="bg1"/>
              </a:solidFill>
              <a:latin typeface="Avenir Next Demi Bold" panose="020B0503020202020204" pitchFamily="34" charset="0"/>
            </a:endParaRPr>
          </a:p>
        </p:txBody>
      </p:sp>
      <p:sp>
        <p:nvSpPr>
          <p:cNvPr id="68" name="CuadroTexto 67">
            <a:extLst>
              <a:ext uri="{FF2B5EF4-FFF2-40B4-BE49-F238E27FC236}">
                <a16:creationId xmlns="" xmlns:a16="http://schemas.microsoft.com/office/drawing/2014/main" id="{958B08AA-EA87-304B-81D4-BB0B90F69409}"/>
              </a:ext>
            </a:extLst>
          </p:cNvPr>
          <p:cNvSpPr txBox="1"/>
          <p:nvPr/>
        </p:nvSpPr>
        <p:spPr>
          <a:xfrm>
            <a:off x="1092891" y="5263789"/>
            <a:ext cx="2132315" cy="523220"/>
          </a:xfrm>
          <a:prstGeom prst="rect">
            <a:avLst/>
          </a:prstGeom>
          <a:noFill/>
        </p:spPr>
        <p:txBody>
          <a:bodyPr wrap="none" rtlCol="0">
            <a:spAutoFit/>
          </a:bodyPr>
          <a:lstStyle/>
          <a:p>
            <a:r>
              <a:rPr lang="es-MX" sz="1400" dirty="0" smtClean="0">
                <a:solidFill>
                  <a:schemeClr val="bg1"/>
                </a:solidFill>
                <a:latin typeface="Avenir Next" panose="020B0503020202020204" pitchFamily="34" charset="0"/>
              </a:rPr>
              <a:t>¿De dónde obtiene el Gobierno del </a:t>
            </a:r>
          </a:p>
          <a:p>
            <a:r>
              <a:rPr lang="es-MX" sz="1400" dirty="0" smtClean="0">
                <a:solidFill>
                  <a:schemeClr val="bg1"/>
                </a:solidFill>
                <a:latin typeface="Avenir Next" panose="020B0503020202020204" pitchFamily="34" charset="0"/>
              </a:rPr>
              <a:t>Estado de Jalisco sus ingresos?</a:t>
            </a:r>
            <a:endParaRPr lang="es-MX" sz="1400" dirty="0">
              <a:solidFill>
                <a:schemeClr val="bg1"/>
              </a:solidFill>
              <a:latin typeface="Avenir Next" panose="020B0503020202020204" pitchFamily="34" charset="0"/>
            </a:endParaRPr>
          </a:p>
        </p:txBody>
      </p:sp>
      <p:pic>
        <p:nvPicPr>
          <p:cNvPr id="70" name="Imagen 69">
            <a:extLst>
              <a:ext uri="{FF2B5EF4-FFF2-40B4-BE49-F238E27FC236}">
                <a16:creationId xmlns="" xmlns:a16="http://schemas.microsoft.com/office/drawing/2014/main" id="{389DA498-BA5F-E842-8532-2BE06FBB6260}"/>
              </a:ext>
            </a:extLst>
          </p:cNvPr>
          <p:cNvPicPr>
            <a:picLocks noChangeAspect="1"/>
          </p:cNvPicPr>
          <p:nvPr/>
        </p:nvPicPr>
        <p:blipFill>
          <a:blip r:embed="rId8"/>
          <a:stretch>
            <a:fillRect/>
          </a:stretch>
        </p:blipFill>
        <p:spPr>
          <a:xfrm>
            <a:off x="4119904" y="1310403"/>
            <a:ext cx="3136900" cy="469900"/>
          </a:xfrm>
          <a:prstGeom prst="rect">
            <a:avLst/>
          </a:prstGeom>
        </p:spPr>
      </p:pic>
      <p:sp>
        <p:nvSpPr>
          <p:cNvPr id="71" name="CuadroTexto 70">
            <a:extLst>
              <a:ext uri="{FF2B5EF4-FFF2-40B4-BE49-F238E27FC236}">
                <a16:creationId xmlns="" xmlns:a16="http://schemas.microsoft.com/office/drawing/2014/main" id="{A36A9C0A-654F-BD46-9BF8-2E6D41A15AEE}"/>
              </a:ext>
            </a:extLst>
          </p:cNvPr>
          <p:cNvSpPr txBox="1"/>
          <p:nvPr/>
        </p:nvSpPr>
        <p:spPr>
          <a:xfrm>
            <a:off x="6599555" y="1296849"/>
            <a:ext cx="598177"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11</a:t>
            </a:r>
            <a:endParaRPr lang="es-MX" sz="2800" b="1" dirty="0">
              <a:solidFill>
                <a:schemeClr val="bg1"/>
              </a:solidFill>
              <a:latin typeface="Avenir Next Demi Bold" panose="020B0503020202020204" pitchFamily="34" charset="0"/>
            </a:endParaRPr>
          </a:p>
        </p:txBody>
      </p:sp>
      <p:sp>
        <p:nvSpPr>
          <p:cNvPr id="73" name="CuadroTexto 72">
            <a:extLst>
              <a:ext uri="{FF2B5EF4-FFF2-40B4-BE49-F238E27FC236}">
                <a16:creationId xmlns="" xmlns:a16="http://schemas.microsoft.com/office/drawing/2014/main" id="{958B08AA-EA87-304B-81D4-BB0B90F69409}"/>
              </a:ext>
            </a:extLst>
          </p:cNvPr>
          <p:cNvSpPr txBox="1"/>
          <p:nvPr/>
        </p:nvSpPr>
        <p:spPr>
          <a:xfrm>
            <a:off x="4117159" y="1391464"/>
            <a:ext cx="2576346" cy="307777"/>
          </a:xfrm>
          <a:prstGeom prst="rect">
            <a:avLst/>
          </a:prstGeom>
          <a:noFill/>
        </p:spPr>
        <p:txBody>
          <a:bodyPr wrap="none" rtlCol="0">
            <a:spAutoFit/>
          </a:bodyPr>
          <a:lstStyle/>
          <a:p>
            <a:r>
              <a:rPr lang="es-MX" sz="1400" dirty="0" smtClean="0">
                <a:solidFill>
                  <a:schemeClr val="bg1"/>
                </a:solidFill>
                <a:latin typeface="Avenir Next" panose="020B0503020202020204" pitchFamily="34" charset="0"/>
              </a:rPr>
              <a:t>¿Cómo se distribuye el Presupuesto 2021?</a:t>
            </a:r>
            <a:endParaRPr lang="es-MX" sz="1400" dirty="0">
              <a:solidFill>
                <a:schemeClr val="bg1"/>
              </a:solidFill>
              <a:latin typeface="Avenir Next" panose="020B0503020202020204" pitchFamily="34" charset="0"/>
            </a:endParaRPr>
          </a:p>
        </p:txBody>
      </p:sp>
      <p:pic>
        <p:nvPicPr>
          <p:cNvPr id="77" name="Imagen 76">
            <a:extLst>
              <a:ext uri="{FF2B5EF4-FFF2-40B4-BE49-F238E27FC236}">
                <a16:creationId xmlns="" xmlns:a16="http://schemas.microsoft.com/office/drawing/2014/main" id="{AC831A6B-5A88-D141-89E5-0EECA9295719}"/>
              </a:ext>
            </a:extLst>
          </p:cNvPr>
          <p:cNvPicPr>
            <a:picLocks noChangeAspect="1"/>
          </p:cNvPicPr>
          <p:nvPr/>
        </p:nvPicPr>
        <p:blipFill>
          <a:blip r:embed="rId6"/>
          <a:stretch>
            <a:fillRect/>
          </a:stretch>
        </p:blipFill>
        <p:spPr>
          <a:xfrm flipH="1">
            <a:off x="4184907" y="4154319"/>
            <a:ext cx="3136900" cy="469900"/>
          </a:xfrm>
          <a:prstGeom prst="rect">
            <a:avLst/>
          </a:prstGeom>
        </p:spPr>
      </p:pic>
      <p:sp>
        <p:nvSpPr>
          <p:cNvPr id="78" name="CuadroTexto 77">
            <a:extLst>
              <a:ext uri="{FF2B5EF4-FFF2-40B4-BE49-F238E27FC236}">
                <a16:creationId xmlns="" xmlns:a16="http://schemas.microsoft.com/office/drawing/2014/main" id="{6996B50A-3F22-9342-A3E2-6C90A2B58544}"/>
              </a:ext>
            </a:extLst>
          </p:cNvPr>
          <p:cNvSpPr txBox="1"/>
          <p:nvPr/>
        </p:nvSpPr>
        <p:spPr>
          <a:xfrm>
            <a:off x="6662642" y="4126658"/>
            <a:ext cx="599908" cy="523220"/>
          </a:xfrm>
          <a:prstGeom prst="rect">
            <a:avLst/>
          </a:prstGeom>
          <a:noFill/>
        </p:spPr>
        <p:txBody>
          <a:bodyPr wrap="none" rtlCol="0">
            <a:spAutoFit/>
          </a:bodyPr>
          <a:lstStyle/>
          <a:p>
            <a:r>
              <a:rPr lang="es-MX" sz="2800" b="1" dirty="0" smtClean="0">
                <a:solidFill>
                  <a:schemeClr val="bg1"/>
                </a:solidFill>
                <a:latin typeface="Avenir Next Demi Bold" panose="020B0503020202020204" pitchFamily="34" charset="0"/>
              </a:rPr>
              <a:t>19</a:t>
            </a:r>
            <a:endParaRPr lang="es-MX" sz="2800" b="1" dirty="0">
              <a:solidFill>
                <a:schemeClr val="bg1"/>
              </a:solidFill>
              <a:latin typeface="Avenir Next Demi Bold" panose="020B0503020202020204" pitchFamily="34" charset="0"/>
            </a:endParaRPr>
          </a:p>
        </p:txBody>
      </p:sp>
      <p:sp>
        <p:nvSpPr>
          <p:cNvPr id="79" name="CuadroTexto 78">
            <a:extLst>
              <a:ext uri="{FF2B5EF4-FFF2-40B4-BE49-F238E27FC236}">
                <a16:creationId xmlns="" xmlns:a16="http://schemas.microsoft.com/office/drawing/2014/main" id="{88760120-ACCE-2742-A5E0-C6C29F848CE2}"/>
              </a:ext>
            </a:extLst>
          </p:cNvPr>
          <p:cNvSpPr txBox="1"/>
          <p:nvPr/>
        </p:nvSpPr>
        <p:spPr>
          <a:xfrm>
            <a:off x="4371567" y="4244722"/>
            <a:ext cx="2249298" cy="307777"/>
          </a:xfrm>
          <a:prstGeom prst="rect">
            <a:avLst/>
          </a:prstGeom>
          <a:noFill/>
        </p:spPr>
        <p:txBody>
          <a:bodyPr wrap="none" rtlCol="0">
            <a:noAutofit/>
          </a:bodyPr>
          <a:lstStyle/>
          <a:p>
            <a:pPr algn="r"/>
            <a:r>
              <a:rPr lang="es-MX" sz="1400" dirty="0" smtClean="0">
                <a:latin typeface="Avenir Next" panose="020B0503020202020204" pitchFamily="34" charset="0"/>
              </a:rPr>
              <a:t>Participación Ciudadana</a:t>
            </a:r>
            <a:endParaRPr lang="es-MX" sz="1400" b="1" dirty="0">
              <a:latin typeface="Avenir Next" panose="020B0503020202020204" pitchFamily="34" charset="0"/>
            </a:endParaRPr>
          </a:p>
        </p:txBody>
      </p:sp>
    </p:spTree>
    <p:extLst>
      <p:ext uri="{BB962C8B-B14F-4D97-AF65-F5344CB8AC3E}">
        <p14:creationId xmlns:p14="http://schemas.microsoft.com/office/powerpoint/2010/main" val="19069320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 xmlns:a16="http://schemas.microsoft.com/office/drawing/2014/main" id="{D70AB6A9-1B62-394C-84E5-59983A96D89A}"/>
              </a:ext>
            </a:extLst>
          </p:cNvPr>
          <p:cNvSpPr/>
          <p:nvPr/>
        </p:nvSpPr>
        <p:spPr>
          <a:xfrm>
            <a:off x="0" y="2406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 xmlns:a16="http://schemas.microsoft.com/office/drawing/2014/main" id="{0CD84C93-BA1F-BF40-80FC-0AF13EE47D1E}"/>
              </a:ext>
            </a:extLst>
          </p:cNvPr>
          <p:cNvSpPr txBox="1"/>
          <p:nvPr/>
        </p:nvSpPr>
        <p:spPr>
          <a:xfrm>
            <a:off x="1152395" y="332601"/>
            <a:ext cx="5542478" cy="553998"/>
          </a:xfrm>
          <a:prstGeom prst="rect">
            <a:avLst/>
          </a:prstGeom>
          <a:noFill/>
        </p:spPr>
        <p:txBody>
          <a:bodyPr wrap="none" rtlCol="0">
            <a:spAutoFit/>
          </a:bodyPr>
          <a:lstStyle/>
          <a:p>
            <a:pPr algn="ctr"/>
            <a:r>
              <a:rPr lang="es-MX" sz="3000" dirty="0">
                <a:solidFill>
                  <a:srgbClr val="5A3F00"/>
                </a:solidFill>
                <a:latin typeface="Avenir Next Medium" panose="020B0503020202020204" pitchFamily="34" charset="0"/>
              </a:rPr>
              <a:t>¿Qué es el </a:t>
            </a:r>
            <a:r>
              <a:rPr lang="es-MX" sz="3000" b="1" dirty="0">
                <a:solidFill>
                  <a:srgbClr val="5A3F00"/>
                </a:solidFill>
                <a:latin typeface="Avenir Next Heavy" panose="020B0503020202020204" pitchFamily="34" charset="0"/>
              </a:rPr>
              <a:t>Presupuesto Ciudadano</a:t>
            </a:r>
            <a:r>
              <a:rPr lang="es-MX" sz="3000" dirty="0">
                <a:solidFill>
                  <a:srgbClr val="5A3F00"/>
                </a:solidFill>
                <a:latin typeface="Avenir Next Medium" panose="020B0503020202020204" pitchFamily="34" charset="0"/>
              </a:rPr>
              <a:t>?</a:t>
            </a:r>
          </a:p>
        </p:txBody>
      </p:sp>
      <p:pic>
        <p:nvPicPr>
          <p:cNvPr id="7" name="Imagen 6">
            <a:extLst>
              <a:ext uri="{FF2B5EF4-FFF2-40B4-BE49-F238E27FC236}">
                <a16:creationId xmlns="" xmlns:a16="http://schemas.microsoft.com/office/drawing/2014/main" id="{957054A1-818B-FB42-B2B4-F6318C1401BC}"/>
              </a:ext>
            </a:extLst>
          </p:cNvPr>
          <p:cNvPicPr>
            <a:picLocks noChangeAspect="1"/>
          </p:cNvPicPr>
          <p:nvPr/>
        </p:nvPicPr>
        <p:blipFill>
          <a:blip r:embed="rId2"/>
          <a:stretch>
            <a:fillRect/>
          </a:stretch>
        </p:blipFill>
        <p:spPr>
          <a:xfrm>
            <a:off x="333355" y="1116776"/>
            <a:ext cx="1282700" cy="2108200"/>
          </a:xfrm>
          <a:prstGeom prst="rect">
            <a:avLst/>
          </a:prstGeom>
        </p:spPr>
      </p:pic>
      <p:pic>
        <p:nvPicPr>
          <p:cNvPr id="8" name="Imagen 7">
            <a:extLst>
              <a:ext uri="{FF2B5EF4-FFF2-40B4-BE49-F238E27FC236}">
                <a16:creationId xmlns="" xmlns:a16="http://schemas.microsoft.com/office/drawing/2014/main" id="{1D4B18C5-4678-204E-BD52-A0575914CE61}"/>
              </a:ext>
            </a:extLst>
          </p:cNvPr>
          <p:cNvPicPr>
            <a:picLocks noChangeAspect="1"/>
          </p:cNvPicPr>
          <p:nvPr/>
        </p:nvPicPr>
        <p:blipFill>
          <a:blip r:embed="rId3"/>
          <a:stretch>
            <a:fillRect/>
          </a:stretch>
        </p:blipFill>
        <p:spPr>
          <a:xfrm>
            <a:off x="1869200" y="1245112"/>
            <a:ext cx="127000" cy="228600"/>
          </a:xfrm>
          <a:prstGeom prst="rect">
            <a:avLst/>
          </a:prstGeom>
        </p:spPr>
      </p:pic>
      <p:sp>
        <p:nvSpPr>
          <p:cNvPr id="9" name="CuadroTexto 8">
            <a:extLst>
              <a:ext uri="{FF2B5EF4-FFF2-40B4-BE49-F238E27FC236}">
                <a16:creationId xmlns="" xmlns:a16="http://schemas.microsoft.com/office/drawing/2014/main" id="{7A5CD97D-ED0D-CC4C-A3F4-38B290B9BE09}"/>
              </a:ext>
            </a:extLst>
          </p:cNvPr>
          <p:cNvSpPr txBox="1"/>
          <p:nvPr/>
        </p:nvSpPr>
        <p:spPr>
          <a:xfrm>
            <a:off x="2137051" y="1116776"/>
            <a:ext cx="5523055" cy="1631216"/>
          </a:xfrm>
          <a:prstGeom prst="rect">
            <a:avLst/>
          </a:prstGeom>
          <a:noFill/>
        </p:spPr>
        <p:txBody>
          <a:bodyPr wrap="square" rtlCol="0">
            <a:spAutoFit/>
          </a:bodyPr>
          <a:lstStyle/>
          <a:p>
            <a:pPr algn="just"/>
            <a:r>
              <a:rPr lang="es-MX" sz="1000" dirty="0" smtClean="0">
                <a:latin typeface="Avenir Next" panose="020B0503020202020204" pitchFamily="34" charset="0"/>
              </a:rPr>
              <a:t>En el </a:t>
            </a:r>
            <a:r>
              <a:rPr lang="es-MX" sz="1000" dirty="0">
                <a:latin typeface="Avenir Next" panose="020B0503020202020204" pitchFamily="34" charset="0"/>
              </a:rPr>
              <a:t>Gobierno del Estado de Jalisco, tenemos el compromiso y la obligación contigo de ser transparentes en la rendición de cuentas. Es por eso que te hacemos llegar este documento </a:t>
            </a:r>
            <a:r>
              <a:rPr lang="es-MX" sz="1000" b="1" dirty="0">
                <a:latin typeface="Avenir Next" panose="020B0503020202020204" pitchFamily="34" charset="0"/>
              </a:rPr>
              <a:t>PRESUPUESTO CIUDADANO </a:t>
            </a:r>
            <a:r>
              <a:rPr lang="es-MX" sz="1000" b="1" dirty="0" smtClean="0">
                <a:latin typeface="Avenir Next" panose="020B0503020202020204" pitchFamily="34" charset="0"/>
              </a:rPr>
              <a:t>2021 </a:t>
            </a:r>
            <a:r>
              <a:rPr lang="es-MX" sz="1000" dirty="0">
                <a:latin typeface="Avenir Next" panose="020B0503020202020204" pitchFamily="34" charset="0"/>
              </a:rPr>
              <a:t>con el propósito de que conozcas de manera cercana cómo es </a:t>
            </a:r>
            <a:r>
              <a:rPr lang="es-MX" sz="1000" dirty="0" smtClean="0">
                <a:latin typeface="Avenir Next" panose="020B0503020202020204" pitchFamily="34" charset="0"/>
              </a:rPr>
              <a:t>que </a:t>
            </a:r>
            <a:r>
              <a:rPr lang="es-MX" sz="1000" dirty="0">
                <a:latin typeface="Avenir Next" panose="020B0503020202020204" pitchFamily="34" charset="0"/>
              </a:rPr>
              <a:t>se integra el Presupuesto de Egresos. </a:t>
            </a:r>
          </a:p>
          <a:p>
            <a:pPr algn="just"/>
            <a:endParaRPr lang="es-MX" sz="1000" dirty="0">
              <a:latin typeface="Avenir Next" panose="020B0503020202020204" pitchFamily="34" charset="0"/>
            </a:endParaRPr>
          </a:p>
          <a:p>
            <a:pPr algn="just"/>
            <a:r>
              <a:rPr lang="es-MX" sz="1000" dirty="0" smtClean="0">
                <a:latin typeface="Avenir Next" panose="020B0503020202020204" pitchFamily="34" charset="0"/>
              </a:rPr>
              <a:t>Esta publicación es </a:t>
            </a:r>
            <a:r>
              <a:rPr lang="es-MX" sz="1000" dirty="0">
                <a:latin typeface="Avenir Next" panose="020B0503020202020204" pitchFamily="34" charset="0"/>
              </a:rPr>
              <a:t>una </a:t>
            </a:r>
            <a:r>
              <a:rPr lang="es-MX" sz="1000" dirty="0" smtClean="0">
                <a:latin typeface="Avenir Next" panose="020B0503020202020204" pitchFamily="34" charset="0"/>
              </a:rPr>
              <a:t>guía </a:t>
            </a:r>
            <a:r>
              <a:rPr lang="es-MX" sz="1000" dirty="0">
                <a:latin typeface="Avenir Next" panose="020B0503020202020204" pitchFamily="34" charset="0"/>
              </a:rPr>
              <a:t>práctica y sencilla que detalla cómo se construye el Presupuesto del Estado, pero lo más </a:t>
            </a:r>
            <a:r>
              <a:rPr lang="es-MX" sz="1000" dirty="0" smtClean="0">
                <a:latin typeface="Avenir Next" panose="020B0503020202020204" pitchFamily="34" charset="0"/>
              </a:rPr>
              <a:t>importante es </a:t>
            </a:r>
            <a:r>
              <a:rPr lang="es-MX" sz="1000" dirty="0">
                <a:latin typeface="Avenir Next" panose="020B0503020202020204" pitchFamily="34" charset="0"/>
              </a:rPr>
              <a:t>cómo y cuál es el destino del gasto. La idea es que te puedas interesar, que te involucres en el seguimiento y vigilancia, que sepas que los recursos públicos están correctamente aplicados.</a:t>
            </a:r>
          </a:p>
          <a:p>
            <a:pPr algn="just"/>
            <a:endParaRPr lang="es-MX" sz="1000" dirty="0">
              <a:latin typeface="Avenir Next" panose="020B0503020202020204" pitchFamily="34" charset="0"/>
            </a:endParaRPr>
          </a:p>
          <a:p>
            <a:pPr algn="just"/>
            <a:r>
              <a:rPr lang="es-MX" sz="1000" dirty="0">
                <a:latin typeface="Avenir Next" panose="020B0503020202020204" pitchFamily="34" charset="0"/>
              </a:rPr>
              <a:t>El Estado se fortalece en la medida en que sus ciudadanos se involucren en los temas de Gobierno, por eso te invitamos a que leas y compartas este documento, queremos ciudadanos comprometidos con Jalisco, queremos que seas agente de cambio.</a:t>
            </a:r>
          </a:p>
        </p:txBody>
      </p:sp>
      <p:sp>
        <p:nvSpPr>
          <p:cNvPr id="11" name="Rectángulo redondeado 10">
            <a:extLst>
              <a:ext uri="{FF2B5EF4-FFF2-40B4-BE49-F238E27FC236}">
                <a16:creationId xmlns="" xmlns:a16="http://schemas.microsoft.com/office/drawing/2014/main" id="{32D7E41F-D03B-474A-A9D2-278E78E8D43C}"/>
              </a:ext>
            </a:extLst>
          </p:cNvPr>
          <p:cNvSpPr/>
          <p:nvPr/>
        </p:nvSpPr>
        <p:spPr>
          <a:xfrm>
            <a:off x="409653" y="3395821"/>
            <a:ext cx="7076937" cy="82565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 xmlns:a16="http://schemas.microsoft.com/office/drawing/2014/main" id="{E01F8AF9-FD60-1E42-8976-62D4E21E3991}"/>
              </a:ext>
            </a:extLst>
          </p:cNvPr>
          <p:cNvSpPr txBox="1"/>
          <p:nvPr/>
        </p:nvSpPr>
        <p:spPr>
          <a:xfrm>
            <a:off x="534081" y="3436221"/>
            <a:ext cx="6803820" cy="600164"/>
          </a:xfrm>
          <a:prstGeom prst="rect">
            <a:avLst/>
          </a:prstGeom>
          <a:noFill/>
        </p:spPr>
        <p:txBody>
          <a:bodyPr wrap="square" rtlCol="0">
            <a:spAutoFit/>
          </a:bodyPr>
          <a:lstStyle/>
          <a:p>
            <a:pPr algn="just"/>
            <a:r>
              <a:rPr lang="es-MX" sz="1100" dirty="0">
                <a:latin typeface="Avenir Next" panose="020B0503020202020204" pitchFamily="34" charset="0"/>
              </a:rPr>
              <a:t>El </a:t>
            </a:r>
            <a:r>
              <a:rPr lang="es-MX" sz="1100" b="1" dirty="0">
                <a:latin typeface="Avenir Next" panose="020B0503020202020204" pitchFamily="34" charset="0"/>
              </a:rPr>
              <a:t>Presupuesto Ciudadano </a:t>
            </a:r>
            <a:r>
              <a:rPr lang="es-MX" sz="1100" dirty="0">
                <a:latin typeface="Avenir Next" panose="020B0503020202020204" pitchFamily="34" charset="0"/>
              </a:rPr>
              <a:t>es una explicación clara, sencilla y transparente que muestra la información </a:t>
            </a:r>
            <a:r>
              <a:rPr lang="es-MX" sz="1100" dirty="0" smtClean="0">
                <a:latin typeface="Avenir Next" panose="020B0503020202020204" pitchFamily="34" charset="0"/>
              </a:rPr>
              <a:t>“clave” </a:t>
            </a:r>
            <a:r>
              <a:rPr lang="es-MX" sz="1100" dirty="0">
                <a:latin typeface="Avenir Next" panose="020B0503020202020204" pitchFamily="34" charset="0"/>
              </a:rPr>
              <a:t>de los principales objetivos, asignaciones de recursos y acciones que planifican el ejercicio del gasto público. Es una buena práctica que realizan los gobiernos para favorecer el entendimiento de la sociedad respecto al proceso y desglose del Presupuesto de Egresos. </a:t>
            </a:r>
          </a:p>
        </p:txBody>
      </p:sp>
      <p:graphicFrame>
        <p:nvGraphicFramePr>
          <p:cNvPr id="12" name="Diagrama 11">
            <a:extLst>
              <a:ext uri="{FF2B5EF4-FFF2-40B4-BE49-F238E27FC236}">
                <a16:creationId xmlns="" xmlns:a16="http://schemas.microsoft.com/office/drawing/2014/main" id="{607F1B07-7D36-0246-A096-46C9BF6D9A21}"/>
              </a:ext>
            </a:extLst>
          </p:cNvPr>
          <p:cNvGraphicFramePr/>
          <p:nvPr>
            <p:extLst>
              <p:ext uri="{D42A27DB-BD31-4B8C-83A1-F6EECF244321}">
                <p14:modId xmlns:p14="http://schemas.microsoft.com/office/powerpoint/2010/main" val="2318692657"/>
              </p:ext>
            </p:extLst>
          </p:nvPr>
        </p:nvGraphicFramePr>
        <p:xfrm>
          <a:off x="1345191" y="3281948"/>
          <a:ext cx="5181600" cy="345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uadroTexto 12">
            <a:extLst>
              <a:ext uri="{FF2B5EF4-FFF2-40B4-BE49-F238E27FC236}">
                <a16:creationId xmlns="" xmlns:a16="http://schemas.microsoft.com/office/drawing/2014/main" id="{660DF099-A940-6945-8261-39B1EAA07C6D}"/>
              </a:ext>
            </a:extLst>
          </p:cNvPr>
          <p:cNvSpPr txBox="1"/>
          <p:nvPr/>
        </p:nvSpPr>
        <p:spPr>
          <a:xfrm>
            <a:off x="602863" y="5784967"/>
            <a:ext cx="6666256" cy="461665"/>
          </a:xfrm>
          <a:prstGeom prst="rect">
            <a:avLst/>
          </a:prstGeom>
          <a:noFill/>
        </p:spPr>
        <p:txBody>
          <a:bodyPr wrap="square" rtlCol="0">
            <a:spAutoFit/>
          </a:bodyPr>
          <a:lstStyle/>
          <a:p>
            <a:pPr algn="ctr"/>
            <a:r>
              <a:rPr lang="es-MX" sz="1200" dirty="0">
                <a:solidFill>
                  <a:srgbClr val="FF0000"/>
                </a:solidFill>
                <a:latin typeface="Avenir Next" panose="020B0503020202020204" pitchFamily="34" charset="0"/>
              </a:rPr>
              <a:t>De esta forma, unidos -</a:t>
            </a:r>
            <a:r>
              <a:rPr lang="es-MX" sz="1200" b="1" dirty="0">
                <a:solidFill>
                  <a:srgbClr val="FF0000"/>
                </a:solidFill>
                <a:latin typeface="Avenir Next" panose="020B0503020202020204" pitchFamily="34" charset="0"/>
              </a:rPr>
              <a:t>gobierno y ciudadanía</a:t>
            </a:r>
            <a:r>
              <a:rPr lang="es-MX" sz="1200" dirty="0">
                <a:solidFill>
                  <a:srgbClr val="FF0000"/>
                </a:solidFill>
                <a:latin typeface="Avenir Next" panose="020B0503020202020204" pitchFamily="34" charset="0"/>
              </a:rPr>
              <a:t>- el Estado avanza en la adopción </a:t>
            </a:r>
            <a:r>
              <a:rPr lang="es-MX" sz="1200" dirty="0" smtClean="0">
                <a:solidFill>
                  <a:srgbClr val="FF0000"/>
                </a:solidFill>
                <a:latin typeface="Avenir Next" panose="020B0503020202020204" pitchFamily="34" charset="0"/>
              </a:rPr>
              <a:t>“natural” </a:t>
            </a:r>
            <a:r>
              <a:rPr lang="es-MX" sz="1200" dirty="0">
                <a:solidFill>
                  <a:srgbClr val="FF0000"/>
                </a:solidFill>
                <a:latin typeface="Avenir Next" panose="020B0503020202020204" pitchFamily="34" charset="0"/>
              </a:rPr>
              <a:t>de una cultura de transparencia y rendición de cuentas y en un habitual </a:t>
            </a:r>
            <a:r>
              <a:rPr lang="es-MX" sz="1200" dirty="0" smtClean="0">
                <a:solidFill>
                  <a:srgbClr val="FF0000"/>
                </a:solidFill>
                <a:latin typeface="Avenir Next" panose="020B0503020202020204" pitchFamily="34" charset="0"/>
              </a:rPr>
              <a:t>desarrollo </a:t>
            </a:r>
            <a:r>
              <a:rPr lang="es-MX" sz="1200" dirty="0">
                <a:solidFill>
                  <a:srgbClr val="FF0000"/>
                </a:solidFill>
                <a:latin typeface="Avenir Next" panose="020B0503020202020204" pitchFamily="34" charset="0"/>
              </a:rPr>
              <a:t>del Presupuesto Participativo.</a:t>
            </a:r>
          </a:p>
        </p:txBody>
      </p:sp>
      <p:sp>
        <p:nvSpPr>
          <p:cNvPr id="14" name="Rectángulo 13">
            <a:extLst>
              <a:ext uri="{FF2B5EF4-FFF2-40B4-BE49-F238E27FC236}">
                <a16:creationId xmlns="" xmlns:a16="http://schemas.microsoft.com/office/drawing/2014/main" id="{9BEE2501-AD1B-7949-ACF7-B75B8B8C4134}"/>
              </a:ext>
            </a:extLst>
          </p:cNvPr>
          <p:cNvSpPr/>
          <p:nvPr/>
        </p:nvSpPr>
        <p:spPr>
          <a:xfrm>
            <a:off x="4272595" y="6557040"/>
            <a:ext cx="3387511" cy="3248549"/>
          </a:xfrm>
          <a:prstGeom prst="rect">
            <a:avLst/>
          </a:prstGeom>
          <a:solidFill>
            <a:srgbClr val="629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 xmlns:a16="http://schemas.microsoft.com/office/drawing/2014/main" id="{2CAC7701-9080-4D4F-B568-8E1140EFFFBC}"/>
              </a:ext>
            </a:extLst>
          </p:cNvPr>
          <p:cNvSpPr txBox="1"/>
          <p:nvPr/>
        </p:nvSpPr>
        <p:spPr>
          <a:xfrm>
            <a:off x="4400541" y="9312156"/>
            <a:ext cx="3083066" cy="430887"/>
          </a:xfrm>
          <a:prstGeom prst="rect">
            <a:avLst/>
          </a:prstGeom>
          <a:noFill/>
        </p:spPr>
        <p:txBody>
          <a:bodyPr wrap="square" rtlCol="0">
            <a:spAutoFit/>
          </a:bodyPr>
          <a:lstStyle/>
          <a:p>
            <a:pPr algn="ctr"/>
            <a:r>
              <a:rPr lang="es-MX" sz="1100" b="1" dirty="0">
                <a:solidFill>
                  <a:schemeClr val="bg1"/>
                </a:solidFill>
                <a:latin typeface="Avenir Next Medium" panose="020B0503020202020204" pitchFamily="34" charset="0"/>
              </a:rPr>
              <a:t>Lo mismo tiene que hacer el gobierno para</a:t>
            </a:r>
          </a:p>
          <a:p>
            <a:pPr algn="ctr"/>
            <a:r>
              <a:rPr lang="es-MX" sz="1100" b="1" dirty="0">
                <a:solidFill>
                  <a:schemeClr val="bg1"/>
                </a:solidFill>
                <a:latin typeface="Avenir Next Medium" panose="020B0503020202020204" pitchFamily="34" charset="0"/>
              </a:rPr>
              <a:t>eficientar al máximo los recursos </a:t>
            </a:r>
            <a:r>
              <a:rPr lang="es-MX" sz="1100" b="1" dirty="0" smtClean="0">
                <a:solidFill>
                  <a:schemeClr val="bg1"/>
                </a:solidFill>
                <a:latin typeface="Avenir Next Medium" panose="020B0503020202020204" pitchFamily="34" charset="0"/>
              </a:rPr>
              <a:t>públicos.</a:t>
            </a:r>
            <a:endParaRPr lang="es-MX" sz="1100" b="1" dirty="0">
              <a:solidFill>
                <a:schemeClr val="bg1"/>
              </a:solidFill>
              <a:latin typeface="Avenir Next Medium" panose="020B0503020202020204" pitchFamily="34" charset="0"/>
            </a:endParaRPr>
          </a:p>
        </p:txBody>
      </p:sp>
      <p:sp>
        <p:nvSpPr>
          <p:cNvPr id="16" name="CuadroTexto 15">
            <a:extLst>
              <a:ext uri="{FF2B5EF4-FFF2-40B4-BE49-F238E27FC236}">
                <a16:creationId xmlns="" xmlns:a16="http://schemas.microsoft.com/office/drawing/2014/main" id="{CF4AEC89-65E8-9345-8408-C9C9EAA7B378}"/>
              </a:ext>
            </a:extLst>
          </p:cNvPr>
          <p:cNvSpPr txBox="1"/>
          <p:nvPr/>
        </p:nvSpPr>
        <p:spPr>
          <a:xfrm>
            <a:off x="4439477" y="7298388"/>
            <a:ext cx="3083066" cy="1938992"/>
          </a:xfrm>
          <a:prstGeom prst="rect">
            <a:avLst/>
          </a:prstGeom>
          <a:noFill/>
        </p:spPr>
        <p:txBody>
          <a:bodyPr wrap="square" rtlCol="0">
            <a:spAutoFit/>
          </a:bodyPr>
          <a:lstStyle/>
          <a:p>
            <a:pPr algn="just"/>
            <a:r>
              <a:rPr lang="es-MX" sz="1200" dirty="0">
                <a:solidFill>
                  <a:schemeClr val="bg1"/>
                </a:solidFill>
                <a:latin typeface="Avenir Next" panose="020B0503020202020204" pitchFamily="34" charset="0"/>
              </a:rPr>
              <a:t>Cuando en la vida diaria nos enfrentamos con que nuestras necesidades sobrepasan los recursos monetarios de nuestros bolsillos, para resolver la situación priorizamos el gasto de ese dinero en los bienes y servicios que son más importantes para nosotros y nuestra familia, como: </a:t>
            </a:r>
            <a:r>
              <a:rPr lang="es-MX" sz="1200" i="1" dirty="0">
                <a:solidFill>
                  <a:schemeClr val="bg1"/>
                </a:solidFill>
                <a:latin typeface="Avenir Next" panose="020B0503020202020204" pitchFamily="34" charset="0"/>
              </a:rPr>
              <a:t>electricidad, agua, alimento, vestido, casa, educación, por mencionar algunos.</a:t>
            </a:r>
          </a:p>
        </p:txBody>
      </p:sp>
      <p:cxnSp>
        <p:nvCxnSpPr>
          <p:cNvPr id="18" name="Conector recto 17">
            <a:extLst>
              <a:ext uri="{FF2B5EF4-FFF2-40B4-BE49-F238E27FC236}">
                <a16:creationId xmlns="" xmlns:a16="http://schemas.microsoft.com/office/drawing/2014/main" id="{03C8A027-77BB-6840-8B1E-89F879671286}"/>
              </a:ext>
            </a:extLst>
          </p:cNvPr>
          <p:cNvCxnSpPr/>
          <p:nvPr/>
        </p:nvCxnSpPr>
        <p:spPr>
          <a:xfrm>
            <a:off x="4368173" y="7218692"/>
            <a:ext cx="320597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9" name="Conector recto 18">
            <a:extLst>
              <a:ext uri="{FF2B5EF4-FFF2-40B4-BE49-F238E27FC236}">
                <a16:creationId xmlns="" xmlns:a16="http://schemas.microsoft.com/office/drawing/2014/main" id="{AE3656A6-735A-7540-A46E-1891BC8AAE49}"/>
              </a:ext>
            </a:extLst>
          </p:cNvPr>
          <p:cNvCxnSpPr/>
          <p:nvPr/>
        </p:nvCxnSpPr>
        <p:spPr>
          <a:xfrm>
            <a:off x="4365681" y="7154896"/>
            <a:ext cx="320597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0" name="CuadroTexto 19">
            <a:extLst>
              <a:ext uri="{FF2B5EF4-FFF2-40B4-BE49-F238E27FC236}">
                <a16:creationId xmlns="" xmlns:a16="http://schemas.microsoft.com/office/drawing/2014/main" id="{F4247BFE-B03D-2646-ADBA-0083ACD709D1}"/>
              </a:ext>
            </a:extLst>
          </p:cNvPr>
          <p:cNvSpPr txBox="1"/>
          <p:nvPr/>
        </p:nvSpPr>
        <p:spPr>
          <a:xfrm>
            <a:off x="4339464" y="6641760"/>
            <a:ext cx="3301738" cy="492443"/>
          </a:xfrm>
          <a:prstGeom prst="rect">
            <a:avLst/>
          </a:prstGeom>
          <a:noFill/>
        </p:spPr>
        <p:txBody>
          <a:bodyPr wrap="none" rtlCol="0">
            <a:spAutoFit/>
          </a:bodyPr>
          <a:lstStyle/>
          <a:p>
            <a:r>
              <a:rPr lang="es-MX" sz="2600" b="1" dirty="0">
                <a:solidFill>
                  <a:schemeClr val="bg1"/>
                </a:solidFill>
                <a:latin typeface="Avenir Next Ultra Light" panose="020B0203020202020204" pitchFamily="34" charset="77"/>
              </a:rPr>
              <a:t>FINANZAS EN CASA</a:t>
            </a:r>
          </a:p>
        </p:txBody>
      </p:sp>
      <p:sp>
        <p:nvSpPr>
          <p:cNvPr id="21" name="Rectángulo 20">
            <a:extLst>
              <a:ext uri="{FF2B5EF4-FFF2-40B4-BE49-F238E27FC236}">
                <a16:creationId xmlns="" xmlns:a16="http://schemas.microsoft.com/office/drawing/2014/main" id="{7BA51A29-83AC-704E-B7DA-CF512F1790F3}"/>
              </a:ext>
            </a:extLst>
          </p:cNvPr>
          <p:cNvSpPr/>
          <p:nvPr/>
        </p:nvSpPr>
        <p:spPr>
          <a:xfrm>
            <a:off x="61921" y="6534833"/>
            <a:ext cx="4062963" cy="4135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a:extLst>
              <a:ext uri="{FF2B5EF4-FFF2-40B4-BE49-F238E27FC236}">
                <a16:creationId xmlns="" xmlns:a16="http://schemas.microsoft.com/office/drawing/2014/main" id="{A73BFD41-5DF5-B64A-859A-0BE9F546BA67}"/>
              </a:ext>
            </a:extLst>
          </p:cNvPr>
          <p:cNvSpPr txBox="1"/>
          <p:nvPr/>
        </p:nvSpPr>
        <p:spPr>
          <a:xfrm>
            <a:off x="227005" y="6521955"/>
            <a:ext cx="3792829" cy="492443"/>
          </a:xfrm>
          <a:prstGeom prst="rect">
            <a:avLst/>
          </a:prstGeom>
          <a:noFill/>
        </p:spPr>
        <p:txBody>
          <a:bodyPr wrap="square" rtlCol="0">
            <a:spAutoFit/>
          </a:bodyPr>
          <a:lstStyle/>
          <a:p>
            <a:pPr algn="ctr"/>
            <a:r>
              <a:rPr lang="es-MX" sz="1300" b="1" spc="300" dirty="0">
                <a:solidFill>
                  <a:srgbClr val="5A3F00"/>
                </a:solidFill>
                <a:latin typeface="Avenir Next" panose="020B0503020202020204" pitchFamily="34" charset="0"/>
              </a:rPr>
              <a:t>OBJETIVOS DEL </a:t>
            </a:r>
          </a:p>
          <a:p>
            <a:pPr algn="ctr"/>
            <a:r>
              <a:rPr lang="es-MX" sz="1300" b="1" spc="300" dirty="0">
                <a:solidFill>
                  <a:srgbClr val="5A3F00"/>
                </a:solidFill>
                <a:latin typeface="Avenir Next" panose="020B0503020202020204" pitchFamily="34" charset="0"/>
              </a:rPr>
              <a:t>PRESUPUESTO CIUDADANO:</a:t>
            </a:r>
          </a:p>
        </p:txBody>
      </p:sp>
      <p:pic>
        <p:nvPicPr>
          <p:cNvPr id="17" name="Imagen 16">
            <a:extLst>
              <a:ext uri="{FF2B5EF4-FFF2-40B4-BE49-F238E27FC236}">
                <a16:creationId xmlns="" xmlns:a16="http://schemas.microsoft.com/office/drawing/2014/main" id="{8BAB5614-7258-754A-9A6E-BED726696412}"/>
              </a:ext>
            </a:extLst>
          </p:cNvPr>
          <p:cNvPicPr>
            <a:picLocks noChangeAspect="1"/>
          </p:cNvPicPr>
          <p:nvPr/>
        </p:nvPicPr>
        <p:blipFill>
          <a:blip r:embed="rId9"/>
          <a:stretch>
            <a:fillRect/>
          </a:stretch>
        </p:blipFill>
        <p:spPr>
          <a:xfrm>
            <a:off x="-1" y="6852093"/>
            <a:ext cx="4381637" cy="3248549"/>
          </a:xfrm>
          <a:prstGeom prst="rect">
            <a:avLst/>
          </a:prstGeom>
        </p:spPr>
      </p:pic>
      <p:cxnSp>
        <p:nvCxnSpPr>
          <p:cNvPr id="24" name="Conector recto 23">
            <a:extLst>
              <a:ext uri="{FF2B5EF4-FFF2-40B4-BE49-F238E27FC236}">
                <a16:creationId xmlns="" xmlns:a16="http://schemas.microsoft.com/office/drawing/2014/main" id="{3443BCD0-EB9B-A74E-A21B-4F7AE1F7CED0}"/>
              </a:ext>
            </a:extLst>
          </p:cNvPr>
          <p:cNvCxnSpPr/>
          <p:nvPr/>
        </p:nvCxnSpPr>
        <p:spPr>
          <a:xfrm>
            <a:off x="4370300" y="7094861"/>
            <a:ext cx="3205972"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5" name="CuadroTexto 24">
            <a:extLst>
              <a:ext uri="{FF2B5EF4-FFF2-40B4-BE49-F238E27FC236}">
                <a16:creationId xmlns="" xmlns:a16="http://schemas.microsoft.com/office/drawing/2014/main" id="{E55FAF28-46EA-1B45-B55D-A234B3693218}"/>
              </a:ext>
            </a:extLst>
          </p:cNvPr>
          <p:cNvSpPr txBox="1"/>
          <p:nvPr/>
        </p:nvSpPr>
        <p:spPr>
          <a:xfrm>
            <a:off x="576442" y="7898552"/>
            <a:ext cx="453970" cy="369332"/>
          </a:xfrm>
          <a:prstGeom prst="rect">
            <a:avLst/>
          </a:prstGeom>
          <a:noFill/>
        </p:spPr>
        <p:txBody>
          <a:bodyPr wrap="none" rtlCol="0">
            <a:spAutoFit/>
          </a:bodyPr>
          <a:lstStyle/>
          <a:p>
            <a:r>
              <a:rPr lang="es-MX" dirty="0">
                <a:latin typeface="Avenir Next" panose="020B0503020202020204" pitchFamily="34" charset="0"/>
              </a:rPr>
              <a:t>01</a:t>
            </a:r>
          </a:p>
        </p:txBody>
      </p:sp>
      <p:sp>
        <p:nvSpPr>
          <p:cNvPr id="26" name="CuadroTexto 25">
            <a:extLst>
              <a:ext uri="{FF2B5EF4-FFF2-40B4-BE49-F238E27FC236}">
                <a16:creationId xmlns="" xmlns:a16="http://schemas.microsoft.com/office/drawing/2014/main" id="{63482A3F-EDB3-9C43-A8F4-FB22B8024E81}"/>
              </a:ext>
            </a:extLst>
          </p:cNvPr>
          <p:cNvSpPr txBox="1"/>
          <p:nvPr/>
        </p:nvSpPr>
        <p:spPr>
          <a:xfrm>
            <a:off x="1958209" y="7907944"/>
            <a:ext cx="453970" cy="369332"/>
          </a:xfrm>
          <a:prstGeom prst="rect">
            <a:avLst/>
          </a:prstGeom>
          <a:noFill/>
        </p:spPr>
        <p:txBody>
          <a:bodyPr wrap="none" rtlCol="0">
            <a:spAutoFit/>
          </a:bodyPr>
          <a:lstStyle/>
          <a:p>
            <a:r>
              <a:rPr lang="es-MX" dirty="0">
                <a:latin typeface="Avenir Next" panose="020B0503020202020204" pitchFamily="34" charset="0"/>
              </a:rPr>
              <a:t>02</a:t>
            </a:r>
          </a:p>
        </p:txBody>
      </p:sp>
      <p:sp>
        <p:nvSpPr>
          <p:cNvPr id="27" name="CuadroTexto 26">
            <a:extLst>
              <a:ext uri="{FF2B5EF4-FFF2-40B4-BE49-F238E27FC236}">
                <a16:creationId xmlns="" xmlns:a16="http://schemas.microsoft.com/office/drawing/2014/main" id="{16E6C25D-79EC-7C4E-8DCF-54BE71344CE4}"/>
              </a:ext>
            </a:extLst>
          </p:cNvPr>
          <p:cNvSpPr txBox="1"/>
          <p:nvPr/>
        </p:nvSpPr>
        <p:spPr>
          <a:xfrm>
            <a:off x="3313961" y="7914221"/>
            <a:ext cx="453970" cy="369332"/>
          </a:xfrm>
          <a:prstGeom prst="rect">
            <a:avLst/>
          </a:prstGeom>
          <a:noFill/>
        </p:spPr>
        <p:txBody>
          <a:bodyPr wrap="none" rtlCol="0">
            <a:spAutoFit/>
          </a:bodyPr>
          <a:lstStyle/>
          <a:p>
            <a:r>
              <a:rPr lang="es-MX" dirty="0">
                <a:latin typeface="Avenir Next" panose="020B0503020202020204" pitchFamily="34" charset="0"/>
              </a:rPr>
              <a:t>03</a:t>
            </a:r>
          </a:p>
        </p:txBody>
      </p:sp>
      <p:sp>
        <p:nvSpPr>
          <p:cNvPr id="28" name="CuadroTexto 27">
            <a:extLst>
              <a:ext uri="{FF2B5EF4-FFF2-40B4-BE49-F238E27FC236}">
                <a16:creationId xmlns="" xmlns:a16="http://schemas.microsoft.com/office/drawing/2014/main" id="{C8B43224-66D9-5843-8A54-29E799DEC37D}"/>
              </a:ext>
            </a:extLst>
          </p:cNvPr>
          <p:cNvSpPr txBox="1"/>
          <p:nvPr/>
        </p:nvSpPr>
        <p:spPr>
          <a:xfrm>
            <a:off x="212267" y="8354879"/>
            <a:ext cx="1139502" cy="784830"/>
          </a:xfrm>
          <a:prstGeom prst="rect">
            <a:avLst/>
          </a:prstGeom>
          <a:noFill/>
        </p:spPr>
        <p:txBody>
          <a:bodyPr wrap="square" rtlCol="0">
            <a:spAutoFit/>
          </a:bodyPr>
          <a:lstStyle/>
          <a:p>
            <a:pPr algn="ctr"/>
            <a:r>
              <a:rPr lang="es-MX" sz="900" dirty="0">
                <a:solidFill>
                  <a:schemeClr val="accent5"/>
                </a:solidFill>
                <a:latin typeface="Avenir Next Medium" panose="020B0503020202020204" pitchFamily="34" charset="0"/>
              </a:rPr>
              <a:t>Dar a conocer </a:t>
            </a:r>
          </a:p>
          <a:p>
            <a:pPr algn="ctr"/>
            <a:r>
              <a:rPr lang="es-MX" sz="900" dirty="0">
                <a:solidFill>
                  <a:schemeClr val="accent5"/>
                </a:solidFill>
                <a:latin typeface="Avenir Next Medium" panose="020B0503020202020204" pitchFamily="34" charset="0"/>
              </a:rPr>
              <a:t>la distribución, </a:t>
            </a:r>
          </a:p>
          <a:p>
            <a:pPr algn="ctr"/>
            <a:r>
              <a:rPr lang="es-MX" sz="900" dirty="0">
                <a:solidFill>
                  <a:schemeClr val="accent5"/>
                </a:solidFill>
                <a:latin typeface="Avenir Next Medium" panose="020B0503020202020204" pitchFamily="34" charset="0"/>
              </a:rPr>
              <a:t>aplicación y uso </a:t>
            </a:r>
          </a:p>
          <a:p>
            <a:pPr algn="ctr"/>
            <a:r>
              <a:rPr lang="es-MX" sz="900" dirty="0">
                <a:solidFill>
                  <a:schemeClr val="accent5"/>
                </a:solidFill>
                <a:latin typeface="Avenir Next Medium" panose="020B0503020202020204" pitchFamily="34" charset="0"/>
              </a:rPr>
              <a:t>de los recursos </a:t>
            </a:r>
          </a:p>
          <a:p>
            <a:pPr algn="ctr"/>
            <a:r>
              <a:rPr lang="es-MX" sz="900" dirty="0">
                <a:solidFill>
                  <a:schemeClr val="accent5"/>
                </a:solidFill>
                <a:latin typeface="Avenir Next Medium" panose="020B0503020202020204" pitchFamily="34" charset="0"/>
              </a:rPr>
              <a:t>públicos. </a:t>
            </a:r>
          </a:p>
        </p:txBody>
      </p:sp>
      <p:sp>
        <p:nvSpPr>
          <p:cNvPr id="29" name="CuadroTexto 28">
            <a:extLst>
              <a:ext uri="{FF2B5EF4-FFF2-40B4-BE49-F238E27FC236}">
                <a16:creationId xmlns="" xmlns:a16="http://schemas.microsoft.com/office/drawing/2014/main" id="{869280A5-9AF0-2340-83C4-5423CE1929E7}"/>
              </a:ext>
            </a:extLst>
          </p:cNvPr>
          <p:cNvSpPr txBox="1"/>
          <p:nvPr/>
        </p:nvSpPr>
        <p:spPr>
          <a:xfrm>
            <a:off x="1583770" y="8405591"/>
            <a:ext cx="1139502" cy="507831"/>
          </a:xfrm>
          <a:prstGeom prst="rect">
            <a:avLst/>
          </a:prstGeom>
          <a:noFill/>
        </p:spPr>
        <p:txBody>
          <a:bodyPr wrap="square" rtlCol="0">
            <a:spAutoFit/>
          </a:bodyPr>
          <a:lstStyle/>
          <a:p>
            <a:pPr algn="ctr"/>
            <a:r>
              <a:rPr lang="es-MX" sz="900" dirty="0">
                <a:solidFill>
                  <a:schemeClr val="accent2">
                    <a:lumMod val="75000"/>
                  </a:schemeClr>
                </a:solidFill>
                <a:latin typeface="Avenir Next Medium" panose="020B0503020202020204" pitchFamily="34" charset="0"/>
              </a:rPr>
              <a:t>Promover la </a:t>
            </a:r>
          </a:p>
          <a:p>
            <a:pPr algn="ctr"/>
            <a:r>
              <a:rPr lang="es-MX" sz="900" dirty="0">
                <a:solidFill>
                  <a:schemeClr val="accent2">
                    <a:lumMod val="75000"/>
                  </a:schemeClr>
                </a:solidFill>
                <a:latin typeface="Avenir Next Medium" panose="020B0503020202020204" pitchFamily="34" charset="0"/>
              </a:rPr>
              <a:t>participación </a:t>
            </a:r>
          </a:p>
          <a:p>
            <a:pPr algn="ctr"/>
            <a:r>
              <a:rPr lang="es-MX" sz="900" dirty="0">
                <a:solidFill>
                  <a:schemeClr val="accent2">
                    <a:lumMod val="75000"/>
                  </a:schemeClr>
                </a:solidFill>
                <a:latin typeface="Avenir Next Medium" panose="020B0503020202020204" pitchFamily="34" charset="0"/>
              </a:rPr>
              <a:t>ciudadana.</a:t>
            </a:r>
          </a:p>
        </p:txBody>
      </p:sp>
      <p:sp>
        <p:nvSpPr>
          <p:cNvPr id="30" name="CuadroTexto 29">
            <a:extLst>
              <a:ext uri="{FF2B5EF4-FFF2-40B4-BE49-F238E27FC236}">
                <a16:creationId xmlns="" xmlns:a16="http://schemas.microsoft.com/office/drawing/2014/main" id="{F302CB29-1906-FF45-98F0-A3D7972FAFFC}"/>
              </a:ext>
            </a:extLst>
          </p:cNvPr>
          <p:cNvSpPr txBox="1"/>
          <p:nvPr/>
        </p:nvSpPr>
        <p:spPr>
          <a:xfrm>
            <a:off x="2995530" y="8405591"/>
            <a:ext cx="1139502" cy="507831"/>
          </a:xfrm>
          <a:prstGeom prst="rect">
            <a:avLst/>
          </a:prstGeom>
          <a:noFill/>
        </p:spPr>
        <p:txBody>
          <a:bodyPr wrap="square" rtlCol="0">
            <a:spAutoFit/>
          </a:bodyPr>
          <a:lstStyle/>
          <a:p>
            <a:pPr algn="ctr"/>
            <a:r>
              <a:rPr lang="es-MX" sz="900" dirty="0">
                <a:solidFill>
                  <a:schemeClr val="accent6">
                    <a:lumMod val="50000"/>
                  </a:schemeClr>
                </a:solidFill>
                <a:latin typeface="Avenir Next Medium" panose="020B0503020202020204" pitchFamily="34" charset="0"/>
              </a:rPr>
              <a:t>Promover la </a:t>
            </a:r>
          </a:p>
          <a:p>
            <a:pPr algn="ctr"/>
            <a:r>
              <a:rPr lang="es-MX" sz="900" dirty="0">
                <a:solidFill>
                  <a:schemeClr val="accent6">
                    <a:lumMod val="50000"/>
                  </a:schemeClr>
                </a:solidFill>
                <a:latin typeface="Avenir Next Medium" panose="020B0503020202020204" pitchFamily="34" charset="0"/>
              </a:rPr>
              <a:t>rendición </a:t>
            </a:r>
          </a:p>
          <a:p>
            <a:pPr algn="ctr"/>
            <a:r>
              <a:rPr lang="es-MX" sz="900" dirty="0">
                <a:solidFill>
                  <a:schemeClr val="accent6">
                    <a:lumMod val="50000"/>
                  </a:schemeClr>
                </a:solidFill>
                <a:latin typeface="Avenir Next Medium" panose="020B0503020202020204" pitchFamily="34" charset="0"/>
              </a:rPr>
              <a:t>de cuentas.</a:t>
            </a:r>
          </a:p>
        </p:txBody>
      </p:sp>
      <p:sp>
        <p:nvSpPr>
          <p:cNvPr id="31" name="CuadroTexto 30">
            <a:extLst>
              <a:ext uri="{FF2B5EF4-FFF2-40B4-BE49-F238E27FC236}">
                <a16:creationId xmlns="" xmlns:a16="http://schemas.microsoft.com/office/drawing/2014/main" id="{E10FDE38-BD39-224A-BB5F-25397C40F926}"/>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4</a:t>
            </a:r>
          </a:p>
        </p:txBody>
      </p:sp>
    </p:spTree>
    <p:extLst>
      <p:ext uri="{BB962C8B-B14F-4D97-AF65-F5344CB8AC3E}">
        <p14:creationId xmlns:p14="http://schemas.microsoft.com/office/powerpoint/2010/main" val="3886275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 xmlns:a16="http://schemas.microsoft.com/office/drawing/2014/main" id="{85F7D1B0-2552-E641-A7AC-04E65F01C511}"/>
              </a:ext>
            </a:extLst>
          </p:cNvPr>
          <p:cNvSpPr/>
          <p:nvPr/>
        </p:nvSpPr>
        <p:spPr>
          <a:xfrm>
            <a:off x="0" y="2406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 xmlns:a16="http://schemas.microsoft.com/office/drawing/2014/main" id="{2B94CB0F-010D-A940-ABFB-0A38AC4DDE06}"/>
              </a:ext>
            </a:extLst>
          </p:cNvPr>
          <p:cNvSpPr txBox="1"/>
          <p:nvPr/>
        </p:nvSpPr>
        <p:spPr>
          <a:xfrm>
            <a:off x="1466889" y="284764"/>
            <a:ext cx="4923464" cy="661720"/>
          </a:xfrm>
          <a:prstGeom prst="rect">
            <a:avLst/>
          </a:prstGeom>
          <a:noFill/>
        </p:spPr>
        <p:txBody>
          <a:bodyPr wrap="none" rtlCol="0">
            <a:spAutoFit/>
          </a:bodyPr>
          <a:lstStyle/>
          <a:p>
            <a:pPr algn="ctr"/>
            <a:r>
              <a:rPr lang="es-MX" sz="3700" b="1" dirty="0">
                <a:solidFill>
                  <a:srgbClr val="5A3F00"/>
                </a:solidFill>
                <a:latin typeface="Avenir Next Demi Bold" panose="020B0503020202020204" pitchFamily="34" charset="0"/>
              </a:rPr>
              <a:t>¿Por dónde empezar…?</a:t>
            </a:r>
          </a:p>
        </p:txBody>
      </p:sp>
      <p:pic>
        <p:nvPicPr>
          <p:cNvPr id="8" name="Imagen 7">
            <a:extLst>
              <a:ext uri="{FF2B5EF4-FFF2-40B4-BE49-F238E27FC236}">
                <a16:creationId xmlns="" xmlns:a16="http://schemas.microsoft.com/office/drawing/2014/main" id="{EB3424AE-06CB-234A-941A-6175050222D3}"/>
              </a:ext>
            </a:extLst>
          </p:cNvPr>
          <p:cNvPicPr>
            <a:picLocks noChangeAspect="1"/>
          </p:cNvPicPr>
          <p:nvPr/>
        </p:nvPicPr>
        <p:blipFill>
          <a:blip r:embed="rId2"/>
          <a:stretch>
            <a:fillRect/>
          </a:stretch>
        </p:blipFill>
        <p:spPr>
          <a:xfrm>
            <a:off x="17435" y="3369145"/>
            <a:ext cx="4263326" cy="6490641"/>
          </a:xfrm>
          <a:prstGeom prst="rect">
            <a:avLst/>
          </a:prstGeom>
        </p:spPr>
      </p:pic>
      <p:sp>
        <p:nvSpPr>
          <p:cNvPr id="9" name="CuadroTexto 8">
            <a:extLst>
              <a:ext uri="{FF2B5EF4-FFF2-40B4-BE49-F238E27FC236}">
                <a16:creationId xmlns="" xmlns:a16="http://schemas.microsoft.com/office/drawing/2014/main" id="{1BAB4CCB-C497-A742-9A4D-01BFD31BC8C4}"/>
              </a:ext>
            </a:extLst>
          </p:cNvPr>
          <p:cNvSpPr txBox="1"/>
          <p:nvPr/>
        </p:nvSpPr>
        <p:spPr>
          <a:xfrm>
            <a:off x="706904" y="1505696"/>
            <a:ext cx="6431825" cy="1169551"/>
          </a:xfrm>
          <a:prstGeom prst="rect">
            <a:avLst/>
          </a:prstGeom>
          <a:noFill/>
        </p:spPr>
        <p:txBody>
          <a:bodyPr wrap="none" rtlCol="0">
            <a:spAutoFit/>
          </a:bodyPr>
          <a:lstStyle/>
          <a:p>
            <a:r>
              <a:rPr lang="es-MX" sz="3500" b="1" dirty="0">
                <a:solidFill>
                  <a:schemeClr val="bg1">
                    <a:lumMod val="50000"/>
                  </a:schemeClr>
                </a:solidFill>
                <a:latin typeface="Avenir Next Heavy" panose="020B0503020202020204" pitchFamily="34" charset="0"/>
              </a:rPr>
              <a:t>Entendiendo qué es </a:t>
            </a:r>
          </a:p>
          <a:p>
            <a:r>
              <a:rPr lang="es-MX" sz="3500" b="1" dirty="0">
                <a:solidFill>
                  <a:schemeClr val="bg1">
                    <a:lumMod val="50000"/>
                  </a:schemeClr>
                </a:solidFill>
                <a:latin typeface="Avenir Next Heavy" panose="020B0503020202020204" pitchFamily="34" charset="0"/>
              </a:rPr>
              <a:t>el Presupuesto de Egresos.</a:t>
            </a:r>
          </a:p>
        </p:txBody>
      </p:sp>
      <p:sp>
        <p:nvSpPr>
          <p:cNvPr id="10" name="CuadroTexto 9">
            <a:extLst>
              <a:ext uri="{FF2B5EF4-FFF2-40B4-BE49-F238E27FC236}">
                <a16:creationId xmlns="" xmlns:a16="http://schemas.microsoft.com/office/drawing/2014/main" id="{0D7DD27F-2E94-1F4B-AC2D-359B9B9E8D7F}"/>
              </a:ext>
            </a:extLst>
          </p:cNvPr>
          <p:cNvSpPr txBox="1"/>
          <p:nvPr/>
        </p:nvSpPr>
        <p:spPr>
          <a:xfrm>
            <a:off x="3099663" y="3068664"/>
            <a:ext cx="4277532" cy="6324808"/>
          </a:xfrm>
          <a:prstGeom prst="rect">
            <a:avLst/>
          </a:prstGeom>
          <a:noFill/>
        </p:spPr>
        <p:txBody>
          <a:bodyPr wrap="square" rtlCol="0">
            <a:spAutoFit/>
          </a:bodyPr>
          <a:lstStyle/>
          <a:p>
            <a:pPr algn="r">
              <a:lnSpc>
                <a:spcPct val="150000"/>
              </a:lnSpc>
            </a:pPr>
            <a:r>
              <a:rPr lang="es-MX" sz="1500" dirty="0">
                <a:solidFill>
                  <a:schemeClr val="tx1">
                    <a:lumMod val="75000"/>
                    <a:lumOff val="25000"/>
                  </a:schemeClr>
                </a:solidFill>
                <a:latin typeface="Avenir Next Medium" panose="020B0503020202020204" pitchFamily="34" charset="0"/>
              </a:rPr>
              <a:t>El </a:t>
            </a:r>
            <a:r>
              <a:rPr lang="es-MX" sz="1500" b="1" dirty="0">
                <a:solidFill>
                  <a:schemeClr val="tx1">
                    <a:lumMod val="75000"/>
                    <a:lumOff val="25000"/>
                  </a:schemeClr>
                </a:solidFill>
                <a:latin typeface="Avenir Next Medium" panose="020B0503020202020204" pitchFamily="34" charset="0"/>
              </a:rPr>
              <a:t>Gobierno de Jalisco </a:t>
            </a:r>
            <a:r>
              <a:rPr lang="es-MX" sz="1500" dirty="0">
                <a:solidFill>
                  <a:schemeClr val="tx1">
                    <a:lumMod val="75000"/>
                    <a:lumOff val="25000"/>
                  </a:schemeClr>
                </a:solidFill>
                <a:latin typeface="Avenir Next Medium" panose="020B0503020202020204" pitchFamily="34" charset="0"/>
              </a:rPr>
              <a:t>delinea en un proyecto “cómo” y “cuánto” dinero obtendrá en la siguiente anualidad. Con esos recursos realiza un plan de gasto para atender, en el mismo lapso, los servicios y obras que prioriza la población. El documento final es el Paquete Fiscal que contiene las iniciativas de </a:t>
            </a:r>
            <a:r>
              <a:rPr lang="es-MX" sz="1500" b="1" dirty="0">
                <a:solidFill>
                  <a:schemeClr val="tx1">
                    <a:lumMod val="75000"/>
                    <a:lumOff val="25000"/>
                  </a:schemeClr>
                </a:solidFill>
                <a:latin typeface="Avenir Next Medium" panose="020B0503020202020204" pitchFamily="34" charset="0"/>
              </a:rPr>
              <a:t>Ley de Ingresos y Presupuesto de Egresos.</a:t>
            </a:r>
          </a:p>
          <a:p>
            <a:pPr algn="r">
              <a:lnSpc>
                <a:spcPct val="150000"/>
              </a:lnSpc>
            </a:pPr>
            <a:endParaRPr lang="es-MX" sz="1500" dirty="0">
              <a:solidFill>
                <a:schemeClr val="tx1">
                  <a:lumMod val="75000"/>
                  <a:lumOff val="25000"/>
                </a:schemeClr>
              </a:solidFill>
              <a:latin typeface="Avenir Next Medium" panose="020B0503020202020204" pitchFamily="34" charset="0"/>
            </a:endParaRPr>
          </a:p>
          <a:p>
            <a:pPr algn="r">
              <a:lnSpc>
                <a:spcPct val="150000"/>
              </a:lnSpc>
            </a:pPr>
            <a:r>
              <a:rPr lang="es-MX" sz="1500" dirty="0">
                <a:solidFill>
                  <a:schemeClr val="tx1">
                    <a:lumMod val="75000"/>
                    <a:lumOff val="25000"/>
                  </a:schemeClr>
                </a:solidFill>
                <a:latin typeface="Avenir Next Medium" panose="020B0503020202020204" pitchFamily="34" charset="0"/>
              </a:rPr>
              <a:t>El </a:t>
            </a:r>
            <a:r>
              <a:rPr lang="es-MX" sz="1500" b="1" dirty="0">
                <a:solidFill>
                  <a:schemeClr val="tx1">
                    <a:lumMod val="75000"/>
                    <a:lumOff val="25000"/>
                  </a:schemeClr>
                </a:solidFill>
                <a:latin typeface="Avenir Next Medium" panose="020B0503020202020204" pitchFamily="34" charset="0"/>
              </a:rPr>
              <a:t>Paquete Fiscal del Estado </a:t>
            </a:r>
            <a:r>
              <a:rPr lang="es-MX" sz="1500" dirty="0">
                <a:solidFill>
                  <a:schemeClr val="tx1">
                    <a:lumMod val="75000"/>
                    <a:lumOff val="25000"/>
                  </a:schemeClr>
                </a:solidFill>
                <a:latin typeface="Avenir Next Medium" panose="020B0503020202020204" pitchFamily="34" charset="0"/>
              </a:rPr>
              <a:t>incluye </a:t>
            </a:r>
          </a:p>
          <a:p>
            <a:pPr algn="r">
              <a:lnSpc>
                <a:spcPct val="150000"/>
              </a:lnSpc>
            </a:pPr>
            <a:r>
              <a:rPr lang="es-MX" sz="1500" dirty="0">
                <a:solidFill>
                  <a:schemeClr val="tx1">
                    <a:lumMod val="75000"/>
                    <a:lumOff val="25000"/>
                  </a:schemeClr>
                </a:solidFill>
                <a:latin typeface="Avenir Next Medium" panose="020B0503020202020204" pitchFamily="34" charset="0"/>
              </a:rPr>
              <a:t>la planeación de los recursos tanto </a:t>
            </a:r>
          </a:p>
          <a:p>
            <a:pPr algn="r">
              <a:lnSpc>
                <a:spcPct val="150000"/>
              </a:lnSpc>
            </a:pPr>
            <a:r>
              <a:rPr lang="es-MX" sz="1500" dirty="0">
                <a:solidFill>
                  <a:schemeClr val="tx1">
                    <a:lumMod val="75000"/>
                    <a:lumOff val="25000"/>
                  </a:schemeClr>
                </a:solidFill>
                <a:latin typeface="Avenir Next Medium" panose="020B0503020202020204" pitchFamily="34" charset="0"/>
              </a:rPr>
              <a:t>para los poderes Ejecutivo, </a:t>
            </a:r>
          </a:p>
          <a:p>
            <a:pPr algn="r">
              <a:lnSpc>
                <a:spcPct val="150000"/>
              </a:lnSpc>
            </a:pPr>
            <a:r>
              <a:rPr lang="es-MX" sz="1500" dirty="0">
                <a:solidFill>
                  <a:schemeClr val="tx1">
                    <a:lumMod val="75000"/>
                    <a:lumOff val="25000"/>
                  </a:schemeClr>
                </a:solidFill>
                <a:latin typeface="Avenir Next Medium" panose="020B0503020202020204" pitchFamily="34" charset="0"/>
              </a:rPr>
              <a:t>Legislativo y Judicial; como para </a:t>
            </a:r>
          </a:p>
          <a:p>
            <a:pPr algn="r">
              <a:lnSpc>
                <a:spcPct val="150000"/>
              </a:lnSpc>
            </a:pPr>
            <a:r>
              <a:rPr lang="es-MX" sz="1500" dirty="0">
                <a:solidFill>
                  <a:schemeClr val="tx1">
                    <a:lumMod val="75000"/>
                    <a:lumOff val="25000"/>
                  </a:schemeClr>
                </a:solidFill>
                <a:latin typeface="Avenir Next Medium" panose="020B0503020202020204" pitchFamily="34" charset="0"/>
              </a:rPr>
              <a:t>los organismos autónomos y </a:t>
            </a:r>
          </a:p>
          <a:p>
            <a:pPr algn="r">
              <a:lnSpc>
                <a:spcPct val="150000"/>
              </a:lnSpc>
            </a:pPr>
            <a:r>
              <a:rPr lang="es-MX" sz="1500" dirty="0">
                <a:solidFill>
                  <a:schemeClr val="tx1">
                    <a:lumMod val="75000"/>
                    <a:lumOff val="25000"/>
                  </a:schemeClr>
                </a:solidFill>
                <a:latin typeface="Avenir Next Medium" panose="020B0503020202020204" pitchFamily="34" charset="0"/>
              </a:rPr>
              <a:t>transferencias a </a:t>
            </a:r>
            <a:r>
              <a:rPr lang="es-MX" sz="1500" dirty="0" smtClean="0">
                <a:solidFill>
                  <a:schemeClr val="tx1">
                    <a:lumMod val="75000"/>
                    <a:lumOff val="25000"/>
                  </a:schemeClr>
                </a:solidFill>
                <a:latin typeface="Avenir Next Medium" panose="020B0503020202020204" pitchFamily="34" charset="0"/>
              </a:rPr>
              <a:t>municipios, </a:t>
            </a:r>
            <a:endParaRPr lang="es-MX" sz="1500" dirty="0">
              <a:solidFill>
                <a:schemeClr val="tx1">
                  <a:lumMod val="75000"/>
                  <a:lumOff val="25000"/>
                </a:schemeClr>
              </a:solidFill>
              <a:latin typeface="Avenir Next Medium" panose="020B0503020202020204" pitchFamily="34" charset="0"/>
            </a:endParaRPr>
          </a:p>
          <a:p>
            <a:pPr algn="r">
              <a:lnSpc>
                <a:spcPct val="150000"/>
              </a:lnSpc>
            </a:pPr>
            <a:r>
              <a:rPr lang="es-MX" sz="1500" dirty="0">
                <a:solidFill>
                  <a:schemeClr val="tx1">
                    <a:lumMod val="75000"/>
                    <a:lumOff val="25000"/>
                  </a:schemeClr>
                </a:solidFill>
                <a:latin typeface="Avenir Next Medium" panose="020B0503020202020204" pitchFamily="34" charset="0"/>
              </a:rPr>
              <a:t>el cual es entregado por el </a:t>
            </a:r>
          </a:p>
          <a:p>
            <a:pPr algn="r">
              <a:lnSpc>
                <a:spcPct val="150000"/>
              </a:lnSpc>
            </a:pPr>
            <a:r>
              <a:rPr lang="es-MX" sz="1500" dirty="0">
                <a:solidFill>
                  <a:schemeClr val="tx1">
                    <a:lumMod val="75000"/>
                    <a:lumOff val="25000"/>
                  </a:schemeClr>
                </a:solidFill>
                <a:latin typeface="Avenir Next Medium" panose="020B0503020202020204" pitchFamily="34" charset="0"/>
              </a:rPr>
              <a:t>Gobernador al Congreso local </a:t>
            </a:r>
          </a:p>
          <a:p>
            <a:pPr algn="r">
              <a:lnSpc>
                <a:spcPct val="150000"/>
              </a:lnSpc>
            </a:pPr>
            <a:r>
              <a:rPr lang="es-MX" sz="1500" dirty="0">
                <a:solidFill>
                  <a:schemeClr val="tx1">
                    <a:lumMod val="75000"/>
                    <a:lumOff val="25000"/>
                  </a:schemeClr>
                </a:solidFill>
                <a:latin typeface="Avenir Next Medium" panose="020B0503020202020204" pitchFamily="34" charset="0"/>
              </a:rPr>
              <a:t>para que los legisladores lo </a:t>
            </a:r>
          </a:p>
          <a:p>
            <a:pPr algn="r">
              <a:lnSpc>
                <a:spcPct val="150000"/>
              </a:lnSpc>
            </a:pPr>
            <a:r>
              <a:rPr lang="es-MX" sz="1500" dirty="0">
                <a:solidFill>
                  <a:schemeClr val="tx1">
                    <a:lumMod val="75000"/>
                    <a:lumOff val="25000"/>
                  </a:schemeClr>
                </a:solidFill>
                <a:latin typeface="Avenir Next Medium" panose="020B0503020202020204" pitchFamily="34" charset="0"/>
              </a:rPr>
              <a:t>revisen, modifiquen y aprueben.</a:t>
            </a:r>
          </a:p>
          <a:p>
            <a:pPr algn="r">
              <a:lnSpc>
                <a:spcPct val="150000"/>
              </a:lnSpc>
            </a:pPr>
            <a:endParaRPr lang="es-MX" sz="1500" dirty="0">
              <a:solidFill>
                <a:schemeClr val="tx1">
                  <a:lumMod val="75000"/>
                  <a:lumOff val="25000"/>
                </a:schemeClr>
              </a:solidFill>
              <a:latin typeface="Avenir Next Medium" panose="020B0503020202020204" pitchFamily="34" charset="0"/>
            </a:endParaRPr>
          </a:p>
        </p:txBody>
      </p:sp>
      <p:sp>
        <p:nvSpPr>
          <p:cNvPr id="11" name="CuadroTexto 10">
            <a:extLst>
              <a:ext uri="{FF2B5EF4-FFF2-40B4-BE49-F238E27FC236}">
                <a16:creationId xmlns="" xmlns:a16="http://schemas.microsoft.com/office/drawing/2014/main" id="{5313B174-A602-F34F-94F9-0B2F73C5DD77}"/>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5</a:t>
            </a:r>
          </a:p>
        </p:txBody>
      </p:sp>
    </p:spTree>
    <p:extLst>
      <p:ext uri="{BB962C8B-B14F-4D97-AF65-F5344CB8AC3E}">
        <p14:creationId xmlns:p14="http://schemas.microsoft.com/office/powerpoint/2010/main" val="414815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ADEDE380-E32D-BF43-B697-3FDAA345AA67}"/>
              </a:ext>
            </a:extLst>
          </p:cNvPr>
          <p:cNvSpPr txBox="1"/>
          <p:nvPr/>
        </p:nvSpPr>
        <p:spPr>
          <a:xfrm>
            <a:off x="4358283" y="367500"/>
            <a:ext cx="3215149" cy="600164"/>
          </a:xfrm>
          <a:prstGeom prst="rect">
            <a:avLst/>
          </a:prstGeom>
          <a:noFill/>
        </p:spPr>
        <p:txBody>
          <a:bodyPr wrap="square" rtlCol="0">
            <a:spAutoFit/>
          </a:bodyPr>
          <a:lstStyle/>
          <a:p>
            <a:pPr algn="ctr"/>
            <a:r>
              <a:rPr lang="es-MX" sz="1100" dirty="0">
                <a:solidFill>
                  <a:schemeClr val="tx2">
                    <a:lumMod val="50000"/>
                  </a:schemeClr>
                </a:solidFill>
                <a:latin typeface="Avenir Next" panose="020B0503020202020204" pitchFamily="34" charset="0"/>
              </a:rPr>
              <a:t>Porque muestra las prioridades y acciones que llevará a cabo el gobierno, alineadas al </a:t>
            </a:r>
            <a:r>
              <a:rPr lang="es-MX" sz="1100" b="1" dirty="0">
                <a:solidFill>
                  <a:schemeClr val="tx2">
                    <a:lumMod val="50000"/>
                  </a:schemeClr>
                </a:solidFill>
                <a:latin typeface="Avenir Next" panose="020B0503020202020204" pitchFamily="34" charset="0"/>
              </a:rPr>
              <a:t>Plan Estatal </a:t>
            </a:r>
            <a:r>
              <a:rPr lang="es-MX" sz="1100" b="1" dirty="0" smtClean="0">
                <a:solidFill>
                  <a:schemeClr val="tx2">
                    <a:lumMod val="50000"/>
                  </a:schemeClr>
                </a:solidFill>
                <a:latin typeface="Avenir Next" panose="020B0503020202020204" pitchFamily="34" charset="0"/>
              </a:rPr>
              <a:t>de Gobernanza y </a:t>
            </a:r>
            <a:r>
              <a:rPr lang="es-MX" sz="1100" b="1" dirty="0">
                <a:solidFill>
                  <a:schemeClr val="tx2">
                    <a:lumMod val="50000"/>
                  </a:schemeClr>
                </a:solidFill>
                <a:latin typeface="Avenir Next" panose="020B0503020202020204" pitchFamily="34" charset="0"/>
              </a:rPr>
              <a:t>Desarrollo del Estado de Jalisco (</a:t>
            </a:r>
            <a:r>
              <a:rPr lang="es-MX" sz="1100" b="1" dirty="0" smtClean="0">
                <a:solidFill>
                  <a:schemeClr val="tx2">
                    <a:lumMod val="50000"/>
                  </a:schemeClr>
                </a:solidFill>
                <a:latin typeface="Avenir Next" panose="020B0503020202020204" pitchFamily="34" charset="0"/>
              </a:rPr>
              <a:t>PEGD</a:t>
            </a:r>
            <a:r>
              <a:rPr lang="es-MX" sz="1100" b="1" dirty="0">
                <a:solidFill>
                  <a:schemeClr val="tx2">
                    <a:lumMod val="50000"/>
                  </a:schemeClr>
                </a:solidFill>
                <a:latin typeface="Avenir Next" panose="020B0503020202020204" pitchFamily="34" charset="0"/>
              </a:rPr>
              <a:t>) (</a:t>
            </a:r>
            <a:r>
              <a:rPr lang="es-MX" sz="1100" b="1" dirty="0" smtClean="0">
                <a:solidFill>
                  <a:schemeClr val="tx2">
                    <a:lumMod val="50000"/>
                  </a:schemeClr>
                </a:solidFill>
                <a:latin typeface="Avenir Next" panose="020B0503020202020204" pitchFamily="34" charset="0"/>
              </a:rPr>
              <a:t>2018-2024)</a:t>
            </a:r>
            <a:endParaRPr lang="es-MX" sz="1100" b="1" dirty="0">
              <a:solidFill>
                <a:schemeClr val="tx2">
                  <a:lumMod val="50000"/>
                </a:schemeClr>
              </a:solidFill>
              <a:latin typeface="Avenir Next" panose="020B0503020202020204" pitchFamily="34" charset="0"/>
            </a:endParaRPr>
          </a:p>
        </p:txBody>
      </p:sp>
      <p:sp>
        <p:nvSpPr>
          <p:cNvPr id="6" name="CuadroTexto 5">
            <a:extLst>
              <a:ext uri="{FF2B5EF4-FFF2-40B4-BE49-F238E27FC236}">
                <a16:creationId xmlns="" xmlns:a16="http://schemas.microsoft.com/office/drawing/2014/main" id="{CA262249-9842-5348-9338-1CAC6625D014}"/>
              </a:ext>
            </a:extLst>
          </p:cNvPr>
          <p:cNvSpPr txBox="1"/>
          <p:nvPr/>
        </p:nvSpPr>
        <p:spPr>
          <a:xfrm>
            <a:off x="4344567" y="1262452"/>
            <a:ext cx="3215149" cy="600164"/>
          </a:xfrm>
          <a:prstGeom prst="rect">
            <a:avLst/>
          </a:prstGeom>
          <a:noFill/>
        </p:spPr>
        <p:txBody>
          <a:bodyPr wrap="square" rtlCol="0">
            <a:spAutoFit/>
          </a:bodyPr>
          <a:lstStyle/>
          <a:p>
            <a:pPr algn="ctr"/>
            <a:r>
              <a:rPr lang="es-MX" sz="1100" dirty="0">
                <a:solidFill>
                  <a:schemeClr val="tx2">
                    <a:lumMod val="50000"/>
                  </a:schemeClr>
                </a:solidFill>
                <a:latin typeface="Avenir Next" panose="020B0503020202020204" pitchFamily="34" charset="0"/>
              </a:rPr>
              <a:t>Detalla los </a:t>
            </a:r>
            <a:r>
              <a:rPr lang="es-MX" sz="1100" b="1" dirty="0">
                <a:solidFill>
                  <a:schemeClr val="tx2">
                    <a:lumMod val="50000"/>
                  </a:schemeClr>
                </a:solidFill>
                <a:latin typeface="Avenir Next" panose="020B0503020202020204" pitchFamily="34" charset="0"/>
              </a:rPr>
              <a:t>bienes</a:t>
            </a:r>
            <a:r>
              <a:rPr lang="es-MX" sz="1100" dirty="0">
                <a:solidFill>
                  <a:schemeClr val="tx2">
                    <a:lumMod val="50000"/>
                  </a:schemeClr>
                </a:solidFill>
                <a:latin typeface="Avenir Next" panose="020B0503020202020204" pitchFamily="34" charset="0"/>
              </a:rPr>
              <a:t> y </a:t>
            </a:r>
            <a:r>
              <a:rPr lang="es-MX" sz="1100" b="1" dirty="0">
                <a:solidFill>
                  <a:schemeClr val="tx2">
                    <a:lumMod val="50000"/>
                  </a:schemeClr>
                </a:solidFill>
                <a:latin typeface="Avenir Next" panose="020B0503020202020204" pitchFamily="34" charset="0"/>
              </a:rPr>
              <a:t>servicios</a:t>
            </a:r>
            <a:r>
              <a:rPr lang="es-MX" sz="1100" dirty="0">
                <a:solidFill>
                  <a:schemeClr val="tx2">
                    <a:lumMod val="50000"/>
                  </a:schemeClr>
                </a:solidFill>
                <a:latin typeface="Avenir Next" panose="020B0503020202020204" pitchFamily="34" charset="0"/>
              </a:rPr>
              <a:t> que se brindarán durante el año siguiente para satisfacer las necesidades </a:t>
            </a:r>
          </a:p>
          <a:p>
            <a:pPr algn="ctr"/>
            <a:r>
              <a:rPr lang="es-MX" sz="1100" dirty="0">
                <a:solidFill>
                  <a:schemeClr val="tx2">
                    <a:lumMod val="50000"/>
                  </a:schemeClr>
                </a:solidFill>
                <a:latin typeface="Avenir Next" panose="020B0503020202020204" pitchFamily="34" charset="0"/>
              </a:rPr>
              <a:t>de la </a:t>
            </a:r>
            <a:r>
              <a:rPr lang="es-MX" sz="1100" dirty="0" smtClean="0">
                <a:solidFill>
                  <a:schemeClr val="tx2">
                    <a:lumMod val="50000"/>
                  </a:schemeClr>
                </a:solidFill>
                <a:latin typeface="Avenir Next" panose="020B0503020202020204" pitchFamily="34" charset="0"/>
              </a:rPr>
              <a:t>ciudadanía</a:t>
            </a:r>
            <a:r>
              <a:rPr lang="es-MX" sz="1100" dirty="0">
                <a:solidFill>
                  <a:schemeClr val="tx2">
                    <a:lumMod val="50000"/>
                  </a:schemeClr>
                </a:solidFill>
                <a:latin typeface="Avenir Next" panose="020B0503020202020204" pitchFamily="34" charset="0"/>
              </a:rPr>
              <a:t> </a:t>
            </a:r>
            <a:r>
              <a:rPr lang="es-MX" sz="1100" dirty="0" smtClean="0">
                <a:solidFill>
                  <a:schemeClr val="tx2">
                    <a:lumMod val="50000"/>
                  </a:schemeClr>
                </a:solidFill>
                <a:latin typeface="Avenir Next" panose="020B0503020202020204" pitchFamily="34" charset="0"/>
              </a:rPr>
              <a:t>y atender las problemáticas del Estado.</a:t>
            </a:r>
            <a:endParaRPr lang="es-MX" sz="1100" b="1" dirty="0">
              <a:solidFill>
                <a:schemeClr val="tx2">
                  <a:lumMod val="50000"/>
                </a:schemeClr>
              </a:solidFill>
              <a:latin typeface="Avenir Next" panose="020B0503020202020204" pitchFamily="34" charset="0"/>
            </a:endParaRPr>
          </a:p>
        </p:txBody>
      </p:sp>
      <p:sp>
        <p:nvSpPr>
          <p:cNvPr id="7" name="CuadroTexto 6">
            <a:extLst>
              <a:ext uri="{FF2B5EF4-FFF2-40B4-BE49-F238E27FC236}">
                <a16:creationId xmlns="" xmlns:a16="http://schemas.microsoft.com/office/drawing/2014/main" id="{20545EC5-ADF3-AA4C-ABBD-3FB7556F08B0}"/>
              </a:ext>
            </a:extLst>
          </p:cNvPr>
          <p:cNvSpPr txBox="1"/>
          <p:nvPr/>
        </p:nvSpPr>
        <p:spPr>
          <a:xfrm>
            <a:off x="4357475" y="2106814"/>
            <a:ext cx="3215149" cy="938719"/>
          </a:xfrm>
          <a:prstGeom prst="rect">
            <a:avLst/>
          </a:prstGeom>
          <a:noFill/>
        </p:spPr>
        <p:txBody>
          <a:bodyPr wrap="square" rtlCol="0">
            <a:spAutoFit/>
          </a:bodyPr>
          <a:lstStyle/>
          <a:p>
            <a:pPr algn="ctr"/>
            <a:r>
              <a:rPr lang="es-MX" sz="1100" b="1" dirty="0">
                <a:solidFill>
                  <a:schemeClr val="tx2">
                    <a:lumMod val="50000"/>
                  </a:schemeClr>
                </a:solidFill>
                <a:latin typeface="Avenir Next" panose="020B0503020202020204" pitchFamily="34" charset="0"/>
              </a:rPr>
              <a:t>Responde a las preguntas</a:t>
            </a:r>
            <a:r>
              <a:rPr lang="es-MX" sz="1100" dirty="0">
                <a:solidFill>
                  <a:schemeClr val="tx2">
                    <a:lumMod val="50000"/>
                  </a:schemeClr>
                </a:solidFill>
                <a:latin typeface="Avenir Next" panose="020B0503020202020204" pitchFamily="34" charset="0"/>
              </a:rPr>
              <a:t> </a:t>
            </a:r>
          </a:p>
          <a:p>
            <a:pPr algn="ctr"/>
            <a:r>
              <a:rPr lang="es-MX" sz="1100" dirty="0">
                <a:solidFill>
                  <a:schemeClr val="tx2">
                    <a:lumMod val="50000"/>
                  </a:schemeClr>
                </a:solidFill>
                <a:latin typeface="Avenir Next" panose="020B0503020202020204" pitchFamily="34" charset="0"/>
              </a:rPr>
              <a:t>¿cuánto se gasta?, ¿de dónde proviene el dinero del gasto?, ¿cómo se distribuyen los recursos públicos?, ¿quién gasta?, ¿en qué se gasta? y ¿para qué se gasta?</a:t>
            </a:r>
            <a:endParaRPr lang="es-MX" sz="1100" b="1" dirty="0">
              <a:solidFill>
                <a:schemeClr val="tx2">
                  <a:lumMod val="50000"/>
                </a:schemeClr>
              </a:solidFill>
              <a:latin typeface="Avenir Next" panose="020B0503020202020204" pitchFamily="34" charset="0"/>
            </a:endParaRPr>
          </a:p>
        </p:txBody>
      </p:sp>
      <p:sp>
        <p:nvSpPr>
          <p:cNvPr id="8" name="Elipse 7">
            <a:extLst>
              <a:ext uri="{FF2B5EF4-FFF2-40B4-BE49-F238E27FC236}">
                <a16:creationId xmlns="" xmlns:a16="http://schemas.microsoft.com/office/drawing/2014/main" id="{D8C4300D-C5A4-7B4F-9237-4056C0FBB304}"/>
              </a:ext>
            </a:extLst>
          </p:cNvPr>
          <p:cNvSpPr/>
          <p:nvPr/>
        </p:nvSpPr>
        <p:spPr>
          <a:xfrm>
            <a:off x="4110809" y="388537"/>
            <a:ext cx="187151" cy="1871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Elipse 8">
            <a:extLst>
              <a:ext uri="{FF2B5EF4-FFF2-40B4-BE49-F238E27FC236}">
                <a16:creationId xmlns="" xmlns:a16="http://schemas.microsoft.com/office/drawing/2014/main" id="{457FADE8-7643-ED49-ACA3-804E8F310989}"/>
              </a:ext>
            </a:extLst>
          </p:cNvPr>
          <p:cNvSpPr/>
          <p:nvPr/>
        </p:nvSpPr>
        <p:spPr>
          <a:xfrm>
            <a:off x="4121040" y="1583930"/>
            <a:ext cx="187151" cy="1871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Elipse 9">
            <a:extLst>
              <a:ext uri="{FF2B5EF4-FFF2-40B4-BE49-F238E27FC236}">
                <a16:creationId xmlns="" xmlns:a16="http://schemas.microsoft.com/office/drawing/2014/main" id="{56E90F51-314D-C549-A441-FB4DF8C833E8}"/>
              </a:ext>
            </a:extLst>
          </p:cNvPr>
          <p:cNvSpPr/>
          <p:nvPr/>
        </p:nvSpPr>
        <p:spPr>
          <a:xfrm>
            <a:off x="4114360" y="2800077"/>
            <a:ext cx="187151" cy="18715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Flecha abajo 12">
            <a:extLst>
              <a:ext uri="{FF2B5EF4-FFF2-40B4-BE49-F238E27FC236}">
                <a16:creationId xmlns="" xmlns:a16="http://schemas.microsoft.com/office/drawing/2014/main" id="{A8B613CC-65BC-CA47-8EF4-FF87D40B2E7A}"/>
              </a:ext>
            </a:extLst>
          </p:cNvPr>
          <p:cNvSpPr/>
          <p:nvPr/>
        </p:nvSpPr>
        <p:spPr>
          <a:xfrm>
            <a:off x="4142936" y="637324"/>
            <a:ext cx="149090" cy="848577"/>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Flecha abajo 13">
            <a:extLst>
              <a:ext uri="{FF2B5EF4-FFF2-40B4-BE49-F238E27FC236}">
                <a16:creationId xmlns="" xmlns:a16="http://schemas.microsoft.com/office/drawing/2014/main" id="{058F49CD-B628-844E-AD97-20AC3552D838}"/>
              </a:ext>
            </a:extLst>
          </p:cNvPr>
          <p:cNvSpPr/>
          <p:nvPr/>
        </p:nvSpPr>
        <p:spPr>
          <a:xfrm>
            <a:off x="4152459" y="1869110"/>
            <a:ext cx="149052" cy="869331"/>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 xmlns:a16="http://schemas.microsoft.com/office/drawing/2014/main" id="{E20E1D3B-104C-4E41-85DA-F31BEC2B3395}"/>
              </a:ext>
            </a:extLst>
          </p:cNvPr>
          <p:cNvSpPr txBox="1"/>
          <p:nvPr/>
        </p:nvSpPr>
        <p:spPr>
          <a:xfrm rot="16200000">
            <a:off x="2329057" y="1087315"/>
            <a:ext cx="2310248" cy="1077218"/>
          </a:xfrm>
          <a:prstGeom prst="rect">
            <a:avLst/>
          </a:prstGeom>
          <a:noFill/>
        </p:spPr>
        <p:txBody>
          <a:bodyPr wrap="none" rtlCol="0">
            <a:spAutoFit/>
          </a:bodyPr>
          <a:lstStyle/>
          <a:p>
            <a:pPr algn="ctr"/>
            <a:r>
              <a:rPr lang="es-MX" sz="3200" i="1" spc="300" dirty="0">
                <a:latin typeface="Avenir Next" panose="020B0503020202020204" pitchFamily="34" charset="0"/>
              </a:rPr>
              <a:t>¿Por qué es </a:t>
            </a:r>
          </a:p>
          <a:p>
            <a:pPr algn="ctr"/>
            <a:r>
              <a:rPr lang="es-MX" sz="3200" b="1" spc="300" dirty="0">
                <a:latin typeface="Avenir Next" panose="020B0503020202020204" pitchFamily="34" charset="0"/>
              </a:rPr>
              <a:t>importante</a:t>
            </a:r>
            <a:r>
              <a:rPr lang="es-MX" sz="3200" spc="300" dirty="0">
                <a:latin typeface="Avenir Next" panose="020B0503020202020204" pitchFamily="34" charset="0"/>
              </a:rPr>
              <a:t>?</a:t>
            </a:r>
          </a:p>
        </p:txBody>
      </p:sp>
      <p:sp>
        <p:nvSpPr>
          <p:cNvPr id="17" name="Rectángulo 16">
            <a:extLst>
              <a:ext uri="{FF2B5EF4-FFF2-40B4-BE49-F238E27FC236}">
                <a16:creationId xmlns="" xmlns:a16="http://schemas.microsoft.com/office/drawing/2014/main" id="{519CFC8F-2F46-4F46-A47E-605BE4E369EE}"/>
              </a:ext>
            </a:extLst>
          </p:cNvPr>
          <p:cNvSpPr/>
          <p:nvPr/>
        </p:nvSpPr>
        <p:spPr>
          <a:xfrm>
            <a:off x="286221" y="522912"/>
            <a:ext cx="2518274" cy="1898985"/>
          </a:xfrm>
          <a:custGeom>
            <a:avLst/>
            <a:gdLst>
              <a:gd name="connsiteX0" fmla="*/ 0 w 2360958"/>
              <a:gd name="connsiteY0" fmla="*/ 0 h 1928482"/>
              <a:gd name="connsiteX1" fmla="*/ 2360958 w 2360958"/>
              <a:gd name="connsiteY1" fmla="*/ 0 h 1928482"/>
              <a:gd name="connsiteX2" fmla="*/ 2360958 w 2360958"/>
              <a:gd name="connsiteY2" fmla="*/ 1928482 h 1928482"/>
              <a:gd name="connsiteX3" fmla="*/ 0 w 2360958"/>
              <a:gd name="connsiteY3" fmla="*/ 1928482 h 1928482"/>
              <a:gd name="connsiteX4" fmla="*/ 0 w 2360958"/>
              <a:gd name="connsiteY4" fmla="*/ 0 h 1928482"/>
              <a:gd name="connsiteX0" fmla="*/ 98323 w 2459281"/>
              <a:gd name="connsiteY0" fmla="*/ 0 h 1948147"/>
              <a:gd name="connsiteX1" fmla="*/ 2459281 w 2459281"/>
              <a:gd name="connsiteY1" fmla="*/ 0 h 1948147"/>
              <a:gd name="connsiteX2" fmla="*/ 2459281 w 2459281"/>
              <a:gd name="connsiteY2" fmla="*/ 1928482 h 1948147"/>
              <a:gd name="connsiteX3" fmla="*/ 0 w 2459281"/>
              <a:gd name="connsiteY3" fmla="*/ 1948147 h 1948147"/>
              <a:gd name="connsiteX4" fmla="*/ 98323 w 2459281"/>
              <a:gd name="connsiteY4" fmla="*/ 0 h 1948147"/>
              <a:gd name="connsiteX0" fmla="*/ 98323 w 2459281"/>
              <a:gd name="connsiteY0" fmla="*/ 0 h 1948147"/>
              <a:gd name="connsiteX1" fmla="*/ 2459281 w 2459281"/>
              <a:gd name="connsiteY1" fmla="*/ 0 h 1948147"/>
              <a:gd name="connsiteX2" fmla="*/ 2301965 w 2459281"/>
              <a:gd name="connsiteY2" fmla="*/ 1948147 h 1948147"/>
              <a:gd name="connsiteX3" fmla="*/ 0 w 2459281"/>
              <a:gd name="connsiteY3" fmla="*/ 1948147 h 1948147"/>
              <a:gd name="connsiteX4" fmla="*/ 98323 w 2459281"/>
              <a:gd name="connsiteY4" fmla="*/ 0 h 1948147"/>
              <a:gd name="connsiteX0" fmla="*/ 157316 w 2518274"/>
              <a:gd name="connsiteY0" fmla="*/ 0 h 1958029"/>
              <a:gd name="connsiteX1" fmla="*/ 2518274 w 2518274"/>
              <a:gd name="connsiteY1" fmla="*/ 0 h 1958029"/>
              <a:gd name="connsiteX2" fmla="*/ 2360958 w 2518274"/>
              <a:gd name="connsiteY2" fmla="*/ 1948147 h 1958029"/>
              <a:gd name="connsiteX3" fmla="*/ 0 w 2518274"/>
              <a:gd name="connsiteY3" fmla="*/ 1958029 h 1958029"/>
              <a:gd name="connsiteX4" fmla="*/ 157316 w 2518274"/>
              <a:gd name="connsiteY4" fmla="*/ 0 h 1958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274" h="1958029">
                <a:moveTo>
                  <a:pt x="157316" y="0"/>
                </a:moveTo>
                <a:lnTo>
                  <a:pt x="2518274" y="0"/>
                </a:lnTo>
                <a:lnTo>
                  <a:pt x="2360958" y="1948147"/>
                </a:lnTo>
                <a:lnTo>
                  <a:pt x="0" y="1958029"/>
                </a:lnTo>
                <a:lnTo>
                  <a:pt x="157316"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 xmlns:a16="http://schemas.microsoft.com/office/drawing/2014/main" id="{09E56B03-7296-434C-BC98-5BDDCE32D6C6}"/>
              </a:ext>
            </a:extLst>
          </p:cNvPr>
          <p:cNvSpPr/>
          <p:nvPr/>
        </p:nvSpPr>
        <p:spPr>
          <a:xfrm>
            <a:off x="436112" y="525371"/>
            <a:ext cx="2368383" cy="1833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ángulo 18">
            <a:extLst>
              <a:ext uri="{FF2B5EF4-FFF2-40B4-BE49-F238E27FC236}">
                <a16:creationId xmlns="" xmlns:a16="http://schemas.microsoft.com/office/drawing/2014/main" id="{C693C52F-3662-9048-82D7-A30B3F962965}"/>
              </a:ext>
            </a:extLst>
          </p:cNvPr>
          <p:cNvSpPr/>
          <p:nvPr/>
        </p:nvSpPr>
        <p:spPr>
          <a:xfrm>
            <a:off x="439421" y="526888"/>
            <a:ext cx="2211873" cy="64668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a:extLst>
              <a:ext uri="{FF2B5EF4-FFF2-40B4-BE49-F238E27FC236}">
                <a16:creationId xmlns="" xmlns:a16="http://schemas.microsoft.com/office/drawing/2014/main" id="{E86CF677-6EF8-DB4E-9D06-857C9B0135D8}"/>
              </a:ext>
            </a:extLst>
          </p:cNvPr>
          <p:cNvSpPr txBox="1"/>
          <p:nvPr/>
        </p:nvSpPr>
        <p:spPr>
          <a:xfrm>
            <a:off x="482058" y="534122"/>
            <a:ext cx="2165927" cy="646331"/>
          </a:xfrm>
          <a:prstGeom prst="rect">
            <a:avLst/>
          </a:prstGeom>
          <a:noFill/>
        </p:spPr>
        <p:txBody>
          <a:bodyPr wrap="square" rtlCol="0">
            <a:spAutoFit/>
          </a:bodyPr>
          <a:lstStyle/>
          <a:p>
            <a:pPr algn="ctr"/>
            <a:r>
              <a:rPr lang="es-MX" b="1" dirty="0" smtClean="0">
                <a:solidFill>
                  <a:schemeClr val="accent6">
                    <a:lumMod val="75000"/>
                  </a:schemeClr>
                </a:solidFill>
                <a:latin typeface="Avenir Next" panose="020B0503020202020204" pitchFamily="34" charset="0"/>
              </a:rPr>
              <a:t>¿Qué es el Presupuesto </a:t>
            </a:r>
          </a:p>
          <a:p>
            <a:pPr algn="ctr"/>
            <a:r>
              <a:rPr lang="es-MX" b="1" dirty="0" smtClean="0">
                <a:solidFill>
                  <a:schemeClr val="accent6">
                    <a:lumMod val="75000"/>
                  </a:schemeClr>
                </a:solidFill>
                <a:latin typeface="Avenir Next" panose="020B0503020202020204" pitchFamily="34" charset="0"/>
              </a:rPr>
              <a:t>de Egresos de Jalisco?</a:t>
            </a:r>
            <a:endParaRPr lang="es-MX" b="1" dirty="0">
              <a:solidFill>
                <a:schemeClr val="accent6">
                  <a:lumMod val="75000"/>
                </a:schemeClr>
              </a:solidFill>
              <a:latin typeface="Avenir Next" panose="020B0503020202020204" pitchFamily="34" charset="0"/>
            </a:endParaRPr>
          </a:p>
        </p:txBody>
      </p:sp>
      <p:sp>
        <p:nvSpPr>
          <p:cNvPr id="20" name="CuadroTexto 19">
            <a:extLst>
              <a:ext uri="{FF2B5EF4-FFF2-40B4-BE49-F238E27FC236}">
                <a16:creationId xmlns="" xmlns:a16="http://schemas.microsoft.com/office/drawing/2014/main" id="{88977502-1096-FC4C-946F-E5DDF48E2349}"/>
              </a:ext>
            </a:extLst>
          </p:cNvPr>
          <p:cNvSpPr txBox="1"/>
          <p:nvPr/>
        </p:nvSpPr>
        <p:spPr>
          <a:xfrm>
            <a:off x="478750" y="1212558"/>
            <a:ext cx="2114974" cy="769441"/>
          </a:xfrm>
          <a:prstGeom prst="rect">
            <a:avLst/>
          </a:prstGeom>
          <a:noFill/>
        </p:spPr>
        <p:txBody>
          <a:bodyPr wrap="square" rtlCol="0">
            <a:spAutoFit/>
          </a:bodyPr>
          <a:lstStyle/>
          <a:p>
            <a:pPr algn="just"/>
            <a:r>
              <a:rPr lang="es-MX" sz="1100" dirty="0">
                <a:solidFill>
                  <a:schemeClr val="tx1">
                    <a:lumMod val="65000"/>
                    <a:lumOff val="35000"/>
                  </a:schemeClr>
                </a:solidFill>
                <a:latin typeface="Avenir Next" panose="020B0503020202020204" pitchFamily="34" charset="0"/>
              </a:rPr>
              <a:t>Es la estimación financiera anual del gasto del gobierno; describe el monto, destino, objetivo de la inversión y qué dependencia u organismo lo ejercerá.</a:t>
            </a:r>
          </a:p>
        </p:txBody>
      </p:sp>
      <p:pic>
        <p:nvPicPr>
          <p:cNvPr id="21" name="Imagen 20">
            <a:extLst>
              <a:ext uri="{FF2B5EF4-FFF2-40B4-BE49-F238E27FC236}">
                <a16:creationId xmlns="" xmlns:a16="http://schemas.microsoft.com/office/drawing/2014/main" id="{EC4505D3-6C6E-D946-B1FF-5CCDDBA507C7}"/>
              </a:ext>
            </a:extLst>
          </p:cNvPr>
          <p:cNvPicPr>
            <a:picLocks noChangeAspect="1"/>
          </p:cNvPicPr>
          <p:nvPr/>
        </p:nvPicPr>
        <p:blipFill>
          <a:blip r:embed="rId2"/>
          <a:stretch>
            <a:fillRect/>
          </a:stretch>
        </p:blipFill>
        <p:spPr>
          <a:xfrm>
            <a:off x="2833991" y="643072"/>
            <a:ext cx="127000" cy="228600"/>
          </a:xfrm>
          <a:prstGeom prst="rect">
            <a:avLst/>
          </a:prstGeom>
        </p:spPr>
      </p:pic>
      <p:sp>
        <p:nvSpPr>
          <p:cNvPr id="22" name="Rectángulo 21">
            <a:extLst>
              <a:ext uri="{FF2B5EF4-FFF2-40B4-BE49-F238E27FC236}">
                <a16:creationId xmlns="" xmlns:a16="http://schemas.microsoft.com/office/drawing/2014/main" id="{EB4FA29E-CC9A-A246-9232-D7D0677DDF38}"/>
              </a:ext>
            </a:extLst>
          </p:cNvPr>
          <p:cNvSpPr/>
          <p:nvPr/>
        </p:nvSpPr>
        <p:spPr>
          <a:xfrm>
            <a:off x="0" y="3356536"/>
            <a:ext cx="7772400" cy="7058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CuadroTexto 22">
            <a:extLst>
              <a:ext uri="{FF2B5EF4-FFF2-40B4-BE49-F238E27FC236}">
                <a16:creationId xmlns="" xmlns:a16="http://schemas.microsoft.com/office/drawing/2014/main" id="{AED6D0A3-6E8A-9D4C-9093-F8BAF16B5A60}"/>
              </a:ext>
            </a:extLst>
          </p:cNvPr>
          <p:cNvSpPr txBox="1"/>
          <p:nvPr/>
        </p:nvSpPr>
        <p:spPr>
          <a:xfrm>
            <a:off x="2512804" y="3372929"/>
            <a:ext cx="2824812" cy="707886"/>
          </a:xfrm>
          <a:prstGeom prst="rect">
            <a:avLst/>
          </a:prstGeom>
          <a:noFill/>
        </p:spPr>
        <p:txBody>
          <a:bodyPr wrap="none" rtlCol="0">
            <a:spAutoFit/>
          </a:bodyPr>
          <a:lstStyle/>
          <a:p>
            <a:pPr algn="ctr"/>
            <a:r>
              <a:rPr lang="es-MX" sz="4000" dirty="0">
                <a:solidFill>
                  <a:srgbClr val="5A3F00"/>
                </a:solidFill>
                <a:latin typeface="Avenir Next Medium" panose="020B0503020202020204" pitchFamily="34" charset="0"/>
              </a:rPr>
              <a:t>¿Cómo se hace?</a:t>
            </a:r>
          </a:p>
        </p:txBody>
      </p:sp>
      <p:pic>
        <p:nvPicPr>
          <p:cNvPr id="25" name="Imagen 24">
            <a:extLst>
              <a:ext uri="{FF2B5EF4-FFF2-40B4-BE49-F238E27FC236}">
                <a16:creationId xmlns="" xmlns:a16="http://schemas.microsoft.com/office/drawing/2014/main" id="{86C35A3B-E5DE-414D-948E-4E625ED7EA94}"/>
              </a:ext>
            </a:extLst>
          </p:cNvPr>
          <p:cNvPicPr>
            <a:picLocks noChangeAspect="1"/>
          </p:cNvPicPr>
          <p:nvPr/>
        </p:nvPicPr>
        <p:blipFill>
          <a:blip r:embed="rId3"/>
          <a:stretch>
            <a:fillRect/>
          </a:stretch>
        </p:blipFill>
        <p:spPr>
          <a:xfrm>
            <a:off x="404547" y="3360744"/>
            <a:ext cx="705852" cy="705852"/>
          </a:xfrm>
          <a:prstGeom prst="rect">
            <a:avLst/>
          </a:prstGeom>
        </p:spPr>
      </p:pic>
      <p:sp>
        <p:nvSpPr>
          <p:cNvPr id="26" name="CuadroTexto 25">
            <a:extLst>
              <a:ext uri="{FF2B5EF4-FFF2-40B4-BE49-F238E27FC236}">
                <a16:creationId xmlns="" xmlns:a16="http://schemas.microsoft.com/office/drawing/2014/main" id="{B1DAE2A1-C737-B641-BA81-0065320A2F34}"/>
              </a:ext>
            </a:extLst>
          </p:cNvPr>
          <p:cNvSpPr txBox="1"/>
          <p:nvPr/>
        </p:nvSpPr>
        <p:spPr>
          <a:xfrm>
            <a:off x="697513" y="4407109"/>
            <a:ext cx="6512757" cy="1061829"/>
          </a:xfrm>
          <a:prstGeom prst="rect">
            <a:avLst/>
          </a:prstGeom>
          <a:noFill/>
        </p:spPr>
        <p:txBody>
          <a:bodyPr wrap="square" rtlCol="0">
            <a:spAutoFit/>
          </a:bodyPr>
          <a:lstStyle/>
          <a:p>
            <a:pPr algn="just">
              <a:lnSpc>
                <a:spcPct val="150000"/>
              </a:lnSpc>
            </a:pPr>
            <a:r>
              <a:rPr lang="es-MX" sz="1400" dirty="0">
                <a:latin typeface="Avenir Next" panose="020B0503020202020204" pitchFamily="34" charset="0"/>
              </a:rPr>
              <a:t>En el Estado de Jalisco, la administración, planeación y ejercicio de los recursos públicos se realiza de forma clara, responsable y transparente, siguiendo para ello un proceso de siete pasos en el que se trabaja cuidadosamente durante el año y que es llamado </a:t>
            </a:r>
            <a:r>
              <a:rPr lang="es-MX" sz="1400" b="1" dirty="0">
                <a:latin typeface="Avenir Next" panose="020B0503020202020204" pitchFamily="34" charset="0"/>
              </a:rPr>
              <a:t>“</a:t>
            </a:r>
            <a:r>
              <a:rPr lang="es-MX" sz="1400" b="1" dirty="0" smtClean="0">
                <a:latin typeface="Avenir Next" panose="020B0503020202020204" pitchFamily="34" charset="0"/>
              </a:rPr>
              <a:t>Ciclo o Proceso </a:t>
            </a:r>
            <a:r>
              <a:rPr lang="es-MX" sz="1400" b="1" dirty="0">
                <a:latin typeface="Avenir Next" panose="020B0503020202020204" pitchFamily="34" charset="0"/>
              </a:rPr>
              <a:t>Presupuestario”</a:t>
            </a:r>
            <a:r>
              <a:rPr lang="es-MX" sz="1400" dirty="0">
                <a:latin typeface="Avenir Next" panose="020B0503020202020204" pitchFamily="34" charset="0"/>
              </a:rPr>
              <a:t>:</a:t>
            </a:r>
          </a:p>
        </p:txBody>
      </p:sp>
      <p:sp>
        <p:nvSpPr>
          <p:cNvPr id="2" name="Rectángulo 1">
            <a:extLst>
              <a:ext uri="{FF2B5EF4-FFF2-40B4-BE49-F238E27FC236}">
                <a16:creationId xmlns="" xmlns:a16="http://schemas.microsoft.com/office/drawing/2014/main" id="{177E2C52-55A1-8746-9955-8EDEAD123C5F}"/>
              </a:ext>
            </a:extLst>
          </p:cNvPr>
          <p:cNvSpPr/>
          <p:nvPr/>
        </p:nvSpPr>
        <p:spPr>
          <a:xfrm>
            <a:off x="0" y="6308411"/>
            <a:ext cx="7807817" cy="3285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sp>
        <p:nvSpPr>
          <p:cNvPr id="3" name="CuadroTexto 2">
            <a:extLst>
              <a:ext uri="{FF2B5EF4-FFF2-40B4-BE49-F238E27FC236}">
                <a16:creationId xmlns="" xmlns:a16="http://schemas.microsoft.com/office/drawing/2014/main" id="{C064B74F-820E-AF4F-9FCF-44C69175A696}"/>
              </a:ext>
            </a:extLst>
          </p:cNvPr>
          <p:cNvSpPr txBox="1"/>
          <p:nvPr/>
        </p:nvSpPr>
        <p:spPr>
          <a:xfrm>
            <a:off x="224228" y="6547252"/>
            <a:ext cx="2699778" cy="707886"/>
          </a:xfrm>
          <a:prstGeom prst="rect">
            <a:avLst/>
          </a:prstGeom>
          <a:noFill/>
        </p:spPr>
        <p:txBody>
          <a:bodyPr wrap="none" rtlCol="0">
            <a:spAutoFit/>
          </a:bodyPr>
          <a:lstStyle/>
          <a:p>
            <a:r>
              <a:rPr lang="es-MX" sz="2000" b="1" dirty="0">
                <a:solidFill>
                  <a:schemeClr val="accent4">
                    <a:lumMod val="75000"/>
                  </a:schemeClr>
                </a:solidFill>
                <a:latin typeface="Avenir Next" panose="020B0503020202020204" pitchFamily="34" charset="0"/>
              </a:rPr>
              <a:t>¿CÓMO ENTENDER </a:t>
            </a:r>
          </a:p>
          <a:p>
            <a:r>
              <a:rPr lang="es-MX" sz="2000" b="1" dirty="0">
                <a:solidFill>
                  <a:schemeClr val="accent4">
                    <a:lumMod val="75000"/>
                  </a:schemeClr>
                </a:solidFill>
                <a:latin typeface="Avenir Next" panose="020B0503020202020204" pitchFamily="34" charset="0"/>
              </a:rPr>
              <a:t>EL PRESUPUESTO? </a:t>
            </a:r>
          </a:p>
        </p:txBody>
      </p:sp>
      <p:pic>
        <p:nvPicPr>
          <p:cNvPr id="12" name="Imagen 11">
            <a:extLst>
              <a:ext uri="{FF2B5EF4-FFF2-40B4-BE49-F238E27FC236}">
                <a16:creationId xmlns="" xmlns:a16="http://schemas.microsoft.com/office/drawing/2014/main" id="{EB123245-CE82-9C40-9497-0C9ACC0F3BD5}"/>
              </a:ext>
            </a:extLst>
          </p:cNvPr>
          <p:cNvPicPr>
            <a:picLocks noChangeAspect="1"/>
          </p:cNvPicPr>
          <p:nvPr/>
        </p:nvPicPr>
        <p:blipFill>
          <a:blip r:embed="rId4"/>
          <a:stretch>
            <a:fillRect/>
          </a:stretch>
        </p:blipFill>
        <p:spPr>
          <a:xfrm>
            <a:off x="3535713" y="6719916"/>
            <a:ext cx="1885919" cy="389158"/>
          </a:xfrm>
          <a:prstGeom prst="rect">
            <a:avLst/>
          </a:prstGeom>
        </p:spPr>
      </p:pic>
      <p:pic>
        <p:nvPicPr>
          <p:cNvPr id="27" name="Imagen 26">
            <a:extLst>
              <a:ext uri="{FF2B5EF4-FFF2-40B4-BE49-F238E27FC236}">
                <a16:creationId xmlns="" xmlns:a16="http://schemas.microsoft.com/office/drawing/2014/main" id="{39AD4D42-A714-9444-A587-E51ED60AC98C}"/>
              </a:ext>
            </a:extLst>
          </p:cNvPr>
          <p:cNvPicPr>
            <a:picLocks noChangeAspect="1"/>
          </p:cNvPicPr>
          <p:nvPr/>
        </p:nvPicPr>
        <p:blipFill>
          <a:blip r:embed="rId5"/>
          <a:stretch>
            <a:fillRect/>
          </a:stretch>
        </p:blipFill>
        <p:spPr>
          <a:xfrm>
            <a:off x="5960458" y="6456909"/>
            <a:ext cx="954795" cy="798229"/>
          </a:xfrm>
          <a:prstGeom prst="rect">
            <a:avLst/>
          </a:prstGeom>
        </p:spPr>
      </p:pic>
      <p:sp>
        <p:nvSpPr>
          <p:cNvPr id="29" name="Rectángulo 28">
            <a:extLst>
              <a:ext uri="{FF2B5EF4-FFF2-40B4-BE49-F238E27FC236}">
                <a16:creationId xmlns="" xmlns:a16="http://schemas.microsoft.com/office/drawing/2014/main" id="{9F9A8CF0-1167-C04B-A3E6-CF067A975680}"/>
              </a:ext>
            </a:extLst>
          </p:cNvPr>
          <p:cNvSpPr/>
          <p:nvPr/>
        </p:nvSpPr>
        <p:spPr>
          <a:xfrm>
            <a:off x="2510685" y="7436751"/>
            <a:ext cx="792095" cy="528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CuadroTexto 27">
            <a:extLst>
              <a:ext uri="{FF2B5EF4-FFF2-40B4-BE49-F238E27FC236}">
                <a16:creationId xmlns="" xmlns:a16="http://schemas.microsoft.com/office/drawing/2014/main" id="{C1E0D53F-DF69-B347-A8C1-98A63286A47C}"/>
              </a:ext>
            </a:extLst>
          </p:cNvPr>
          <p:cNvSpPr txBox="1"/>
          <p:nvPr/>
        </p:nvSpPr>
        <p:spPr>
          <a:xfrm>
            <a:off x="2506456" y="7537363"/>
            <a:ext cx="782988" cy="338554"/>
          </a:xfrm>
          <a:prstGeom prst="rect">
            <a:avLst/>
          </a:prstGeom>
          <a:noFill/>
        </p:spPr>
        <p:txBody>
          <a:bodyPr wrap="square" rtlCol="0">
            <a:spAutoFit/>
          </a:bodyPr>
          <a:lstStyle/>
          <a:p>
            <a:pPr algn="ctr"/>
            <a:r>
              <a:rPr lang="es-MX" sz="800" b="1" dirty="0">
                <a:solidFill>
                  <a:schemeClr val="bg1"/>
                </a:solidFill>
                <a:latin typeface="Avenir Next" panose="020B0503020202020204" pitchFamily="34" charset="0"/>
              </a:rPr>
              <a:t>Año Anterior</a:t>
            </a:r>
          </a:p>
          <a:p>
            <a:pPr algn="ctr"/>
            <a:r>
              <a:rPr lang="es-MX" sz="800" dirty="0" smtClean="0">
                <a:solidFill>
                  <a:schemeClr val="bg1"/>
                </a:solidFill>
                <a:latin typeface="Avenir Next" panose="020B0503020202020204" pitchFamily="34" charset="0"/>
              </a:rPr>
              <a:t>2020</a:t>
            </a:r>
            <a:endParaRPr lang="es-MX" sz="800" dirty="0">
              <a:solidFill>
                <a:schemeClr val="bg1"/>
              </a:solidFill>
              <a:latin typeface="Avenir Next" panose="020B0503020202020204" pitchFamily="34" charset="0"/>
            </a:endParaRPr>
          </a:p>
        </p:txBody>
      </p:sp>
      <p:sp>
        <p:nvSpPr>
          <p:cNvPr id="30" name="Rectángulo 29">
            <a:extLst>
              <a:ext uri="{FF2B5EF4-FFF2-40B4-BE49-F238E27FC236}">
                <a16:creationId xmlns="" xmlns:a16="http://schemas.microsoft.com/office/drawing/2014/main" id="{9AF1E07B-BB82-9043-BDDE-975F10A828D2}"/>
              </a:ext>
            </a:extLst>
          </p:cNvPr>
          <p:cNvSpPr/>
          <p:nvPr/>
        </p:nvSpPr>
        <p:spPr>
          <a:xfrm>
            <a:off x="3361245" y="7430739"/>
            <a:ext cx="1340634" cy="53548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CuadroTexto 30">
            <a:extLst>
              <a:ext uri="{FF2B5EF4-FFF2-40B4-BE49-F238E27FC236}">
                <a16:creationId xmlns="" xmlns:a16="http://schemas.microsoft.com/office/drawing/2014/main" id="{47A49A0A-8D93-A84B-A1D2-49D8D3650C03}"/>
              </a:ext>
            </a:extLst>
          </p:cNvPr>
          <p:cNvSpPr txBox="1"/>
          <p:nvPr/>
        </p:nvSpPr>
        <p:spPr>
          <a:xfrm>
            <a:off x="3367209" y="7438501"/>
            <a:ext cx="1336406" cy="553998"/>
          </a:xfrm>
          <a:prstGeom prst="rect">
            <a:avLst/>
          </a:prstGeom>
          <a:noFill/>
        </p:spPr>
        <p:txBody>
          <a:bodyPr wrap="square" rtlCol="0">
            <a:spAutoFit/>
          </a:bodyPr>
          <a:lstStyle/>
          <a:p>
            <a:pPr algn="ctr">
              <a:lnSpc>
                <a:spcPct val="150000"/>
              </a:lnSpc>
            </a:pPr>
            <a:r>
              <a:rPr lang="es-MX" sz="800" b="1" dirty="0">
                <a:solidFill>
                  <a:schemeClr val="bg1"/>
                </a:solidFill>
                <a:latin typeface="Avenir Next" panose="020B0503020202020204" pitchFamily="34" charset="0"/>
              </a:rPr>
              <a:t>Planeación</a:t>
            </a:r>
          </a:p>
          <a:p>
            <a:pPr algn="ctr"/>
            <a:r>
              <a:rPr lang="es-MX" sz="600" dirty="0" smtClean="0">
                <a:solidFill>
                  <a:schemeClr val="bg1"/>
                </a:solidFill>
                <a:latin typeface="Avenir Next" panose="020B0503020202020204" pitchFamily="34" charset="0"/>
              </a:rPr>
              <a:t>Definición / </a:t>
            </a:r>
            <a:r>
              <a:rPr lang="es-MX" sz="600" dirty="0" err="1" smtClean="0">
                <a:solidFill>
                  <a:schemeClr val="bg1"/>
                </a:solidFill>
                <a:latin typeface="Avenir Next" panose="020B0503020202020204" pitchFamily="34" charset="0"/>
              </a:rPr>
              <a:t>revisió</a:t>
            </a:r>
            <a:r>
              <a:rPr lang="es-MX" sz="600" dirty="0" smtClean="0">
                <a:solidFill>
                  <a:schemeClr val="bg1"/>
                </a:solidFill>
                <a:latin typeface="Avenir Next" panose="020B0503020202020204" pitchFamily="34" charset="0"/>
              </a:rPr>
              <a:t> </a:t>
            </a:r>
            <a:r>
              <a:rPr lang="es-MX" sz="600" dirty="0">
                <a:solidFill>
                  <a:schemeClr val="bg1"/>
                </a:solidFill>
                <a:latin typeface="Avenir Next" panose="020B0503020202020204" pitchFamily="34" charset="0"/>
              </a:rPr>
              <a:t>de objetivos </a:t>
            </a:r>
            <a:r>
              <a:rPr lang="es-MX" sz="600" dirty="0" smtClean="0">
                <a:solidFill>
                  <a:schemeClr val="bg1"/>
                </a:solidFill>
                <a:latin typeface="Avenir Next" panose="020B0503020202020204" pitchFamily="34" charset="0"/>
              </a:rPr>
              <a:t>, metas e indicadores</a:t>
            </a:r>
            <a:endParaRPr lang="es-MX" sz="600" dirty="0">
              <a:solidFill>
                <a:schemeClr val="bg1"/>
              </a:solidFill>
              <a:latin typeface="Avenir Next" panose="020B0503020202020204" pitchFamily="34" charset="0"/>
            </a:endParaRPr>
          </a:p>
          <a:p>
            <a:pPr algn="ctr"/>
            <a:r>
              <a:rPr lang="es-MX" sz="600" dirty="0">
                <a:solidFill>
                  <a:schemeClr val="bg1"/>
                </a:solidFill>
                <a:latin typeface="Avenir Next" panose="020B0503020202020204" pitchFamily="34" charset="0"/>
              </a:rPr>
              <a:t>para el desarrollo del Estado.</a:t>
            </a:r>
          </a:p>
        </p:txBody>
      </p:sp>
      <p:sp>
        <p:nvSpPr>
          <p:cNvPr id="32" name="Rectángulo 31">
            <a:extLst>
              <a:ext uri="{FF2B5EF4-FFF2-40B4-BE49-F238E27FC236}">
                <a16:creationId xmlns="" xmlns:a16="http://schemas.microsoft.com/office/drawing/2014/main" id="{3E7CD0AD-7B1A-714F-9BBA-85D7BDE92592}"/>
              </a:ext>
            </a:extLst>
          </p:cNvPr>
          <p:cNvSpPr/>
          <p:nvPr/>
        </p:nvSpPr>
        <p:spPr>
          <a:xfrm>
            <a:off x="4801869" y="7440264"/>
            <a:ext cx="1338734" cy="52162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CuadroTexto 32">
            <a:extLst>
              <a:ext uri="{FF2B5EF4-FFF2-40B4-BE49-F238E27FC236}">
                <a16:creationId xmlns="" xmlns:a16="http://schemas.microsoft.com/office/drawing/2014/main" id="{F5F15323-A2B1-BF4C-A3A2-249EF0EF1BE5}"/>
              </a:ext>
            </a:extLst>
          </p:cNvPr>
          <p:cNvSpPr txBox="1"/>
          <p:nvPr/>
        </p:nvSpPr>
        <p:spPr>
          <a:xfrm>
            <a:off x="4811931" y="7411264"/>
            <a:ext cx="1317588" cy="553998"/>
          </a:xfrm>
          <a:prstGeom prst="rect">
            <a:avLst/>
          </a:prstGeom>
          <a:noFill/>
        </p:spPr>
        <p:txBody>
          <a:bodyPr wrap="square" rtlCol="0">
            <a:spAutoFit/>
          </a:bodyPr>
          <a:lstStyle/>
          <a:p>
            <a:pPr algn="ctr">
              <a:lnSpc>
                <a:spcPct val="150000"/>
              </a:lnSpc>
            </a:pPr>
            <a:r>
              <a:rPr lang="es-MX" sz="800" b="1" dirty="0" smtClean="0">
                <a:solidFill>
                  <a:schemeClr val="bg1"/>
                </a:solidFill>
                <a:latin typeface="Avenir Next" panose="020B0503020202020204" pitchFamily="34" charset="0"/>
              </a:rPr>
              <a:t>Programación</a:t>
            </a:r>
            <a:endParaRPr lang="es-MX" sz="800" b="1" dirty="0">
              <a:solidFill>
                <a:schemeClr val="bg1"/>
              </a:solidFill>
              <a:latin typeface="Avenir Next" panose="020B0503020202020204" pitchFamily="34" charset="0"/>
            </a:endParaRPr>
          </a:p>
          <a:p>
            <a:pPr algn="ctr"/>
            <a:r>
              <a:rPr lang="es-MX" sz="600" dirty="0">
                <a:solidFill>
                  <a:schemeClr val="bg1"/>
                </a:solidFill>
                <a:latin typeface="Avenir Next" panose="020B0503020202020204" pitchFamily="34" charset="0"/>
              </a:rPr>
              <a:t>Alineación con la planeación y</a:t>
            </a:r>
          </a:p>
          <a:p>
            <a:pPr algn="ctr"/>
            <a:r>
              <a:rPr lang="es-MX" sz="600" dirty="0">
                <a:solidFill>
                  <a:schemeClr val="bg1"/>
                </a:solidFill>
                <a:latin typeface="Avenir Next" panose="020B0503020202020204" pitchFamily="34" charset="0"/>
              </a:rPr>
              <a:t>definición de metas y objetivos</a:t>
            </a:r>
          </a:p>
          <a:p>
            <a:pPr algn="ctr"/>
            <a:r>
              <a:rPr lang="es-MX" sz="600" dirty="0">
                <a:solidFill>
                  <a:schemeClr val="bg1"/>
                </a:solidFill>
                <a:latin typeface="Avenir Next" panose="020B0503020202020204" pitchFamily="34" charset="0"/>
              </a:rPr>
              <a:t>de la gestión gubernamental.</a:t>
            </a:r>
          </a:p>
        </p:txBody>
      </p:sp>
      <p:sp>
        <p:nvSpPr>
          <p:cNvPr id="34" name="Rectángulo 33">
            <a:extLst>
              <a:ext uri="{FF2B5EF4-FFF2-40B4-BE49-F238E27FC236}">
                <a16:creationId xmlns="" xmlns:a16="http://schemas.microsoft.com/office/drawing/2014/main" id="{F4206A88-6C11-F74D-BF4B-2FA3ECA24AA4}"/>
              </a:ext>
            </a:extLst>
          </p:cNvPr>
          <p:cNvSpPr/>
          <p:nvPr/>
        </p:nvSpPr>
        <p:spPr>
          <a:xfrm>
            <a:off x="6236989" y="7443587"/>
            <a:ext cx="1333945" cy="52263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CuadroTexto 34">
            <a:extLst>
              <a:ext uri="{FF2B5EF4-FFF2-40B4-BE49-F238E27FC236}">
                <a16:creationId xmlns="" xmlns:a16="http://schemas.microsoft.com/office/drawing/2014/main" id="{E307C950-065C-CD4F-AC46-2D76837D845D}"/>
              </a:ext>
            </a:extLst>
          </p:cNvPr>
          <p:cNvSpPr txBox="1"/>
          <p:nvPr/>
        </p:nvSpPr>
        <p:spPr>
          <a:xfrm>
            <a:off x="6214129" y="7418759"/>
            <a:ext cx="1395951" cy="461665"/>
          </a:xfrm>
          <a:prstGeom prst="rect">
            <a:avLst/>
          </a:prstGeom>
          <a:noFill/>
        </p:spPr>
        <p:txBody>
          <a:bodyPr wrap="square" rtlCol="0">
            <a:spAutoFit/>
          </a:bodyPr>
          <a:lstStyle/>
          <a:p>
            <a:pPr algn="ctr">
              <a:lnSpc>
                <a:spcPct val="150000"/>
              </a:lnSpc>
            </a:pPr>
            <a:r>
              <a:rPr lang="es-MX" sz="800" b="1" dirty="0" smtClean="0">
                <a:solidFill>
                  <a:schemeClr val="bg1"/>
                </a:solidFill>
                <a:latin typeface="Avenir Next" panose="020B0503020202020204" pitchFamily="34" charset="0"/>
              </a:rPr>
              <a:t>Presupuesto</a:t>
            </a:r>
            <a:endParaRPr lang="es-MX" sz="800" b="1" dirty="0">
              <a:solidFill>
                <a:schemeClr val="bg1"/>
              </a:solidFill>
              <a:latin typeface="Avenir Next" panose="020B0503020202020204" pitchFamily="34" charset="0"/>
            </a:endParaRPr>
          </a:p>
          <a:p>
            <a:pPr algn="ctr"/>
            <a:r>
              <a:rPr lang="es-MX" sz="600" dirty="0" smtClean="0">
                <a:solidFill>
                  <a:schemeClr val="bg1"/>
                </a:solidFill>
                <a:latin typeface="Avenir Next" panose="020B0503020202020204" pitchFamily="34" charset="0"/>
              </a:rPr>
              <a:t>Alineación con la planeación y definición de metas y objetivos de la gestión gubernamental</a:t>
            </a:r>
            <a:endParaRPr lang="es-MX" sz="600" dirty="0">
              <a:solidFill>
                <a:schemeClr val="bg1"/>
              </a:solidFill>
              <a:latin typeface="Avenir Next" panose="020B0503020202020204" pitchFamily="34" charset="0"/>
            </a:endParaRPr>
          </a:p>
        </p:txBody>
      </p:sp>
      <p:sp>
        <p:nvSpPr>
          <p:cNvPr id="37" name="Rectángulo 36">
            <a:extLst>
              <a:ext uri="{FF2B5EF4-FFF2-40B4-BE49-F238E27FC236}">
                <a16:creationId xmlns="" xmlns:a16="http://schemas.microsoft.com/office/drawing/2014/main" id="{2D134AA8-74DD-E74F-8E68-047C3FF58B78}"/>
              </a:ext>
            </a:extLst>
          </p:cNvPr>
          <p:cNvSpPr/>
          <p:nvPr/>
        </p:nvSpPr>
        <p:spPr>
          <a:xfrm>
            <a:off x="3363454" y="7365449"/>
            <a:ext cx="436485" cy="130009"/>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CuadroTexto 35">
            <a:extLst>
              <a:ext uri="{FF2B5EF4-FFF2-40B4-BE49-F238E27FC236}">
                <a16:creationId xmlns="" xmlns:a16="http://schemas.microsoft.com/office/drawing/2014/main" id="{B5697531-DDBE-8541-A1AA-E2356A03C29F}"/>
              </a:ext>
            </a:extLst>
          </p:cNvPr>
          <p:cNvSpPr txBox="1"/>
          <p:nvPr/>
        </p:nvSpPr>
        <p:spPr>
          <a:xfrm>
            <a:off x="3323532" y="7346462"/>
            <a:ext cx="575567" cy="169277"/>
          </a:xfrm>
          <a:prstGeom prst="rect">
            <a:avLst/>
          </a:prstGeom>
          <a:noFill/>
        </p:spPr>
        <p:txBody>
          <a:bodyPr wrap="square" rtlCol="0">
            <a:spAutoFit/>
          </a:bodyPr>
          <a:lstStyle/>
          <a:p>
            <a:r>
              <a:rPr lang="es-MX" sz="500" dirty="0" smtClean="0">
                <a:latin typeface="Avenir Next" panose="020B0503020202020204" pitchFamily="34" charset="0"/>
              </a:rPr>
              <a:t>Abril - mayo</a:t>
            </a:r>
            <a:endParaRPr lang="es-MX" sz="500" dirty="0">
              <a:latin typeface="Avenir Next" panose="020B0503020202020204" pitchFamily="34" charset="0"/>
            </a:endParaRPr>
          </a:p>
        </p:txBody>
      </p:sp>
      <p:sp>
        <p:nvSpPr>
          <p:cNvPr id="38" name="Rectángulo 37">
            <a:extLst>
              <a:ext uri="{FF2B5EF4-FFF2-40B4-BE49-F238E27FC236}">
                <a16:creationId xmlns="" xmlns:a16="http://schemas.microsoft.com/office/drawing/2014/main" id="{08B4AB67-87B0-1846-9585-52A497ACB1F6}"/>
              </a:ext>
            </a:extLst>
          </p:cNvPr>
          <p:cNvSpPr/>
          <p:nvPr/>
        </p:nvSpPr>
        <p:spPr>
          <a:xfrm>
            <a:off x="4805903" y="7366258"/>
            <a:ext cx="436485" cy="130009"/>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CuadroTexto 39">
            <a:extLst>
              <a:ext uri="{FF2B5EF4-FFF2-40B4-BE49-F238E27FC236}">
                <a16:creationId xmlns="" xmlns:a16="http://schemas.microsoft.com/office/drawing/2014/main" id="{3E1A8D7E-CBEE-FC41-9708-4B7CC79607E1}"/>
              </a:ext>
            </a:extLst>
          </p:cNvPr>
          <p:cNvSpPr txBox="1"/>
          <p:nvPr/>
        </p:nvSpPr>
        <p:spPr>
          <a:xfrm>
            <a:off x="4768161" y="7347271"/>
            <a:ext cx="575567" cy="169277"/>
          </a:xfrm>
          <a:prstGeom prst="rect">
            <a:avLst/>
          </a:prstGeom>
          <a:noFill/>
        </p:spPr>
        <p:txBody>
          <a:bodyPr wrap="square" rtlCol="0">
            <a:spAutoFit/>
          </a:bodyPr>
          <a:lstStyle/>
          <a:p>
            <a:r>
              <a:rPr lang="es-MX" sz="500" dirty="0" smtClean="0">
                <a:latin typeface="Avenir Next" panose="020B0503020202020204" pitchFamily="34" charset="0"/>
              </a:rPr>
              <a:t>Junio -  julio</a:t>
            </a:r>
            <a:endParaRPr lang="es-MX" sz="500" dirty="0">
              <a:latin typeface="Avenir Next" panose="020B0503020202020204" pitchFamily="34" charset="0"/>
            </a:endParaRPr>
          </a:p>
        </p:txBody>
      </p:sp>
      <p:sp>
        <p:nvSpPr>
          <p:cNvPr id="41" name="Rectángulo 40">
            <a:extLst>
              <a:ext uri="{FF2B5EF4-FFF2-40B4-BE49-F238E27FC236}">
                <a16:creationId xmlns="" xmlns:a16="http://schemas.microsoft.com/office/drawing/2014/main" id="{4B77030F-CA24-8641-BBE8-4A0E56AA9737}"/>
              </a:ext>
            </a:extLst>
          </p:cNvPr>
          <p:cNvSpPr/>
          <p:nvPr/>
        </p:nvSpPr>
        <p:spPr>
          <a:xfrm>
            <a:off x="6241778" y="7361586"/>
            <a:ext cx="610076" cy="122587"/>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CuadroTexto 41">
            <a:extLst>
              <a:ext uri="{FF2B5EF4-FFF2-40B4-BE49-F238E27FC236}">
                <a16:creationId xmlns="" xmlns:a16="http://schemas.microsoft.com/office/drawing/2014/main" id="{95D9B0DE-AE0D-1D48-AFC8-4B06956F94F2}"/>
              </a:ext>
            </a:extLst>
          </p:cNvPr>
          <p:cNvSpPr txBox="1"/>
          <p:nvPr/>
        </p:nvSpPr>
        <p:spPr>
          <a:xfrm>
            <a:off x="6195141" y="7340636"/>
            <a:ext cx="735352" cy="169277"/>
          </a:xfrm>
          <a:prstGeom prst="rect">
            <a:avLst/>
          </a:prstGeom>
          <a:noFill/>
        </p:spPr>
        <p:txBody>
          <a:bodyPr wrap="square" rtlCol="0">
            <a:spAutoFit/>
          </a:bodyPr>
          <a:lstStyle>
            <a:defPPr>
              <a:defRPr lang="en-US"/>
            </a:defPPr>
            <a:lvl1pPr>
              <a:defRPr sz="500">
                <a:latin typeface="Avenir Next" panose="020B0503020202020204" pitchFamily="34" charset="0"/>
              </a:defRPr>
            </a:lvl1pPr>
          </a:lstStyle>
          <a:p>
            <a:r>
              <a:rPr lang="es-MX" dirty="0"/>
              <a:t>agosto a diciembre </a:t>
            </a:r>
          </a:p>
        </p:txBody>
      </p:sp>
      <p:sp>
        <p:nvSpPr>
          <p:cNvPr id="43" name="Rectángulo 42">
            <a:extLst>
              <a:ext uri="{FF2B5EF4-FFF2-40B4-BE49-F238E27FC236}">
                <a16:creationId xmlns="" xmlns:a16="http://schemas.microsoft.com/office/drawing/2014/main" id="{E541F0C7-7FA3-AA49-8B9A-11AC7D75814A}"/>
              </a:ext>
            </a:extLst>
          </p:cNvPr>
          <p:cNvSpPr/>
          <p:nvPr/>
        </p:nvSpPr>
        <p:spPr>
          <a:xfrm>
            <a:off x="3367209" y="8031121"/>
            <a:ext cx="4200109" cy="3241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CuadroTexto 43">
            <a:extLst>
              <a:ext uri="{FF2B5EF4-FFF2-40B4-BE49-F238E27FC236}">
                <a16:creationId xmlns="" xmlns:a16="http://schemas.microsoft.com/office/drawing/2014/main" id="{3E644B84-4552-D547-B8D1-4CD816598AA9}"/>
              </a:ext>
            </a:extLst>
          </p:cNvPr>
          <p:cNvSpPr txBox="1"/>
          <p:nvPr/>
        </p:nvSpPr>
        <p:spPr>
          <a:xfrm>
            <a:off x="3394815" y="7978660"/>
            <a:ext cx="4172504" cy="403957"/>
          </a:xfrm>
          <a:prstGeom prst="rect">
            <a:avLst/>
          </a:prstGeom>
          <a:noFill/>
        </p:spPr>
        <p:txBody>
          <a:bodyPr wrap="square" rtlCol="0">
            <a:spAutoFit/>
          </a:bodyPr>
          <a:lstStyle/>
          <a:p>
            <a:pPr algn="ctr">
              <a:lnSpc>
                <a:spcPct val="150000"/>
              </a:lnSpc>
            </a:pPr>
            <a:r>
              <a:rPr lang="es-MX" sz="800" b="1" dirty="0">
                <a:solidFill>
                  <a:schemeClr val="bg1"/>
                </a:solidFill>
                <a:latin typeface="Avenir Next" panose="020B0503020202020204" pitchFamily="34" charset="0"/>
              </a:rPr>
              <a:t>Ejercicio y Control </a:t>
            </a:r>
          </a:p>
          <a:p>
            <a:pPr algn="ctr">
              <a:lnSpc>
                <a:spcPct val="150000"/>
              </a:lnSpc>
            </a:pPr>
            <a:r>
              <a:rPr lang="es-MX" sz="600" dirty="0">
                <a:solidFill>
                  <a:schemeClr val="bg1"/>
                </a:solidFill>
                <a:latin typeface="Avenir Next" panose="020B0503020202020204" pitchFamily="34" charset="0"/>
              </a:rPr>
              <a:t>Ejecución, supervisión y control del correcto uso del recurso. Mejora en la gestión y calidad del gasto.</a:t>
            </a:r>
          </a:p>
        </p:txBody>
      </p:sp>
      <p:sp>
        <p:nvSpPr>
          <p:cNvPr id="45" name="Rectángulo 44">
            <a:extLst>
              <a:ext uri="{FF2B5EF4-FFF2-40B4-BE49-F238E27FC236}">
                <a16:creationId xmlns="" xmlns:a16="http://schemas.microsoft.com/office/drawing/2014/main" id="{23E0E220-9FA1-1844-9767-9AE4A9E91B9C}"/>
              </a:ext>
            </a:extLst>
          </p:cNvPr>
          <p:cNvSpPr/>
          <p:nvPr/>
        </p:nvSpPr>
        <p:spPr>
          <a:xfrm>
            <a:off x="3370542" y="8031608"/>
            <a:ext cx="690203" cy="130009"/>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CuadroTexto 46">
            <a:extLst>
              <a:ext uri="{FF2B5EF4-FFF2-40B4-BE49-F238E27FC236}">
                <a16:creationId xmlns="" xmlns:a16="http://schemas.microsoft.com/office/drawing/2014/main" id="{B2436386-8B93-AB4A-8EEA-2C4DC30E91C1}"/>
              </a:ext>
            </a:extLst>
          </p:cNvPr>
          <p:cNvSpPr txBox="1"/>
          <p:nvPr/>
        </p:nvSpPr>
        <p:spPr>
          <a:xfrm>
            <a:off x="3364802" y="8008242"/>
            <a:ext cx="695943" cy="169277"/>
          </a:xfrm>
          <a:prstGeom prst="rect">
            <a:avLst/>
          </a:prstGeom>
          <a:noFill/>
        </p:spPr>
        <p:txBody>
          <a:bodyPr wrap="square" rtlCol="0">
            <a:spAutoFit/>
          </a:bodyPr>
          <a:lstStyle/>
          <a:p>
            <a:pPr algn="ctr"/>
            <a:r>
              <a:rPr lang="es-MX" sz="500" dirty="0">
                <a:latin typeface="Avenir Next" panose="020B0503020202020204" pitchFamily="34" charset="0"/>
              </a:rPr>
              <a:t>e</a:t>
            </a:r>
            <a:r>
              <a:rPr lang="es-MX" sz="500" dirty="0" smtClean="0">
                <a:latin typeface="Avenir Next" panose="020B0503020202020204" pitchFamily="34" charset="0"/>
              </a:rPr>
              <a:t>nero </a:t>
            </a:r>
            <a:r>
              <a:rPr lang="es-MX" sz="500" dirty="0">
                <a:latin typeface="Avenir Next" panose="020B0503020202020204" pitchFamily="34" charset="0"/>
              </a:rPr>
              <a:t>a diciembre</a:t>
            </a:r>
          </a:p>
        </p:txBody>
      </p:sp>
      <p:sp>
        <p:nvSpPr>
          <p:cNvPr id="48" name="Rectángulo 47">
            <a:extLst>
              <a:ext uri="{FF2B5EF4-FFF2-40B4-BE49-F238E27FC236}">
                <a16:creationId xmlns="" xmlns:a16="http://schemas.microsoft.com/office/drawing/2014/main" id="{01595101-897F-2143-B763-4E689C2AD240}"/>
              </a:ext>
            </a:extLst>
          </p:cNvPr>
          <p:cNvSpPr/>
          <p:nvPr/>
        </p:nvSpPr>
        <p:spPr>
          <a:xfrm>
            <a:off x="3384929" y="8403256"/>
            <a:ext cx="4174787" cy="3241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CuadroTexto 48">
            <a:extLst>
              <a:ext uri="{FF2B5EF4-FFF2-40B4-BE49-F238E27FC236}">
                <a16:creationId xmlns="" xmlns:a16="http://schemas.microsoft.com/office/drawing/2014/main" id="{5F234D32-B664-2E45-AE39-DA159F897425}"/>
              </a:ext>
            </a:extLst>
          </p:cNvPr>
          <p:cNvSpPr txBox="1"/>
          <p:nvPr/>
        </p:nvSpPr>
        <p:spPr>
          <a:xfrm>
            <a:off x="3412535" y="8350795"/>
            <a:ext cx="4172504" cy="403957"/>
          </a:xfrm>
          <a:prstGeom prst="rect">
            <a:avLst/>
          </a:prstGeom>
          <a:noFill/>
        </p:spPr>
        <p:txBody>
          <a:bodyPr wrap="square" rtlCol="0">
            <a:spAutoFit/>
          </a:bodyPr>
          <a:lstStyle/>
          <a:p>
            <a:pPr algn="ctr">
              <a:lnSpc>
                <a:spcPct val="150000"/>
              </a:lnSpc>
            </a:pPr>
            <a:r>
              <a:rPr lang="es-MX" sz="800" b="1" dirty="0">
                <a:solidFill>
                  <a:schemeClr val="bg1"/>
                </a:solidFill>
                <a:latin typeface="Avenir Next" panose="020B0503020202020204" pitchFamily="34" charset="0"/>
              </a:rPr>
              <a:t>Seguimiento y Evaluación</a:t>
            </a:r>
          </a:p>
          <a:p>
            <a:pPr algn="ctr">
              <a:lnSpc>
                <a:spcPct val="150000"/>
              </a:lnSpc>
            </a:pPr>
            <a:r>
              <a:rPr lang="es-MX" sz="600" dirty="0">
                <a:solidFill>
                  <a:schemeClr val="bg1"/>
                </a:solidFill>
                <a:latin typeface="Avenir Next" panose="020B0503020202020204" pitchFamily="34" charset="0"/>
              </a:rPr>
              <a:t>Valoración de resultados, productos y/o servicios. Medir y calificar la gestión del gasto público.</a:t>
            </a:r>
          </a:p>
        </p:txBody>
      </p:sp>
      <p:sp>
        <p:nvSpPr>
          <p:cNvPr id="50" name="Rectángulo 49">
            <a:extLst>
              <a:ext uri="{FF2B5EF4-FFF2-40B4-BE49-F238E27FC236}">
                <a16:creationId xmlns="" xmlns:a16="http://schemas.microsoft.com/office/drawing/2014/main" id="{462FD455-0CD7-104B-B706-9B59C26E7C89}"/>
              </a:ext>
            </a:extLst>
          </p:cNvPr>
          <p:cNvSpPr/>
          <p:nvPr/>
        </p:nvSpPr>
        <p:spPr>
          <a:xfrm>
            <a:off x="3388262" y="8403742"/>
            <a:ext cx="672483" cy="163695"/>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CuadroTexto 50">
            <a:extLst>
              <a:ext uri="{FF2B5EF4-FFF2-40B4-BE49-F238E27FC236}">
                <a16:creationId xmlns="" xmlns:a16="http://schemas.microsoft.com/office/drawing/2014/main" id="{0A59175D-11B7-7B4B-A6AF-54DCD5D95E82}"/>
              </a:ext>
            </a:extLst>
          </p:cNvPr>
          <p:cNvSpPr txBox="1"/>
          <p:nvPr/>
        </p:nvSpPr>
        <p:spPr>
          <a:xfrm>
            <a:off x="3382522" y="8408136"/>
            <a:ext cx="695943" cy="169277"/>
          </a:xfrm>
          <a:prstGeom prst="rect">
            <a:avLst/>
          </a:prstGeom>
          <a:noFill/>
        </p:spPr>
        <p:txBody>
          <a:bodyPr wrap="square" rtlCol="0">
            <a:spAutoFit/>
          </a:bodyPr>
          <a:lstStyle/>
          <a:p>
            <a:pPr algn="ctr"/>
            <a:r>
              <a:rPr lang="es-MX" sz="500" dirty="0" smtClean="0">
                <a:latin typeface="Avenir Next" panose="020B0503020202020204" pitchFamily="34" charset="0"/>
              </a:rPr>
              <a:t>enero </a:t>
            </a:r>
            <a:r>
              <a:rPr lang="es-MX" sz="500" dirty="0">
                <a:latin typeface="Avenir Next" panose="020B0503020202020204" pitchFamily="34" charset="0"/>
              </a:rPr>
              <a:t>a diciembre</a:t>
            </a:r>
          </a:p>
        </p:txBody>
      </p:sp>
      <p:sp>
        <p:nvSpPr>
          <p:cNvPr id="53" name="CuadroTexto 52">
            <a:extLst>
              <a:ext uri="{FF2B5EF4-FFF2-40B4-BE49-F238E27FC236}">
                <a16:creationId xmlns="" xmlns:a16="http://schemas.microsoft.com/office/drawing/2014/main" id="{B4B7A91D-020E-C04B-B5AE-F37E75A61CE1}"/>
              </a:ext>
            </a:extLst>
          </p:cNvPr>
          <p:cNvSpPr txBox="1"/>
          <p:nvPr/>
        </p:nvSpPr>
        <p:spPr>
          <a:xfrm>
            <a:off x="3394247" y="8930562"/>
            <a:ext cx="1333945" cy="461665"/>
          </a:xfrm>
          <a:prstGeom prst="rect">
            <a:avLst/>
          </a:prstGeom>
          <a:solidFill>
            <a:schemeClr val="accent4">
              <a:lumMod val="50000"/>
            </a:schemeClr>
          </a:solidFill>
        </p:spPr>
        <p:txBody>
          <a:bodyPr wrap="square" rtlCol="0">
            <a:spAutoFit/>
          </a:bodyPr>
          <a:lstStyle/>
          <a:p>
            <a:pPr algn="ctr">
              <a:lnSpc>
                <a:spcPct val="150000"/>
              </a:lnSpc>
            </a:pPr>
            <a:r>
              <a:rPr lang="es-MX" sz="800" b="1" dirty="0">
                <a:solidFill>
                  <a:schemeClr val="bg1"/>
                </a:solidFill>
                <a:latin typeface="Avenir Next" panose="020B0503020202020204" pitchFamily="34" charset="0"/>
              </a:rPr>
              <a:t>Rendición de Cuentas</a:t>
            </a:r>
          </a:p>
          <a:p>
            <a:pPr algn="ctr"/>
            <a:r>
              <a:rPr lang="es-MX" sz="600" dirty="0">
                <a:solidFill>
                  <a:schemeClr val="bg1"/>
                </a:solidFill>
                <a:latin typeface="Avenir Next" panose="020B0503020202020204" pitchFamily="34" charset="0"/>
              </a:rPr>
              <a:t>Cuenta </a:t>
            </a:r>
            <a:r>
              <a:rPr lang="es-MX" sz="600" dirty="0" smtClean="0">
                <a:solidFill>
                  <a:schemeClr val="bg1"/>
                </a:solidFill>
                <a:latin typeface="Avenir Next" panose="020B0503020202020204" pitchFamily="34" charset="0"/>
              </a:rPr>
              <a:t>pública y Avances Trimestrales</a:t>
            </a:r>
            <a:endParaRPr lang="es-MX" sz="600" dirty="0">
              <a:solidFill>
                <a:schemeClr val="bg1"/>
              </a:solidFill>
              <a:latin typeface="Avenir Next" panose="020B0503020202020204" pitchFamily="34" charset="0"/>
            </a:endParaRPr>
          </a:p>
          <a:p>
            <a:pPr algn="ctr"/>
            <a:r>
              <a:rPr lang="es-MX" sz="600" dirty="0">
                <a:solidFill>
                  <a:schemeClr val="bg1"/>
                </a:solidFill>
                <a:latin typeface="Avenir Next" panose="020B0503020202020204" pitchFamily="34" charset="0"/>
              </a:rPr>
              <a:t>Informe y glosa de gobierno.</a:t>
            </a:r>
          </a:p>
        </p:txBody>
      </p:sp>
      <p:sp>
        <p:nvSpPr>
          <p:cNvPr id="54" name="Rectángulo 53">
            <a:extLst>
              <a:ext uri="{FF2B5EF4-FFF2-40B4-BE49-F238E27FC236}">
                <a16:creationId xmlns="" xmlns:a16="http://schemas.microsoft.com/office/drawing/2014/main" id="{63DDE177-044F-4E41-B981-1CB166E07DA2}"/>
              </a:ext>
            </a:extLst>
          </p:cNvPr>
          <p:cNvSpPr/>
          <p:nvPr/>
        </p:nvSpPr>
        <p:spPr>
          <a:xfrm>
            <a:off x="3399036" y="8802399"/>
            <a:ext cx="436485" cy="130009"/>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CuadroTexto 54">
            <a:extLst>
              <a:ext uri="{FF2B5EF4-FFF2-40B4-BE49-F238E27FC236}">
                <a16:creationId xmlns="" xmlns:a16="http://schemas.microsoft.com/office/drawing/2014/main" id="{389B5CCB-F640-634E-AFBD-3BD94C835D85}"/>
              </a:ext>
            </a:extLst>
          </p:cNvPr>
          <p:cNvSpPr txBox="1"/>
          <p:nvPr/>
        </p:nvSpPr>
        <p:spPr>
          <a:xfrm>
            <a:off x="3358318" y="8783412"/>
            <a:ext cx="575567" cy="169277"/>
          </a:xfrm>
          <a:prstGeom prst="rect">
            <a:avLst/>
          </a:prstGeom>
          <a:noFill/>
        </p:spPr>
        <p:txBody>
          <a:bodyPr wrap="square" rtlCol="0">
            <a:spAutoFit/>
          </a:bodyPr>
          <a:lstStyle/>
          <a:p>
            <a:r>
              <a:rPr lang="es-MX" sz="500" dirty="0">
                <a:latin typeface="Avenir Next" panose="020B0503020202020204" pitchFamily="34" charset="0"/>
              </a:rPr>
              <a:t>e</a:t>
            </a:r>
            <a:r>
              <a:rPr lang="es-MX" sz="500" dirty="0" smtClean="0">
                <a:latin typeface="Avenir Next" panose="020B0503020202020204" pitchFamily="34" charset="0"/>
              </a:rPr>
              <a:t>nero </a:t>
            </a:r>
            <a:r>
              <a:rPr lang="es-MX" sz="500" dirty="0">
                <a:latin typeface="Avenir Next" panose="020B0503020202020204" pitchFamily="34" charset="0"/>
              </a:rPr>
              <a:t>a abril </a:t>
            </a:r>
          </a:p>
        </p:txBody>
      </p:sp>
      <p:sp>
        <p:nvSpPr>
          <p:cNvPr id="56" name="CuadroTexto 55">
            <a:extLst>
              <a:ext uri="{FF2B5EF4-FFF2-40B4-BE49-F238E27FC236}">
                <a16:creationId xmlns="" xmlns:a16="http://schemas.microsoft.com/office/drawing/2014/main" id="{2CCEFAC8-585B-694A-95A2-511A271B5E9A}"/>
              </a:ext>
            </a:extLst>
          </p:cNvPr>
          <p:cNvSpPr txBox="1"/>
          <p:nvPr/>
        </p:nvSpPr>
        <p:spPr>
          <a:xfrm>
            <a:off x="4844552" y="8994514"/>
            <a:ext cx="2404826" cy="230832"/>
          </a:xfrm>
          <a:prstGeom prst="rect">
            <a:avLst/>
          </a:prstGeom>
          <a:noFill/>
        </p:spPr>
        <p:txBody>
          <a:bodyPr wrap="none" rtlCol="0">
            <a:spAutoFit/>
          </a:bodyPr>
          <a:lstStyle/>
          <a:p>
            <a:r>
              <a:rPr lang="es-MX" sz="900" b="1" dirty="0" smtClean="0">
                <a:solidFill>
                  <a:schemeClr val="tx2"/>
                </a:solidFill>
                <a:latin typeface="Avenir Next Demi Bold" panose="020B0503020202020204" pitchFamily="34" charset="0"/>
              </a:rPr>
              <a:t>https://</a:t>
            </a:r>
            <a:r>
              <a:rPr lang="es-MX" sz="900" b="1" dirty="0">
                <a:solidFill>
                  <a:schemeClr val="tx2"/>
                </a:solidFill>
                <a:latin typeface="Avenir Next Demi Bold" panose="020B0503020202020204" pitchFamily="34" charset="0"/>
              </a:rPr>
              <a:t>presupuestociudadano.jalisco.gob.mx</a:t>
            </a:r>
          </a:p>
        </p:txBody>
      </p:sp>
      <p:sp>
        <p:nvSpPr>
          <p:cNvPr id="57" name="Rectángulo 56">
            <a:extLst>
              <a:ext uri="{FF2B5EF4-FFF2-40B4-BE49-F238E27FC236}">
                <a16:creationId xmlns="" xmlns:a16="http://schemas.microsoft.com/office/drawing/2014/main" id="{95AD1F41-802D-3C4E-8C7C-FC60AA66E401}"/>
              </a:ext>
            </a:extLst>
          </p:cNvPr>
          <p:cNvSpPr/>
          <p:nvPr/>
        </p:nvSpPr>
        <p:spPr>
          <a:xfrm>
            <a:off x="2522057" y="8028631"/>
            <a:ext cx="792095" cy="528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CuadroTexto 57">
            <a:extLst>
              <a:ext uri="{FF2B5EF4-FFF2-40B4-BE49-F238E27FC236}">
                <a16:creationId xmlns="" xmlns:a16="http://schemas.microsoft.com/office/drawing/2014/main" id="{E1027F02-0EA4-C645-A2AE-BD15B77610B2}"/>
              </a:ext>
            </a:extLst>
          </p:cNvPr>
          <p:cNvSpPr txBox="1"/>
          <p:nvPr/>
        </p:nvSpPr>
        <p:spPr>
          <a:xfrm>
            <a:off x="2517828" y="8129243"/>
            <a:ext cx="782988" cy="338554"/>
          </a:xfrm>
          <a:prstGeom prst="rect">
            <a:avLst/>
          </a:prstGeom>
          <a:noFill/>
        </p:spPr>
        <p:txBody>
          <a:bodyPr wrap="square" rtlCol="0">
            <a:spAutoFit/>
          </a:bodyPr>
          <a:lstStyle/>
          <a:p>
            <a:pPr algn="ctr"/>
            <a:r>
              <a:rPr lang="es-MX" sz="800" b="1" dirty="0">
                <a:solidFill>
                  <a:schemeClr val="bg1"/>
                </a:solidFill>
                <a:latin typeface="Avenir Next" panose="020B0503020202020204" pitchFamily="34" charset="0"/>
              </a:rPr>
              <a:t>Año Previsto</a:t>
            </a:r>
          </a:p>
          <a:p>
            <a:pPr algn="ctr"/>
            <a:r>
              <a:rPr lang="es-MX" sz="800" dirty="0" smtClean="0">
                <a:solidFill>
                  <a:schemeClr val="bg1"/>
                </a:solidFill>
                <a:latin typeface="Avenir Next" panose="020B0503020202020204" pitchFamily="34" charset="0"/>
              </a:rPr>
              <a:t>2021</a:t>
            </a:r>
            <a:endParaRPr lang="es-MX" sz="800" dirty="0">
              <a:solidFill>
                <a:schemeClr val="bg1"/>
              </a:solidFill>
              <a:latin typeface="Avenir Next" panose="020B0503020202020204" pitchFamily="34" charset="0"/>
            </a:endParaRPr>
          </a:p>
        </p:txBody>
      </p:sp>
      <p:sp>
        <p:nvSpPr>
          <p:cNvPr id="59" name="Rectángulo 58">
            <a:extLst>
              <a:ext uri="{FF2B5EF4-FFF2-40B4-BE49-F238E27FC236}">
                <a16:creationId xmlns="" xmlns:a16="http://schemas.microsoft.com/office/drawing/2014/main" id="{6ED7420F-8FAC-3346-9292-53B02C7AAB67}"/>
              </a:ext>
            </a:extLst>
          </p:cNvPr>
          <p:cNvSpPr/>
          <p:nvPr/>
        </p:nvSpPr>
        <p:spPr>
          <a:xfrm>
            <a:off x="2534757" y="8631881"/>
            <a:ext cx="792095" cy="528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CuadroTexto 59">
            <a:extLst>
              <a:ext uri="{FF2B5EF4-FFF2-40B4-BE49-F238E27FC236}">
                <a16:creationId xmlns="" xmlns:a16="http://schemas.microsoft.com/office/drawing/2014/main" id="{E9B857AE-B457-A643-B778-0F6303CACD55}"/>
              </a:ext>
            </a:extLst>
          </p:cNvPr>
          <p:cNvSpPr txBox="1"/>
          <p:nvPr/>
        </p:nvSpPr>
        <p:spPr>
          <a:xfrm>
            <a:off x="2530528" y="8725669"/>
            <a:ext cx="782988" cy="338554"/>
          </a:xfrm>
          <a:prstGeom prst="rect">
            <a:avLst/>
          </a:prstGeom>
          <a:noFill/>
        </p:spPr>
        <p:txBody>
          <a:bodyPr wrap="square" rtlCol="0">
            <a:spAutoFit/>
          </a:bodyPr>
          <a:lstStyle/>
          <a:p>
            <a:pPr algn="ctr"/>
            <a:r>
              <a:rPr lang="es-MX" sz="800" b="1" dirty="0">
                <a:solidFill>
                  <a:schemeClr val="bg1"/>
                </a:solidFill>
                <a:latin typeface="Avenir Next" panose="020B0503020202020204" pitchFamily="34" charset="0"/>
              </a:rPr>
              <a:t>Año Posterior</a:t>
            </a:r>
          </a:p>
          <a:p>
            <a:pPr algn="ctr"/>
            <a:r>
              <a:rPr lang="es-MX" sz="800" dirty="0" smtClean="0">
                <a:solidFill>
                  <a:schemeClr val="bg1"/>
                </a:solidFill>
                <a:latin typeface="Avenir Next" panose="020B0503020202020204" pitchFamily="34" charset="0"/>
              </a:rPr>
              <a:t>2022</a:t>
            </a:r>
            <a:endParaRPr lang="es-MX" sz="800" dirty="0">
              <a:solidFill>
                <a:schemeClr val="bg1"/>
              </a:solidFill>
              <a:latin typeface="Avenir Next" panose="020B0503020202020204" pitchFamily="34" charset="0"/>
            </a:endParaRPr>
          </a:p>
        </p:txBody>
      </p:sp>
      <p:sp>
        <p:nvSpPr>
          <p:cNvPr id="61" name="CuadroTexto 60">
            <a:extLst>
              <a:ext uri="{FF2B5EF4-FFF2-40B4-BE49-F238E27FC236}">
                <a16:creationId xmlns="" xmlns:a16="http://schemas.microsoft.com/office/drawing/2014/main" id="{37A1E068-8B74-1C4B-8555-B86510A016D5}"/>
              </a:ext>
            </a:extLst>
          </p:cNvPr>
          <p:cNvSpPr txBox="1"/>
          <p:nvPr/>
        </p:nvSpPr>
        <p:spPr>
          <a:xfrm>
            <a:off x="213818" y="7559980"/>
            <a:ext cx="1735219" cy="276999"/>
          </a:xfrm>
          <a:prstGeom prst="rect">
            <a:avLst/>
          </a:prstGeom>
          <a:noFill/>
        </p:spPr>
        <p:txBody>
          <a:bodyPr wrap="none" rtlCol="0">
            <a:spAutoFit/>
          </a:bodyPr>
          <a:lstStyle/>
          <a:p>
            <a:r>
              <a:rPr lang="es-MX" sz="1200" b="1" dirty="0">
                <a:solidFill>
                  <a:schemeClr val="tx1">
                    <a:lumMod val="50000"/>
                    <a:lumOff val="50000"/>
                  </a:schemeClr>
                </a:solidFill>
                <a:latin typeface="Avenir Next Medium" panose="020B0503020202020204" pitchFamily="34" charset="0"/>
              </a:rPr>
              <a:t>Ciclo presupuestario: </a:t>
            </a:r>
          </a:p>
        </p:txBody>
      </p:sp>
      <p:sp>
        <p:nvSpPr>
          <p:cNvPr id="62" name="CuadroTexto 61">
            <a:extLst>
              <a:ext uri="{FF2B5EF4-FFF2-40B4-BE49-F238E27FC236}">
                <a16:creationId xmlns="" xmlns:a16="http://schemas.microsoft.com/office/drawing/2014/main" id="{64D59738-BDCB-4B4D-95CE-9C2EDF72B162}"/>
              </a:ext>
            </a:extLst>
          </p:cNvPr>
          <p:cNvSpPr txBox="1"/>
          <p:nvPr/>
        </p:nvSpPr>
        <p:spPr>
          <a:xfrm>
            <a:off x="224229" y="7885470"/>
            <a:ext cx="2101230" cy="985398"/>
          </a:xfrm>
          <a:prstGeom prst="rect">
            <a:avLst/>
          </a:prstGeom>
          <a:noFill/>
        </p:spPr>
        <p:txBody>
          <a:bodyPr wrap="square" rtlCol="0">
            <a:spAutoFit/>
          </a:bodyPr>
          <a:lstStyle/>
          <a:p>
            <a:pPr algn="just">
              <a:lnSpc>
                <a:spcPct val="150000"/>
              </a:lnSpc>
            </a:pPr>
            <a:r>
              <a:rPr lang="es-MX" sz="1000" dirty="0">
                <a:solidFill>
                  <a:schemeClr val="tx1">
                    <a:lumMod val="65000"/>
                    <a:lumOff val="35000"/>
                  </a:schemeClr>
                </a:solidFill>
                <a:latin typeface="Avenir Next Medium" panose="020B0503020202020204" pitchFamily="34" charset="0"/>
              </a:rPr>
              <a:t>Es la ruta que sigue un gobierno para definir las prioridades gubernamentales, los objetivos que se comprometieron y en qué medida se cumplieron.</a:t>
            </a:r>
          </a:p>
        </p:txBody>
      </p:sp>
      <p:sp>
        <p:nvSpPr>
          <p:cNvPr id="63" name="CuadroTexto 62">
            <a:extLst>
              <a:ext uri="{FF2B5EF4-FFF2-40B4-BE49-F238E27FC236}">
                <a16:creationId xmlns="" xmlns:a16="http://schemas.microsoft.com/office/drawing/2014/main" id="{AD3CB767-5BDC-DC49-A245-23A04CFB78B0}"/>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6</a:t>
            </a:r>
          </a:p>
        </p:txBody>
      </p:sp>
      <p:sp>
        <p:nvSpPr>
          <p:cNvPr id="11" name="CuadroTexto 10"/>
          <p:cNvSpPr txBox="1"/>
          <p:nvPr/>
        </p:nvSpPr>
        <p:spPr>
          <a:xfrm>
            <a:off x="4515718" y="9291632"/>
            <a:ext cx="448969" cy="153888"/>
          </a:xfrm>
          <a:prstGeom prst="rect">
            <a:avLst/>
          </a:prstGeom>
          <a:solidFill>
            <a:schemeClr val="bg1"/>
          </a:solidFill>
          <a:ln>
            <a:solidFill>
              <a:srgbClr val="FFC000"/>
            </a:solidFill>
          </a:ln>
        </p:spPr>
        <p:txBody>
          <a:bodyPr wrap="square" rtlCol="0">
            <a:spAutoFit/>
          </a:bodyPr>
          <a:lstStyle>
            <a:defPPr>
              <a:defRPr lang="en-US"/>
            </a:defPPr>
            <a:lvl1pPr algn="ctr">
              <a:defRPr sz="500">
                <a:latin typeface="Avenir Next" panose="020B0503020202020204" pitchFamily="34" charset="0"/>
              </a:defRPr>
            </a:lvl1pPr>
          </a:lstStyle>
          <a:p>
            <a:r>
              <a:rPr lang="es-MX" dirty="0"/>
              <a:t>Noviembre</a:t>
            </a:r>
            <a:endParaRPr lang="es-MX" dirty="0"/>
          </a:p>
        </p:txBody>
      </p:sp>
    </p:spTree>
    <p:extLst>
      <p:ext uri="{BB962C8B-B14F-4D97-AF65-F5344CB8AC3E}">
        <p14:creationId xmlns:p14="http://schemas.microsoft.com/office/powerpoint/2010/main" val="3645146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A844EA29-0CC5-8243-9580-6C6D6D58001C}"/>
              </a:ext>
            </a:extLst>
          </p:cNvPr>
          <p:cNvSpPr/>
          <p:nvPr/>
        </p:nvSpPr>
        <p:spPr>
          <a:xfrm>
            <a:off x="0" y="2568"/>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6D127935-0EE2-FE4B-A1CB-8E130BA693AB}"/>
              </a:ext>
            </a:extLst>
          </p:cNvPr>
          <p:cNvSpPr txBox="1"/>
          <p:nvPr/>
        </p:nvSpPr>
        <p:spPr>
          <a:xfrm>
            <a:off x="256527" y="36576"/>
            <a:ext cx="7345680" cy="707886"/>
          </a:xfrm>
          <a:prstGeom prst="rect">
            <a:avLst/>
          </a:prstGeom>
          <a:noFill/>
        </p:spPr>
        <p:txBody>
          <a:bodyPr wrap="square" rtlCol="0">
            <a:spAutoFit/>
          </a:bodyPr>
          <a:lstStyle/>
          <a:p>
            <a:pPr algn="ctr"/>
            <a:r>
              <a:rPr lang="es-MX" sz="1200" dirty="0">
                <a:solidFill>
                  <a:srgbClr val="5A3F00"/>
                </a:solidFill>
                <a:latin typeface="Avenir Next Medium" panose="020B0503020202020204" pitchFamily="34" charset="0"/>
              </a:rPr>
              <a:t>En las </a:t>
            </a:r>
            <a:r>
              <a:rPr lang="es-MX" sz="1200" dirty="0" smtClean="0">
                <a:solidFill>
                  <a:srgbClr val="5A3F00"/>
                </a:solidFill>
                <a:latin typeface="Avenir Next Medium" panose="020B0503020202020204" pitchFamily="34" charset="0"/>
              </a:rPr>
              <a:t>etapas de </a:t>
            </a:r>
            <a:r>
              <a:rPr lang="es-MX" sz="1200" b="1" dirty="0">
                <a:solidFill>
                  <a:srgbClr val="5A3F00"/>
                </a:solidFill>
                <a:latin typeface="Avenir Next Medium" panose="020B0503020202020204" pitchFamily="34" charset="0"/>
              </a:rPr>
              <a:t>Programación y Presupuestación </a:t>
            </a:r>
            <a:r>
              <a:rPr lang="es-MX" sz="1200" dirty="0">
                <a:solidFill>
                  <a:srgbClr val="5A3F00"/>
                </a:solidFill>
                <a:latin typeface="Avenir Next Medium" panose="020B0503020202020204" pitchFamily="34" charset="0"/>
              </a:rPr>
              <a:t>comienza la labor de los conocedores </a:t>
            </a:r>
          </a:p>
          <a:p>
            <a:pPr algn="ctr"/>
            <a:r>
              <a:rPr lang="es-MX" sz="1200" dirty="0">
                <a:solidFill>
                  <a:srgbClr val="5A3F00"/>
                </a:solidFill>
                <a:latin typeface="Avenir Next Medium" panose="020B0503020202020204" pitchFamily="34" charset="0"/>
              </a:rPr>
              <a:t>de las finanzas públicas para estructurar la Iniciativa de Ley de Ingresos y el </a:t>
            </a:r>
          </a:p>
          <a:p>
            <a:pPr algn="ctr"/>
            <a:r>
              <a:rPr lang="es-MX" sz="1600" b="1" dirty="0">
                <a:solidFill>
                  <a:srgbClr val="5A3F00"/>
                </a:solidFill>
                <a:latin typeface="Avenir Next Medium" panose="020B0503020202020204" pitchFamily="34" charset="0"/>
              </a:rPr>
              <a:t>Proyecto de Presupuesto de Egresos</a:t>
            </a:r>
            <a:r>
              <a:rPr lang="es-MX" sz="1600" dirty="0">
                <a:solidFill>
                  <a:srgbClr val="5A3F00"/>
                </a:solidFill>
                <a:latin typeface="Avenir Next Medium" panose="020B0503020202020204" pitchFamily="34" charset="0"/>
              </a:rPr>
              <a:t>, cumpliendo los siguientes </a:t>
            </a:r>
            <a:r>
              <a:rPr lang="es-MX" sz="1600" dirty="0" smtClean="0">
                <a:solidFill>
                  <a:srgbClr val="5A3F00"/>
                </a:solidFill>
                <a:latin typeface="Avenir Next Medium" panose="020B0503020202020204" pitchFamily="34" charset="0"/>
              </a:rPr>
              <a:t>pasos:</a:t>
            </a:r>
            <a:endParaRPr lang="es-MX" sz="1600" dirty="0">
              <a:solidFill>
                <a:srgbClr val="5A3F00"/>
              </a:solidFill>
              <a:latin typeface="Avenir Next Medium" panose="020B0503020202020204" pitchFamily="34" charset="0"/>
            </a:endParaRPr>
          </a:p>
        </p:txBody>
      </p:sp>
      <p:pic>
        <p:nvPicPr>
          <p:cNvPr id="7" name="Imagen 6">
            <a:extLst>
              <a:ext uri="{FF2B5EF4-FFF2-40B4-BE49-F238E27FC236}">
                <a16:creationId xmlns="" xmlns:a16="http://schemas.microsoft.com/office/drawing/2014/main" id="{7B5B3F44-4DA6-9045-B7D4-FC68CC7D050A}"/>
              </a:ext>
            </a:extLst>
          </p:cNvPr>
          <p:cNvPicPr>
            <a:picLocks noChangeAspect="1"/>
          </p:cNvPicPr>
          <p:nvPr/>
        </p:nvPicPr>
        <p:blipFill>
          <a:blip r:embed="rId3"/>
          <a:stretch>
            <a:fillRect/>
          </a:stretch>
        </p:blipFill>
        <p:spPr>
          <a:xfrm>
            <a:off x="0" y="906742"/>
            <a:ext cx="1801451" cy="371728"/>
          </a:xfrm>
          <a:prstGeom prst="rect">
            <a:avLst/>
          </a:prstGeom>
        </p:spPr>
      </p:pic>
      <p:pic>
        <p:nvPicPr>
          <p:cNvPr id="9" name="Imagen 8">
            <a:extLst>
              <a:ext uri="{FF2B5EF4-FFF2-40B4-BE49-F238E27FC236}">
                <a16:creationId xmlns="" xmlns:a16="http://schemas.microsoft.com/office/drawing/2014/main" id="{AC57ED1B-B640-5947-BD5D-25C6FBA8779D}"/>
              </a:ext>
            </a:extLst>
          </p:cNvPr>
          <p:cNvPicPr>
            <a:picLocks noChangeAspect="1"/>
          </p:cNvPicPr>
          <p:nvPr/>
        </p:nvPicPr>
        <p:blipFill>
          <a:blip r:embed="rId4"/>
          <a:stretch>
            <a:fillRect/>
          </a:stretch>
        </p:blipFill>
        <p:spPr>
          <a:xfrm>
            <a:off x="6816680" y="872874"/>
            <a:ext cx="748456" cy="625726"/>
          </a:xfrm>
          <a:prstGeom prst="rect">
            <a:avLst/>
          </a:prstGeom>
        </p:spPr>
      </p:pic>
      <p:pic>
        <p:nvPicPr>
          <p:cNvPr id="10" name="Imagen 9">
            <a:extLst>
              <a:ext uri="{FF2B5EF4-FFF2-40B4-BE49-F238E27FC236}">
                <a16:creationId xmlns="" xmlns:a16="http://schemas.microsoft.com/office/drawing/2014/main" id="{8C3F3DB0-167C-B347-BAE0-7F28AE170C56}"/>
              </a:ext>
            </a:extLst>
          </p:cNvPr>
          <p:cNvPicPr>
            <a:picLocks noChangeAspect="1"/>
          </p:cNvPicPr>
          <p:nvPr/>
        </p:nvPicPr>
        <p:blipFill>
          <a:blip r:embed="rId5"/>
          <a:stretch>
            <a:fillRect/>
          </a:stretch>
        </p:blipFill>
        <p:spPr>
          <a:xfrm>
            <a:off x="3996436" y="1627012"/>
            <a:ext cx="3568700" cy="2336800"/>
          </a:xfrm>
          <a:prstGeom prst="rect">
            <a:avLst/>
          </a:prstGeom>
        </p:spPr>
      </p:pic>
      <p:pic>
        <p:nvPicPr>
          <p:cNvPr id="11" name="Imagen 10">
            <a:extLst>
              <a:ext uri="{FF2B5EF4-FFF2-40B4-BE49-F238E27FC236}">
                <a16:creationId xmlns="" xmlns:a16="http://schemas.microsoft.com/office/drawing/2014/main" id="{61BB599E-0C64-7E45-83A0-5280FBF9595A}"/>
              </a:ext>
            </a:extLst>
          </p:cNvPr>
          <p:cNvPicPr>
            <a:picLocks noChangeAspect="1"/>
          </p:cNvPicPr>
          <p:nvPr/>
        </p:nvPicPr>
        <p:blipFill>
          <a:blip r:embed="rId6"/>
          <a:stretch>
            <a:fillRect/>
          </a:stretch>
        </p:blipFill>
        <p:spPr>
          <a:xfrm>
            <a:off x="3996436" y="4202112"/>
            <a:ext cx="3327400" cy="2654300"/>
          </a:xfrm>
          <a:prstGeom prst="rect">
            <a:avLst/>
          </a:prstGeom>
        </p:spPr>
      </p:pic>
      <p:pic>
        <p:nvPicPr>
          <p:cNvPr id="12" name="Imagen 11">
            <a:extLst>
              <a:ext uri="{FF2B5EF4-FFF2-40B4-BE49-F238E27FC236}">
                <a16:creationId xmlns="" xmlns:a16="http://schemas.microsoft.com/office/drawing/2014/main" id="{638EF106-480A-BE43-A7EC-4F7A7C1C4B89}"/>
              </a:ext>
            </a:extLst>
          </p:cNvPr>
          <p:cNvPicPr>
            <a:picLocks noChangeAspect="1"/>
          </p:cNvPicPr>
          <p:nvPr/>
        </p:nvPicPr>
        <p:blipFill>
          <a:blip r:embed="rId7"/>
          <a:stretch>
            <a:fillRect/>
          </a:stretch>
        </p:blipFill>
        <p:spPr>
          <a:xfrm>
            <a:off x="4325052" y="7137576"/>
            <a:ext cx="2882900" cy="2514600"/>
          </a:xfrm>
          <a:prstGeom prst="rect">
            <a:avLst/>
          </a:prstGeom>
        </p:spPr>
      </p:pic>
      <p:sp>
        <p:nvSpPr>
          <p:cNvPr id="13" name="Rectángulo 12">
            <a:extLst>
              <a:ext uri="{FF2B5EF4-FFF2-40B4-BE49-F238E27FC236}">
                <a16:creationId xmlns="" xmlns:a16="http://schemas.microsoft.com/office/drawing/2014/main" id="{2390B86E-FB02-EA4F-A0D4-4F9AF92353DB}"/>
              </a:ext>
            </a:extLst>
          </p:cNvPr>
          <p:cNvSpPr/>
          <p:nvPr/>
        </p:nvSpPr>
        <p:spPr>
          <a:xfrm>
            <a:off x="297427" y="2258974"/>
            <a:ext cx="3062460" cy="738664"/>
          </a:xfrm>
          <a:prstGeom prst="rect">
            <a:avLst/>
          </a:prstGeom>
        </p:spPr>
        <p:txBody>
          <a:bodyPr wrap="square">
            <a:spAutoFit/>
          </a:bodyPr>
          <a:lstStyle/>
          <a:p>
            <a:pPr>
              <a:lnSpc>
                <a:spcPct val="150000"/>
              </a:lnSpc>
            </a:pPr>
            <a:r>
              <a:rPr lang="es-MX" sz="700" dirty="0" smtClean="0">
                <a:latin typeface="Avenir Next Medium" panose="020B0503020202020204" pitchFamily="34" charset="0"/>
              </a:rPr>
              <a:t>-   La </a:t>
            </a:r>
            <a:r>
              <a:rPr lang="es-MX" sz="700" dirty="0">
                <a:latin typeface="Avenir Next Medium" panose="020B0503020202020204" pitchFamily="34" charset="0"/>
              </a:rPr>
              <a:t>Metodología del Marco </a:t>
            </a:r>
            <a:r>
              <a:rPr lang="es-MX" sz="700" dirty="0" smtClean="0">
                <a:latin typeface="Avenir Next Medium" panose="020B0503020202020204" pitchFamily="34" charset="0"/>
              </a:rPr>
              <a:t>Lógico</a:t>
            </a:r>
          </a:p>
          <a:p>
            <a:pPr>
              <a:lnSpc>
                <a:spcPct val="150000"/>
              </a:lnSpc>
            </a:pPr>
            <a:r>
              <a:rPr lang="es-MX" sz="700" dirty="0" smtClean="0">
                <a:latin typeface="Avenir Next Medium" panose="020B0503020202020204" pitchFamily="34" charset="0"/>
              </a:rPr>
              <a:t>-   Enfoque en Derechos Humanos y Perspectiva de Género</a:t>
            </a:r>
            <a:endParaRPr lang="es-MX" sz="700" dirty="0">
              <a:latin typeface="Avenir Next Medium" panose="020B0503020202020204" pitchFamily="34" charset="0"/>
            </a:endParaRPr>
          </a:p>
          <a:p>
            <a:pPr>
              <a:lnSpc>
                <a:spcPct val="150000"/>
              </a:lnSpc>
            </a:pPr>
            <a:r>
              <a:rPr lang="es-MX" sz="700" dirty="0">
                <a:latin typeface="Avenir Next Medium" panose="020B0503020202020204" pitchFamily="34" charset="0"/>
              </a:rPr>
              <a:t>-   Los Objetivos y metas del Plan Estatal de </a:t>
            </a:r>
            <a:r>
              <a:rPr lang="es-MX" sz="700" dirty="0" smtClean="0">
                <a:latin typeface="Avenir Next Medium" panose="020B0503020202020204" pitchFamily="34" charset="0"/>
              </a:rPr>
              <a:t>Gobernanza y Desarrollo 2018-2024</a:t>
            </a:r>
            <a:endParaRPr lang="es-MX" sz="700" dirty="0">
              <a:latin typeface="Avenir Next Medium" panose="020B0503020202020204" pitchFamily="34" charset="0"/>
            </a:endParaRPr>
          </a:p>
          <a:p>
            <a:pPr>
              <a:lnSpc>
                <a:spcPct val="150000"/>
              </a:lnSpc>
            </a:pPr>
            <a:r>
              <a:rPr lang="es-MX" sz="700" dirty="0">
                <a:latin typeface="Avenir Next Medium" panose="020B0503020202020204" pitchFamily="34" charset="0"/>
              </a:rPr>
              <a:t>-   Estimación preliminar de recursos presupuestarios</a:t>
            </a:r>
          </a:p>
        </p:txBody>
      </p:sp>
      <p:sp>
        <p:nvSpPr>
          <p:cNvPr id="14" name="CuadroTexto 13">
            <a:extLst>
              <a:ext uri="{FF2B5EF4-FFF2-40B4-BE49-F238E27FC236}">
                <a16:creationId xmlns="" xmlns:a16="http://schemas.microsoft.com/office/drawing/2014/main" id="{825E798E-225D-ED4A-A3EE-84460E773C8B}"/>
              </a:ext>
            </a:extLst>
          </p:cNvPr>
          <p:cNvSpPr txBox="1"/>
          <p:nvPr/>
        </p:nvSpPr>
        <p:spPr>
          <a:xfrm>
            <a:off x="745277" y="1648556"/>
            <a:ext cx="1904689" cy="230832"/>
          </a:xfrm>
          <a:prstGeom prst="rect">
            <a:avLst/>
          </a:prstGeom>
          <a:noFill/>
        </p:spPr>
        <p:txBody>
          <a:bodyPr wrap="none" rtlCol="0">
            <a:spAutoFit/>
          </a:bodyPr>
          <a:lstStyle/>
          <a:p>
            <a:r>
              <a:rPr lang="es-MX" sz="900" dirty="0">
                <a:latin typeface="Avenir Next Medium" panose="020B0503020202020204" pitchFamily="34" charset="0"/>
              </a:rPr>
              <a:t>- Anteproyecto de Presupuesto -</a:t>
            </a:r>
          </a:p>
        </p:txBody>
      </p:sp>
      <p:sp>
        <p:nvSpPr>
          <p:cNvPr id="15" name="CuadroTexto 14">
            <a:extLst>
              <a:ext uri="{FF2B5EF4-FFF2-40B4-BE49-F238E27FC236}">
                <a16:creationId xmlns="" xmlns:a16="http://schemas.microsoft.com/office/drawing/2014/main" id="{3B5354A1-D282-E043-9E53-770AC97FA147}"/>
              </a:ext>
            </a:extLst>
          </p:cNvPr>
          <p:cNvSpPr txBox="1"/>
          <p:nvPr/>
        </p:nvSpPr>
        <p:spPr>
          <a:xfrm>
            <a:off x="406937" y="1918738"/>
            <a:ext cx="2624436" cy="369332"/>
          </a:xfrm>
          <a:prstGeom prst="rect">
            <a:avLst/>
          </a:prstGeom>
          <a:noFill/>
        </p:spPr>
        <p:txBody>
          <a:bodyPr wrap="none" rtlCol="0">
            <a:spAutoFit/>
          </a:bodyPr>
          <a:lstStyle/>
          <a:p>
            <a:pPr algn="ctr"/>
            <a:r>
              <a:rPr lang="es-MX" sz="900" dirty="0">
                <a:latin typeface="Avenir Next Medium" panose="020B0503020202020204" pitchFamily="34" charset="0"/>
              </a:rPr>
              <a:t>En esta etapa los poderes públicos proponen </a:t>
            </a:r>
          </a:p>
          <a:p>
            <a:pPr algn="ctr"/>
            <a:r>
              <a:rPr lang="es-MX" sz="900" dirty="0">
                <a:latin typeface="Avenir Next Medium" panose="020B0503020202020204" pitchFamily="34" charset="0"/>
              </a:rPr>
              <a:t>un plan de gasto conforme a:</a:t>
            </a:r>
          </a:p>
        </p:txBody>
      </p:sp>
      <p:sp>
        <p:nvSpPr>
          <p:cNvPr id="16" name="CuadroTexto 15">
            <a:extLst>
              <a:ext uri="{FF2B5EF4-FFF2-40B4-BE49-F238E27FC236}">
                <a16:creationId xmlns="" xmlns:a16="http://schemas.microsoft.com/office/drawing/2014/main" id="{B30EF455-44BE-464F-BED7-984ACAF6D79A}"/>
              </a:ext>
            </a:extLst>
          </p:cNvPr>
          <p:cNvSpPr txBox="1"/>
          <p:nvPr/>
        </p:nvSpPr>
        <p:spPr>
          <a:xfrm>
            <a:off x="290624" y="3018564"/>
            <a:ext cx="2884968" cy="563616"/>
          </a:xfrm>
          <a:prstGeom prst="rect">
            <a:avLst/>
          </a:prstGeom>
          <a:noFill/>
        </p:spPr>
        <p:txBody>
          <a:bodyPr wrap="square" rtlCol="0">
            <a:spAutoFit/>
          </a:bodyPr>
          <a:lstStyle/>
          <a:p>
            <a:pPr algn="just">
              <a:lnSpc>
                <a:spcPct val="150000"/>
              </a:lnSpc>
            </a:pPr>
            <a:r>
              <a:rPr lang="es-MX" sz="700" dirty="0">
                <a:latin typeface="Avenir Next Medium" panose="020B0503020202020204" pitchFamily="34" charset="0"/>
              </a:rPr>
              <a:t>Esto significa, que deberán asignar los recursos materiales, financieros y humanos necesarios para  alcanzar los objetivos y metas planteados en sus  programas presupuestarios.</a:t>
            </a:r>
          </a:p>
        </p:txBody>
      </p:sp>
      <p:sp>
        <p:nvSpPr>
          <p:cNvPr id="17" name="CuadroTexto 16">
            <a:extLst>
              <a:ext uri="{FF2B5EF4-FFF2-40B4-BE49-F238E27FC236}">
                <a16:creationId xmlns="" xmlns:a16="http://schemas.microsoft.com/office/drawing/2014/main" id="{DB90E427-1DD7-7042-9B4E-5FEAF5095BBB}"/>
              </a:ext>
            </a:extLst>
          </p:cNvPr>
          <p:cNvSpPr txBox="1"/>
          <p:nvPr/>
        </p:nvSpPr>
        <p:spPr>
          <a:xfrm>
            <a:off x="954376" y="3497968"/>
            <a:ext cx="954107" cy="200055"/>
          </a:xfrm>
          <a:prstGeom prst="rect">
            <a:avLst/>
          </a:prstGeom>
          <a:noFill/>
        </p:spPr>
        <p:txBody>
          <a:bodyPr wrap="none" rtlCol="0">
            <a:spAutoFit/>
          </a:bodyPr>
          <a:lstStyle/>
          <a:p>
            <a:r>
              <a:rPr lang="es-MX" sz="700" dirty="0">
                <a:latin typeface="Avenir Next" panose="020B0503020202020204" pitchFamily="34" charset="0"/>
              </a:rPr>
              <a:t>Se </a:t>
            </a:r>
            <a:r>
              <a:rPr lang="es-MX" sz="700" dirty="0" smtClean="0">
                <a:latin typeface="Avenir Next" panose="020B0503020202020204" pitchFamily="34" charset="0"/>
              </a:rPr>
              <a:t>concluye el 15 de Agosto</a:t>
            </a:r>
            <a:endParaRPr lang="es-MX" sz="700" b="1" dirty="0">
              <a:latin typeface="Avenir Next" panose="020B0503020202020204" pitchFamily="34" charset="0"/>
            </a:endParaRPr>
          </a:p>
        </p:txBody>
      </p:sp>
      <p:sp>
        <p:nvSpPr>
          <p:cNvPr id="18" name="CuadroTexto 17">
            <a:extLst>
              <a:ext uri="{FF2B5EF4-FFF2-40B4-BE49-F238E27FC236}">
                <a16:creationId xmlns="" xmlns:a16="http://schemas.microsoft.com/office/drawing/2014/main" id="{9672F681-B82C-E54F-AC2E-E679E3DC2383}"/>
              </a:ext>
            </a:extLst>
          </p:cNvPr>
          <p:cNvSpPr txBox="1"/>
          <p:nvPr/>
        </p:nvSpPr>
        <p:spPr>
          <a:xfrm>
            <a:off x="720472" y="3702644"/>
            <a:ext cx="1651414" cy="215444"/>
          </a:xfrm>
          <a:prstGeom prst="rect">
            <a:avLst/>
          </a:prstGeom>
          <a:noFill/>
        </p:spPr>
        <p:txBody>
          <a:bodyPr wrap="none" rtlCol="0">
            <a:spAutoFit/>
          </a:bodyPr>
          <a:lstStyle/>
          <a:p>
            <a:r>
              <a:rPr lang="es-MX" sz="800" dirty="0" smtClean="0">
                <a:solidFill>
                  <a:schemeClr val="accent1"/>
                </a:solidFill>
                <a:latin typeface="Avenir Next Medium" panose="020B0503020202020204" pitchFamily="34" charset="0"/>
              </a:rPr>
              <a:t>https://</a:t>
            </a:r>
            <a:r>
              <a:rPr lang="es-MX" sz="800" dirty="0">
                <a:solidFill>
                  <a:schemeClr val="accent1"/>
                </a:solidFill>
                <a:latin typeface="Avenir Next Medium" panose="020B0503020202020204" pitchFamily="34" charset="0"/>
              </a:rPr>
              <a:t>presupuestociudadano.jalisco.gob.mx</a:t>
            </a:r>
          </a:p>
        </p:txBody>
      </p:sp>
      <p:sp>
        <p:nvSpPr>
          <p:cNvPr id="19" name="Llamada ovalada 18">
            <a:extLst>
              <a:ext uri="{FF2B5EF4-FFF2-40B4-BE49-F238E27FC236}">
                <a16:creationId xmlns="" xmlns:a16="http://schemas.microsoft.com/office/drawing/2014/main" id="{503831DA-5B06-4F44-9C1B-698E08CE358B}"/>
              </a:ext>
            </a:extLst>
          </p:cNvPr>
          <p:cNvSpPr/>
          <p:nvPr/>
        </p:nvSpPr>
        <p:spPr>
          <a:xfrm>
            <a:off x="331056" y="1384730"/>
            <a:ext cx="438912" cy="255051"/>
          </a:xfrm>
          <a:prstGeom prst="wedgeEllipseCallout">
            <a:avLst>
              <a:gd name="adj1" fmla="val 38418"/>
              <a:gd name="adj2" fmla="val 52279"/>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CuadroTexto 19">
            <a:extLst>
              <a:ext uri="{FF2B5EF4-FFF2-40B4-BE49-F238E27FC236}">
                <a16:creationId xmlns="" xmlns:a16="http://schemas.microsoft.com/office/drawing/2014/main" id="{508B5402-FA19-AA4E-81AA-5483518FC606}"/>
              </a:ext>
            </a:extLst>
          </p:cNvPr>
          <p:cNvSpPr txBox="1"/>
          <p:nvPr/>
        </p:nvSpPr>
        <p:spPr>
          <a:xfrm>
            <a:off x="342449" y="1421863"/>
            <a:ext cx="438912" cy="184666"/>
          </a:xfrm>
          <a:prstGeom prst="rect">
            <a:avLst/>
          </a:prstGeom>
          <a:noFill/>
        </p:spPr>
        <p:txBody>
          <a:bodyPr wrap="square" rtlCol="0">
            <a:spAutoFit/>
          </a:bodyPr>
          <a:lstStyle/>
          <a:p>
            <a:r>
              <a:rPr lang="es-MX" sz="600" b="1" dirty="0">
                <a:solidFill>
                  <a:schemeClr val="bg1"/>
                </a:solidFill>
                <a:latin typeface="Avenir Next" panose="020B0503020202020204" pitchFamily="34" charset="0"/>
              </a:rPr>
              <a:t>Fase 1</a:t>
            </a:r>
          </a:p>
        </p:txBody>
      </p:sp>
      <p:cxnSp>
        <p:nvCxnSpPr>
          <p:cNvPr id="22" name="Conector recto 21">
            <a:extLst>
              <a:ext uri="{FF2B5EF4-FFF2-40B4-BE49-F238E27FC236}">
                <a16:creationId xmlns="" xmlns:a16="http://schemas.microsoft.com/office/drawing/2014/main" id="{26636E78-E774-A448-9D54-A4DC2D1596C7}"/>
              </a:ext>
            </a:extLst>
          </p:cNvPr>
          <p:cNvCxnSpPr/>
          <p:nvPr/>
        </p:nvCxnSpPr>
        <p:spPr>
          <a:xfrm>
            <a:off x="300456" y="4032636"/>
            <a:ext cx="7033212" cy="0"/>
          </a:xfrm>
          <a:prstGeom prst="line">
            <a:avLst/>
          </a:prstGeom>
        </p:spPr>
        <p:style>
          <a:lnRef idx="1">
            <a:schemeClr val="dk1"/>
          </a:lnRef>
          <a:fillRef idx="0">
            <a:schemeClr val="dk1"/>
          </a:fillRef>
          <a:effectRef idx="0">
            <a:schemeClr val="dk1"/>
          </a:effectRef>
          <a:fontRef idx="minor">
            <a:schemeClr val="tx1"/>
          </a:fontRef>
        </p:style>
      </p:cxnSp>
      <p:sp>
        <p:nvSpPr>
          <p:cNvPr id="23" name="CuadroTexto 22">
            <a:extLst>
              <a:ext uri="{FF2B5EF4-FFF2-40B4-BE49-F238E27FC236}">
                <a16:creationId xmlns="" xmlns:a16="http://schemas.microsoft.com/office/drawing/2014/main" id="{34704F4F-F653-964F-B5CA-09F62C17C936}"/>
              </a:ext>
            </a:extLst>
          </p:cNvPr>
          <p:cNvSpPr txBox="1"/>
          <p:nvPr/>
        </p:nvSpPr>
        <p:spPr>
          <a:xfrm>
            <a:off x="879684" y="4298290"/>
            <a:ext cx="1646605" cy="230832"/>
          </a:xfrm>
          <a:prstGeom prst="rect">
            <a:avLst/>
          </a:prstGeom>
          <a:noFill/>
        </p:spPr>
        <p:txBody>
          <a:bodyPr wrap="none" rtlCol="0">
            <a:spAutoFit/>
          </a:bodyPr>
          <a:lstStyle/>
          <a:p>
            <a:r>
              <a:rPr lang="es-MX" sz="900" dirty="0">
                <a:latin typeface="Avenir Next Medium" panose="020B0503020202020204" pitchFamily="34" charset="0"/>
              </a:rPr>
              <a:t>- Proyecto de Presupuesto -</a:t>
            </a:r>
          </a:p>
        </p:txBody>
      </p:sp>
      <p:sp>
        <p:nvSpPr>
          <p:cNvPr id="24" name="CuadroTexto 23">
            <a:extLst>
              <a:ext uri="{FF2B5EF4-FFF2-40B4-BE49-F238E27FC236}">
                <a16:creationId xmlns="" xmlns:a16="http://schemas.microsoft.com/office/drawing/2014/main" id="{339BEADC-3865-944D-BECC-FDC454C2D206}"/>
              </a:ext>
            </a:extLst>
          </p:cNvPr>
          <p:cNvSpPr txBox="1"/>
          <p:nvPr/>
        </p:nvSpPr>
        <p:spPr>
          <a:xfrm>
            <a:off x="576110" y="4561326"/>
            <a:ext cx="2321469" cy="369332"/>
          </a:xfrm>
          <a:prstGeom prst="rect">
            <a:avLst/>
          </a:prstGeom>
          <a:noFill/>
        </p:spPr>
        <p:txBody>
          <a:bodyPr wrap="none" rtlCol="0">
            <a:spAutoFit/>
          </a:bodyPr>
          <a:lstStyle/>
          <a:p>
            <a:pPr algn="ctr"/>
            <a:r>
              <a:rPr lang="es-MX" sz="900" dirty="0">
                <a:latin typeface="Avenir Next Medium" panose="020B0503020202020204" pitchFamily="34" charset="0"/>
              </a:rPr>
              <a:t>En esta segunda etapa, se integra el </a:t>
            </a:r>
          </a:p>
          <a:p>
            <a:pPr algn="ctr"/>
            <a:r>
              <a:rPr lang="es-MX" sz="900" dirty="0">
                <a:latin typeface="Avenir Next Medium" panose="020B0503020202020204" pitchFamily="34" charset="0"/>
              </a:rPr>
              <a:t>proyecto de presupuesto considerando:</a:t>
            </a:r>
          </a:p>
        </p:txBody>
      </p:sp>
      <p:sp>
        <p:nvSpPr>
          <p:cNvPr id="26" name="Llamada ovalada 25">
            <a:extLst>
              <a:ext uri="{FF2B5EF4-FFF2-40B4-BE49-F238E27FC236}">
                <a16:creationId xmlns="" xmlns:a16="http://schemas.microsoft.com/office/drawing/2014/main" id="{BCC47DBC-FB04-6B4A-8792-021FE4212609}"/>
              </a:ext>
            </a:extLst>
          </p:cNvPr>
          <p:cNvSpPr/>
          <p:nvPr/>
        </p:nvSpPr>
        <p:spPr>
          <a:xfrm>
            <a:off x="403267" y="4133230"/>
            <a:ext cx="438912" cy="255051"/>
          </a:xfrm>
          <a:prstGeom prst="wedgeEllipseCallout">
            <a:avLst>
              <a:gd name="adj1" fmla="val 38418"/>
              <a:gd name="adj2" fmla="val 52279"/>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CuadroTexto 26">
            <a:extLst>
              <a:ext uri="{FF2B5EF4-FFF2-40B4-BE49-F238E27FC236}">
                <a16:creationId xmlns="" xmlns:a16="http://schemas.microsoft.com/office/drawing/2014/main" id="{DDB0BC03-7576-B34B-AFB4-AD040DE9E5A2}"/>
              </a:ext>
            </a:extLst>
          </p:cNvPr>
          <p:cNvSpPr txBox="1"/>
          <p:nvPr/>
        </p:nvSpPr>
        <p:spPr>
          <a:xfrm>
            <a:off x="414660" y="4170363"/>
            <a:ext cx="438912" cy="184666"/>
          </a:xfrm>
          <a:prstGeom prst="rect">
            <a:avLst/>
          </a:prstGeom>
          <a:noFill/>
        </p:spPr>
        <p:txBody>
          <a:bodyPr wrap="square" rtlCol="0">
            <a:spAutoFit/>
          </a:bodyPr>
          <a:lstStyle/>
          <a:p>
            <a:r>
              <a:rPr lang="es-MX" sz="600" b="1" dirty="0">
                <a:solidFill>
                  <a:schemeClr val="bg1"/>
                </a:solidFill>
                <a:latin typeface="Avenir Next" panose="020B0503020202020204" pitchFamily="34" charset="0"/>
              </a:rPr>
              <a:t>Fase 2</a:t>
            </a:r>
          </a:p>
        </p:txBody>
      </p:sp>
      <p:sp>
        <p:nvSpPr>
          <p:cNvPr id="28" name="Elipse 27">
            <a:extLst>
              <a:ext uri="{FF2B5EF4-FFF2-40B4-BE49-F238E27FC236}">
                <a16:creationId xmlns="" xmlns:a16="http://schemas.microsoft.com/office/drawing/2014/main" id="{47A6F822-1F97-FE43-B588-86B56A43A839}"/>
              </a:ext>
            </a:extLst>
          </p:cNvPr>
          <p:cNvSpPr/>
          <p:nvPr/>
        </p:nvSpPr>
        <p:spPr>
          <a:xfrm>
            <a:off x="290624" y="5029200"/>
            <a:ext cx="124036" cy="1240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1</a:t>
            </a:r>
          </a:p>
        </p:txBody>
      </p:sp>
      <p:sp>
        <p:nvSpPr>
          <p:cNvPr id="29" name="Elipse 28">
            <a:extLst>
              <a:ext uri="{FF2B5EF4-FFF2-40B4-BE49-F238E27FC236}">
                <a16:creationId xmlns="" xmlns:a16="http://schemas.microsoft.com/office/drawing/2014/main" id="{1C25E160-F022-4B47-9525-0E04FACC8117}"/>
              </a:ext>
            </a:extLst>
          </p:cNvPr>
          <p:cNvSpPr/>
          <p:nvPr/>
        </p:nvSpPr>
        <p:spPr>
          <a:xfrm>
            <a:off x="296974" y="5310022"/>
            <a:ext cx="124036" cy="1240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2</a:t>
            </a:r>
          </a:p>
        </p:txBody>
      </p:sp>
      <p:sp>
        <p:nvSpPr>
          <p:cNvPr id="30" name="Elipse 29">
            <a:extLst>
              <a:ext uri="{FF2B5EF4-FFF2-40B4-BE49-F238E27FC236}">
                <a16:creationId xmlns="" xmlns:a16="http://schemas.microsoft.com/office/drawing/2014/main" id="{EA4ADCE3-6813-234B-9512-1D3C429BE613}"/>
              </a:ext>
            </a:extLst>
          </p:cNvPr>
          <p:cNvSpPr/>
          <p:nvPr/>
        </p:nvSpPr>
        <p:spPr>
          <a:xfrm>
            <a:off x="303324" y="5628470"/>
            <a:ext cx="124036" cy="12403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3</a:t>
            </a:r>
          </a:p>
        </p:txBody>
      </p:sp>
      <p:sp>
        <p:nvSpPr>
          <p:cNvPr id="31" name="Elipse 30">
            <a:extLst>
              <a:ext uri="{FF2B5EF4-FFF2-40B4-BE49-F238E27FC236}">
                <a16:creationId xmlns="" xmlns:a16="http://schemas.microsoft.com/office/drawing/2014/main" id="{CE0143EC-58F8-3A4D-8035-80489490A73B}"/>
              </a:ext>
            </a:extLst>
          </p:cNvPr>
          <p:cNvSpPr/>
          <p:nvPr/>
        </p:nvSpPr>
        <p:spPr>
          <a:xfrm>
            <a:off x="309674" y="5919622"/>
            <a:ext cx="124036" cy="12403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4</a:t>
            </a:r>
          </a:p>
        </p:txBody>
      </p:sp>
      <p:sp>
        <p:nvSpPr>
          <p:cNvPr id="32" name="Elipse 31">
            <a:extLst>
              <a:ext uri="{FF2B5EF4-FFF2-40B4-BE49-F238E27FC236}">
                <a16:creationId xmlns="" xmlns:a16="http://schemas.microsoft.com/office/drawing/2014/main" id="{18F92BF3-7A3B-2B4F-8BBC-1156C867933C}"/>
              </a:ext>
            </a:extLst>
          </p:cNvPr>
          <p:cNvSpPr/>
          <p:nvPr/>
        </p:nvSpPr>
        <p:spPr>
          <a:xfrm>
            <a:off x="309674" y="6222526"/>
            <a:ext cx="124036" cy="124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5</a:t>
            </a:r>
          </a:p>
        </p:txBody>
      </p:sp>
      <p:sp>
        <p:nvSpPr>
          <p:cNvPr id="33" name="Elipse 32">
            <a:extLst>
              <a:ext uri="{FF2B5EF4-FFF2-40B4-BE49-F238E27FC236}">
                <a16:creationId xmlns="" xmlns:a16="http://schemas.microsoft.com/office/drawing/2014/main" id="{C55D2B89-4861-A04B-A904-9F14E29C6BB2}"/>
              </a:ext>
            </a:extLst>
          </p:cNvPr>
          <p:cNvSpPr/>
          <p:nvPr/>
        </p:nvSpPr>
        <p:spPr>
          <a:xfrm>
            <a:off x="316024" y="6459372"/>
            <a:ext cx="124036" cy="12403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6</a:t>
            </a:r>
          </a:p>
        </p:txBody>
      </p:sp>
      <p:sp>
        <p:nvSpPr>
          <p:cNvPr id="34" name="Elipse 33">
            <a:extLst>
              <a:ext uri="{FF2B5EF4-FFF2-40B4-BE49-F238E27FC236}">
                <a16:creationId xmlns="" xmlns:a16="http://schemas.microsoft.com/office/drawing/2014/main" id="{D8B88566-4D49-8F40-BD52-BA5A8104B340}"/>
              </a:ext>
            </a:extLst>
          </p:cNvPr>
          <p:cNvSpPr/>
          <p:nvPr/>
        </p:nvSpPr>
        <p:spPr>
          <a:xfrm>
            <a:off x="322374" y="6716216"/>
            <a:ext cx="124036" cy="12403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a:latin typeface="Avenir Next" panose="020B0503020202020204" pitchFamily="34" charset="0"/>
              </a:rPr>
              <a:t>7</a:t>
            </a:r>
          </a:p>
        </p:txBody>
      </p:sp>
      <p:sp>
        <p:nvSpPr>
          <p:cNvPr id="35" name="Rectángulo redondeado 34">
            <a:extLst>
              <a:ext uri="{FF2B5EF4-FFF2-40B4-BE49-F238E27FC236}">
                <a16:creationId xmlns="" xmlns:a16="http://schemas.microsoft.com/office/drawing/2014/main" id="{520C2992-10D7-7F4C-B337-0795E21893C7}"/>
              </a:ext>
            </a:extLst>
          </p:cNvPr>
          <p:cNvSpPr/>
          <p:nvPr/>
        </p:nvSpPr>
        <p:spPr>
          <a:xfrm>
            <a:off x="515752" y="6723040"/>
            <a:ext cx="317348" cy="12403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24">
            <a:extLst>
              <a:ext uri="{FF2B5EF4-FFF2-40B4-BE49-F238E27FC236}">
                <a16:creationId xmlns="" xmlns:a16="http://schemas.microsoft.com/office/drawing/2014/main" id="{62B45317-CADC-6A48-B389-69767B13E417}"/>
              </a:ext>
            </a:extLst>
          </p:cNvPr>
          <p:cNvSpPr/>
          <p:nvPr/>
        </p:nvSpPr>
        <p:spPr>
          <a:xfrm>
            <a:off x="432316" y="4960960"/>
            <a:ext cx="2743276" cy="1938992"/>
          </a:xfrm>
          <a:prstGeom prst="rect">
            <a:avLst/>
          </a:prstGeom>
        </p:spPr>
        <p:txBody>
          <a:bodyPr wrap="square">
            <a:spAutoFit/>
          </a:bodyPr>
          <a:lstStyle/>
          <a:p>
            <a:r>
              <a:rPr lang="es-MX" sz="800" dirty="0">
                <a:latin typeface="Avenir Next Medium" panose="020B0503020202020204" pitchFamily="34" charset="0"/>
              </a:rPr>
              <a:t>Propuestas de anteproyecto de entes públicos </a:t>
            </a:r>
          </a:p>
          <a:p>
            <a:endParaRPr lang="es-MX" sz="800" dirty="0">
              <a:latin typeface="Avenir Next Medium" panose="020B0503020202020204" pitchFamily="34" charset="0"/>
            </a:endParaRPr>
          </a:p>
          <a:p>
            <a:r>
              <a:rPr lang="es-MX" sz="800" dirty="0">
                <a:latin typeface="Avenir Next Medium" panose="020B0503020202020204" pitchFamily="34" charset="0"/>
              </a:rPr>
              <a:t>Proyecciones macroeconómicas </a:t>
            </a:r>
            <a:r>
              <a:rPr lang="es-MX" sz="800" i="1" dirty="0">
                <a:latin typeface="Avenir Next Medium" panose="020B0503020202020204" pitchFamily="34" charset="0"/>
              </a:rPr>
              <a:t>(inflación, PIB, tipo de cambio, precio del petróleo)</a:t>
            </a:r>
          </a:p>
          <a:p>
            <a:r>
              <a:rPr lang="es-MX" sz="800" dirty="0">
                <a:latin typeface="Avenir Next Medium" panose="020B0503020202020204" pitchFamily="34" charset="0"/>
              </a:rPr>
              <a:t> </a:t>
            </a:r>
          </a:p>
          <a:p>
            <a:r>
              <a:rPr lang="es-MX" sz="800" dirty="0">
                <a:latin typeface="Avenir Next Medium" panose="020B0503020202020204" pitchFamily="34" charset="0"/>
              </a:rPr>
              <a:t>Estimaciones de gasto e ingreso </a:t>
            </a:r>
            <a:r>
              <a:rPr lang="es-MX" sz="800" i="1" dirty="0">
                <a:latin typeface="Avenir Next Medium" panose="020B0503020202020204" pitchFamily="34" charset="0"/>
              </a:rPr>
              <a:t>(financiamiento de recursos </a:t>
            </a:r>
            <a:r>
              <a:rPr lang="es-MX" sz="800" i="1" dirty="0" smtClean="0">
                <a:latin typeface="Avenir Next Medium" panose="020B0503020202020204" pitchFamily="34" charset="0"/>
              </a:rPr>
              <a:t>federales etiquetados)</a:t>
            </a:r>
            <a:r>
              <a:rPr lang="es-MX" sz="800" i="1" dirty="0">
                <a:latin typeface="Avenir Next Medium" panose="020B0503020202020204" pitchFamily="34" charset="0"/>
              </a:rPr>
              <a:t>	</a:t>
            </a:r>
            <a:endParaRPr lang="es-MX" sz="800" dirty="0">
              <a:latin typeface="Avenir Next Medium" panose="020B0503020202020204" pitchFamily="34" charset="0"/>
            </a:endParaRPr>
          </a:p>
          <a:p>
            <a:r>
              <a:rPr lang="es-MX" sz="800" dirty="0">
                <a:latin typeface="Avenir Next Medium" panose="020B0503020202020204" pitchFamily="34" charset="0"/>
              </a:rPr>
              <a:t>Estimaciones de gasto e ingreso </a:t>
            </a:r>
            <a:r>
              <a:rPr lang="es-MX" sz="800" i="1" dirty="0">
                <a:latin typeface="Avenir Next Medium" panose="020B0503020202020204" pitchFamily="34" charset="0"/>
              </a:rPr>
              <a:t>(financiamiento de recursos de libre disposición)</a:t>
            </a:r>
          </a:p>
          <a:p>
            <a:r>
              <a:rPr lang="es-MX" sz="800" dirty="0">
                <a:latin typeface="Avenir Next Medium" panose="020B0503020202020204" pitchFamily="34" charset="0"/>
              </a:rPr>
              <a:t> </a:t>
            </a:r>
          </a:p>
          <a:p>
            <a:r>
              <a:rPr lang="es-MX" sz="800" dirty="0">
                <a:latin typeface="Avenir Next Medium" panose="020B0503020202020204" pitchFamily="34" charset="0"/>
              </a:rPr>
              <a:t>Reformas a las leyes fiscales y financieras	</a:t>
            </a:r>
          </a:p>
          <a:p>
            <a:endParaRPr lang="es-MX" sz="800" dirty="0">
              <a:latin typeface="Avenir Next Medium" panose="020B0503020202020204" pitchFamily="34" charset="0"/>
            </a:endParaRPr>
          </a:p>
          <a:p>
            <a:r>
              <a:rPr lang="es-MX" sz="800" dirty="0">
                <a:latin typeface="Avenir Next Medium" panose="020B0503020202020204" pitchFamily="34" charset="0"/>
              </a:rPr>
              <a:t>Evaluación de gestión </a:t>
            </a:r>
            <a:r>
              <a:rPr lang="es-MX" sz="800" dirty="0" smtClean="0">
                <a:latin typeface="Avenir Next Medium" panose="020B0503020202020204" pitchFamily="34" charset="0"/>
              </a:rPr>
              <a:t>financiera (respecto a resultados)</a:t>
            </a:r>
            <a:endParaRPr lang="es-MX" sz="800" dirty="0">
              <a:latin typeface="Avenir Next Medium" panose="020B0503020202020204" pitchFamily="34" charset="0"/>
            </a:endParaRPr>
          </a:p>
          <a:p>
            <a:r>
              <a:rPr lang="es-MX" sz="800" dirty="0">
                <a:latin typeface="Avenir Next Medium" panose="020B0503020202020204" pitchFamily="34" charset="0"/>
              </a:rPr>
              <a:t> </a:t>
            </a:r>
          </a:p>
          <a:p>
            <a:r>
              <a:rPr lang="es-MX" sz="800" dirty="0">
                <a:latin typeface="Avenir Next Medium" panose="020B0503020202020204" pitchFamily="34" charset="0"/>
              </a:rPr>
              <a:t> </a:t>
            </a:r>
            <a:r>
              <a:rPr lang="es-MX" sz="800" dirty="0" smtClean="0">
                <a:latin typeface="Avenir Next Medium" panose="020B0503020202020204" pitchFamily="34" charset="0"/>
              </a:rPr>
              <a:t>  </a:t>
            </a:r>
            <a:r>
              <a:rPr lang="es-MX" sz="800" dirty="0" smtClean="0">
                <a:solidFill>
                  <a:schemeClr val="bg1"/>
                </a:solidFill>
                <a:latin typeface="Avenir Next Medium" panose="020B0503020202020204" pitchFamily="34" charset="0"/>
              </a:rPr>
              <a:t>Nuevo</a:t>
            </a:r>
            <a:r>
              <a:rPr lang="es-MX" sz="800" dirty="0" smtClean="0">
                <a:latin typeface="Avenir Next Medium" panose="020B0503020202020204" pitchFamily="34" charset="0"/>
              </a:rPr>
              <a:t>    Resultados </a:t>
            </a:r>
            <a:r>
              <a:rPr lang="es-MX" sz="800" dirty="0">
                <a:latin typeface="Avenir Next Medium" panose="020B0503020202020204" pitchFamily="34" charset="0"/>
              </a:rPr>
              <a:t>del Presupuesto Ciudadano</a:t>
            </a:r>
          </a:p>
        </p:txBody>
      </p:sp>
      <p:sp>
        <p:nvSpPr>
          <p:cNvPr id="2" name="Recortar rectángulo de una esquina 1">
            <a:extLst>
              <a:ext uri="{FF2B5EF4-FFF2-40B4-BE49-F238E27FC236}">
                <a16:creationId xmlns="" xmlns:a16="http://schemas.microsoft.com/office/drawing/2014/main" id="{6155BCF0-6E10-7349-A610-4865BFA29D78}"/>
              </a:ext>
            </a:extLst>
          </p:cNvPr>
          <p:cNvSpPr/>
          <p:nvPr/>
        </p:nvSpPr>
        <p:spPr>
          <a:xfrm>
            <a:off x="3996436" y="6654800"/>
            <a:ext cx="2468159" cy="190282"/>
          </a:xfrm>
          <a:prstGeom prst="snip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 xmlns:a16="http://schemas.microsoft.com/office/drawing/2014/main" id="{77E4789D-3369-0C44-8A50-B950CDECAECE}"/>
              </a:ext>
            </a:extLst>
          </p:cNvPr>
          <p:cNvSpPr txBox="1"/>
          <p:nvPr/>
        </p:nvSpPr>
        <p:spPr>
          <a:xfrm>
            <a:off x="3996436" y="6650746"/>
            <a:ext cx="1837362" cy="230832"/>
          </a:xfrm>
          <a:prstGeom prst="rect">
            <a:avLst/>
          </a:prstGeom>
          <a:noFill/>
        </p:spPr>
        <p:txBody>
          <a:bodyPr wrap="none" rtlCol="0">
            <a:spAutoFit/>
          </a:bodyPr>
          <a:lstStyle/>
          <a:p>
            <a:r>
              <a:rPr lang="es-MX" sz="900" dirty="0" smtClean="0">
                <a:solidFill>
                  <a:schemeClr val="bg1"/>
                </a:solidFill>
                <a:latin typeface="Avenir Next" panose="020B0503020202020204" pitchFamily="34" charset="0"/>
              </a:rPr>
              <a:t>https://</a:t>
            </a:r>
            <a:r>
              <a:rPr lang="es-MX" sz="900" dirty="0">
                <a:solidFill>
                  <a:schemeClr val="bg1"/>
                </a:solidFill>
                <a:latin typeface="Avenir Next" panose="020B0503020202020204" pitchFamily="34" charset="0"/>
              </a:rPr>
              <a:t>presupuestociudadano.jalisco.gob.mx</a:t>
            </a:r>
          </a:p>
        </p:txBody>
      </p:sp>
      <p:sp>
        <p:nvSpPr>
          <p:cNvPr id="6" name="CuadroTexto 5">
            <a:extLst>
              <a:ext uri="{FF2B5EF4-FFF2-40B4-BE49-F238E27FC236}">
                <a16:creationId xmlns="" xmlns:a16="http://schemas.microsoft.com/office/drawing/2014/main" id="{BE427977-69E1-0B44-BC1D-BECB75762696}"/>
              </a:ext>
            </a:extLst>
          </p:cNvPr>
          <p:cNvSpPr txBox="1"/>
          <p:nvPr/>
        </p:nvSpPr>
        <p:spPr>
          <a:xfrm>
            <a:off x="741409" y="6936581"/>
            <a:ext cx="2089033" cy="200055"/>
          </a:xfrm>
          <a:prstGeom prst="rect">
            <a:avLst/>
          </a:prstGeom>
          <a:noFill/>
        </p:spPr>
        <p:txBody>
          <a:bodyPr wrap="none" rtlCol="0">
            <a:spAutoFit/>
          </a:bodyPr>
          <a:lstStyle/>
          <a:p>
            <a:r>
              <a:rPr lang="es-MX" sz="700" dirty="0">
                <a:latin typeface="Avenir Next Medium" panose="020B0503020202020204" pitchFamily="34" charset="0"/>
              </a:rPr>
              <a:t>Se trabaja del </a:t>
            </a:r>
            <a:r>
              <a:rPr lang="es-MX" sz="700" b="1" dirty="0">
                <a:latin typeface="Avenir Next Medium" panose="020B0503020202020204" pitchFamily="34" charset="0"/>
              </a:rPr>
              <a:t>16 de agosto al 1 de noviembre</a:t>
            </a:r>
          </a:p>
        </p:txBody>
      </p:sp>
      <p:cxnSp>
        <p:nvCxnSpPr>
          <p:cNvPr id="36" name="Conector recto 35">
            <a:extLst>
              <a:ext uri="{FF2B5EF4-FFF2-40B4-BE49-F238E27FC236}">
                <a16:creationId xmlns="" xmlns:a16="http://schemas.microsoft.com/office/drawing/2014/main" id="{25976B0E-DE46-D04A-B772-42C760891DFA}"/>
              </a:ext>
            </a:extLst>
          </p:cNvPr>
          <p:cNvCxnSpPr/>
          <p:nvPr/>
        </p:nvCxnSpPr>
        <p:spPr>
          <a:xfrm>
            <a:off x="369594" y="7197594"/>
            <a:ext cx="7033212" cy="0"/>
          </a:xfrm>
          <a:prstGeom prst="line">
            <a:avLst/>
          </a:prstGeom>
        </p:spPr>
        <p:style>
          <a:lnRef idx="1">
            <a:schemeClr val="dk1"/>
          </a:lnRef>
          <a:fillRef idx="0">
            <a:schemeClr val="dk1"/>
          </a:fillRef>
          <a:effectRef idx="0">
            <a:schemeClr val="dk1"/>
          </a:effectRef>
          <a:fontRef idx="minor">
            <a:schemeClr val="tx1"/>
          </a:fontRef>
        </p:style>
      </p:cxnSp>
      <p:sp>
        <p:nvSpPr>
          <p:cNvPr id="37" name="CuadroTexto 36">
            <a:extLst>
              <a:ext uri="{FF2B5EF4-FFF2-40B4-BE49-F238E27FC236}">
                <a16:creationId xmlns="" xmlns:a16="http://schemas.microsoft.com/office/drawing/2014/main" id="{0CE9ACD5-CE3E-9745-8206-C8CD99636E97}"/>
              </a:ext>
            </a:extLst>
          </p:cNvPr>
          <p:cNvSpPr txBox="1"/>
          <p:nvPr/>
        </p:nvSpPr>
        <p:spPr>
          <a:xfrm>
            <a:off x="633205" y="7624667"/>
            <a:ext cx="2456122" cy="230832"/>
          </a:xfrm>
          <a:prstGeom prst="rect">
            <a:avLst/>
          </a:prstGeom>
          <a:noFill/>
        </p:spPr>
        <p:txBody>
          <a:bodyPr wrap="none" rtlCol="0">
            <a:spAutoFit/>
          </a:bodyPr>
          <a:lstStyle/>
          <a:p>
            <a:r>
              <a:rPr lang="es-MX" sz="900" dirty="0">
                <a:latin typeface="Avenir Next Medium" panose="020B0503020202020204" pitchFamily="34" charset="0"/>
              </a:rPr>
              <a:t>- Aprobación del Presupuesto de Egresos -</a:t>
            </a:r>
          </a:p>
        </p:txBody>
      </p:sp>
      <p:sp>
        <p:nvSpPr>
          <p:cNvPr id="38" name="CuadroTexto 37">
            <a:extLst>
              <a:ext uri="{FF2B5EF4-FFF2-40B4-BE49-F238E27FC236}">
                <a16:creationId xmlns="" xmlns:a16="http://schemas.microsoft.com/office/drawing/2014/main" id="{B06D5372-1CC8-6444-8226-DA11D0ECFF09}"/>
              </a:ext>
            </a:extLst>
          </p:cNvPr>
          <p:cNvSpPr txBox="1"/>
          <p:nvPr/>
        </p:nvSpPr>
        <p:spPr>
          <a:xfrm>
            <a:off x="497390" y="7809697"/>
            <a:ext cx="2608122" cy="461665"/>
          </a:xfrm>
          <a:prstGeom prst="rect">
            <a:avLst/>
          </a:prstGeom>
          <a:noFill/>
        </p:spPr>
        <p:txBody>
          <a:bodyPr wrap="square" rtlCol="0">
            <a:spAutoFit/>
          </a:bodyPr>
          <a:lstStyle/>
          <a:p>
            <a:pPr algn="just"/>
            <a:r>
              <a:rPr lang="es-MX" sz="800" dirty="0">
                <a:latin typeface="Avenir Next Medium" panose="020B0503020202020204" pitchFamily="34" charset="0"/>
              </a:rPr>
              <a:t>El Congreso del Estado de Jalisco recibe el Proyecto de Presupuesto, lo analiza, lo discute y da propuestas de modificación.</a:t>
            </a:r>
          </a:p>
        </p:txBody>
      </p:sp>
      <p:sp>
        <p:nvSpPr>
          <p:cNvPr id="39" name="CuadroTexto 38">
            <a:extLst>
              <a:ext uri="{FF2B5EF4-FFF2-40B4-BE49-F238E27FC236}">
                <a16:creationId xmlns="" xmlns:a16="http://schemas.microsoft.com/office/drawing/2014/main" id="{D2CBD835-0B3F-1F41-BDDC-1F69DB24450C}"/>
              </a:ext>
            </a:extLst>
          </p:cNvPr>
          <p:cNvSpPr txBox="1"/>
          <p:nvPr/>
        </p:nvSpPr>
        <p:spPr>
          <a:xfrm>
            <a:off x="685230" y="8309424"/>
            <a:ext cx="2608122" cy="215444"/>
          </a:xfrm>
          <a:prstGeom prst="rect">
            <a:avLst/>
          </a:prstGeom>
          <a:noFill/>
        </p:spPr>
        <p:txBody>
          <a:bodyPr wrap="square" rtlCol="0">
            <a:spAutoFit/>
          </a:bodyPr>
          <a:lstStyle/>
          <a:p>
            <a:pPr algn="just"/>
            <a:r>
              <a:rPr lang="es-MX" sz="800" dirty="0">
                <a:latin typeface="Avenir Next Medium" panose="020B0503020202020204" pitchFamily="34" charset="0"/>
              </a:rPr>
              <a:t>El proceso concluye cuando el Congreso aprueba el </a:t>
            </a:r>
            <a:r>
              <a:rPr lang="es-MX" sz="800" dirty="0" smtClean="0">
                <a:latin typeface="Avenir Next Medium" panose="020B0503020202020204" pitchFamily="34" charset="0"/>
              </a:rPr>
              <a:t>Presupuesto.</a:t>
            </a:r>
            <a:endParaRPr lang="es-MX" sz="800" dirty="0">
              <a:latin typeface="Avenir Next Medium" panose="020B0503020202020204" pitchFamily="34" charset="0"/>
            </a:endParaRPr>
          </a:p>
        </p:txBody>
      </p:sp>
      <p:sp>
        <p:nvSpPr>
          <p:cNvPr id="40" name="CuadroTexto 39">
            <a:extLst>
              <a:ext uri="{FF2B5EF4-FFF2-40B4-BE49-F238E27FC236}">
                <a16:creationId xmlns="" xmlns:a16="http://schemas.microsoft.com/office/drawing/2014/main" id="{B79B47F0-5303-AD40-B5E1-369B56604859}"/>
              </a:ext>
            </a:extLst>
          </p:cNvPr>
          <p:cNvSpPr txBox="1"/>
          <p:nvPr/>
        </p:nvSpPr>
        <p:spPr>
          <a:xfrm>
            <a:off x="830397" y="8736386"/>
            <a:ext cx="1806905" cy="200055"/>
          </a:xfrm>
          <a:prstGeom prst="rect">
            <a:avLst/>
          </a:prstGeom>
          <a:noFill/>
        </p:spPr>
        <p:txBody>
          <a:bodyPr wrap="none" rtlCol="0">
            <a:spAutoFit/>
          </a:bodyPr>
          <a:lstStyle/>
          <a:p>
            <a:r>
              <a:rPr lang="es-MX" sz="700" dirty="0">
                <a:latin typeface="Avenir Next Medium" panose="020B0503020202020204" pitchFamily="34" charset="0"/>
              </a:rPr>
              <a:t>Del </a:t>
            </a:r>
            <a:r>
              <a:rPr lang="es-MX" sz="700" b="1" dirty="0">
                <a:latin typeface="Avenir Next Medium" panose="020B0503020202020204" pitchFamily="34" charset="0"/>
              </a:rPr>
              <a:t>1 de noviembre al 15 de diciembre</a:t>
            </a:r>
          </a:p>
        </p:txBody>
      </p:sp>
      <p:sp>
        <p:nvSpPr>
          <p:cNvPr id="41" name="CuadroTexto 40">
            <a:extLst>
              <a:ext uri="{FF2B5EF4-FFF2-40B4-BE49-F238E27FC236}">
                <a16:creationId xmlns="" xmlns:a16="http://schemas.microsoft.com/office/drawing/2014/main" id="{C0FC3892-1E2E-314F-971E-7C14131289D8}"/>
              </a:ext>
            </a:extLst>
          </p:cNvPr>
          <p:cNvSpPr txBox="1"/>
          <p:nvPr/>
        </p:nvSpPr>
        <p:spPr>
          <a:xfrm>
            <a:off x="837630" y="9085601"/>
            <a:ext cx="2608122" cy="338554"/>
          </a:xfrm>
          <a:prstGeom prst="rect">
            <a:avLst/>
          </a:prstGeom>
          <a:noFill/>
        </p:spPr>
        <p:txBody>
          <a:bodyPr wrap="square" rtlCol="0">
            <a:spAutoFit/>
          </a:bodyPr>
          <a:lstStyle/>
          <a:p>
            <a:pPr algn="just"/>
            <a:r>
              <a:rPr lang="es-MX" sz="800" dirty="0">
                <a:latin typeface="Avenir Next Medium" panose="020B0503020202020204" pitchFamily="34" charset="0"/>
              </a:rPr>
              <a:t>Se publica en el Periódico Oficial “El Estado de Jalisco” a más tardar el </a:t>
            </a:r>
            <a:r>
              <a:rPr lang="es-MX" sz="800" b="1" dirty="0">
                <a:latin typeface="Avenir Next Medium" panose="020B0503020202020204" pitchFamily="34" charset="0"/>
              </a:rPr>
              <a:t>31 de diciembre</a:t>
            </a:r>
            <a:r>
              <a:rPr lang="es-MX" sz="800" dirty="0">
                <a:latin typeface="Avenir Next Medium" panose="020B0503020202020204" pitchFamily="34" charset="0"/>
              </a:rPr>
              <a:t>.</a:t>
            </a:r>
          </a:p>
        </p:txBody>
      </p:sp>
      <p:sp>
        <p:nvSpPr>
          <p:cNvPr id="8" name="Elipse 7">
            <a:extLst>
              <a:ext uri="{FF2B5EF4-FFF2-40B4-BE49-F238E27FC236}">
                <a16:creationId xmlns="" xmlns:a16="http://schemas.microsoft.com/office/drawing/2014/main" id="{11F6148D-18BA-5A4D-A87D-AA830904C6F6}"/>
              </a:ext>
            </a:extLst>
          </p:cNvPr>
          <p:cNvSpPr/>
          <p:nvPr/>
        </p:nvSpPr>
        <p:spPr>
          <a:xfrm>
            <a:off x="403267" y="7883400"/>
            <a:ext cx="45719" cy="45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Elipse 41">
            <a:extLst>
              <a:ext uri="{FF2B5EF4-FFF2-40B4-BE49-F238E27FC236}">
                <a16:creationId xmlns="" xmlns:a16="http://schemas.microsoft.com/office/drawing/2014/main" id="{F7A5CE83-923B-CD44-BF58-92BE05A2BA55}"/>
              </a:ext>
            </a:extLst>
          </p:cNvPr>
          <p:cNvSpPr/>
          <p:nvPr/>
        </p:nvSpPr>
        <p:spPr>
          <a:xfrm>
            <a:off x="619459" y="8383131"/>
            <a:ext cx="45719" cy="4571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Elipse 42">
            <a:extLst>
              <a:ext uri="{FF2B5EF4-FFF2-40B4-BE49-F238E27FC236}">
                <a16:creationId xmlns="" xmlns:a16="http://schemas.microsoft.com/office/drawing/2014/main" id="{D7F047FE-B1B2-6E42-B756-AEBEE4075AA2}"/>
              </a:ext>
            </a:extLst>
          </p:cNvPr>
          <p:cNvSpPr/>
          <p:nvPr/>
        </p:nvSpPr>
        <p:spPr>
          <a:xfrm>
            <a:off x="757682" y="9159308"/>
            <a:ext cx="45719" cy="4571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a:extLst>
              <a:ext uri="{FF2B5EF4-FFF2-40B4-BE49-F238E27FC236}">
                <a16:creationId xmlns="" xmlns:a16="http://schemas.microsoft.com/office/drawing/2014/main" id="{A4D3ED36-A069-D24E-A056-A51BADC9281E}"/>
              </a:ext>
            </a:extLst>
          </p:cNvPr>
          <p:cNvSpPr txBox="1"/>
          <p:nvPr/>
        </p:nvSpPr>
        <p:spPr>
          <a:xfrm>
            <a:off x="633205" y="9584713"/>
            <a:ext cx="2159566" cy="215444"/>
          </a:xfrm>
          <a:prstGeom prst="rect">
            <a:avLst/>
          </a:prstGeom>
          <a:noFill/>
        </p:spPr>
        <p:txBody>
          <a:bodyPr wrap="none" rtlCol="0">
            <a:spAutoFit/>
          </a:bodyPr>
          <a:lstStyle/>
          <a:p>
            <a:r>
              <a:rPr lang="es-MX" sz="800" dirty="0" smtClean="0">
                <a:solidFill>
                  <a:schemeClr val="accent1"/>
                </a:solidFill>
                <a:latin typeface="Avenir Next Demi Bold" panose="020B0503020202020204" pitchFamily="34" charset="0"/>
              </a:rPr>
              <a:t>https://</a:t>
            </a:r>
            <a:r>
              <a:rPr lang="es-MX" sz="800" dirty="0">
                <a:solidFill>
                  <a:schemeClr val="accent1"/>
                </a:solidFill>
                <a:latin typeface="Avenir Next Demi Bold" panose="020B0503020202020204" pitchFamily="34" charset="0"/>
              </a:rPr>
              <a:t>presupuestociudadano.jalisco.gob.mx</a:t>
            </a:r>
          </a:p>
        </p:txBody>
      </p:sp>
      <p:sp>
        <p:nvSpPr>
          <p:cNvPr id="44" name="Llamada ovalada 43">
            <a:extLst>
              <a:ext uri="{FF2B5EF4-FFF2-40B4-BE49-F238E27FC236}">
                <a16:creationId xmlns="" xmlns:a16="http://schemas.microsoft.com/office/drawing/2014/main" id="{A0B4D531-43CE-3448-9B0F-1965F43293B8}"/>
              </a:ext>
            </a:extLst>
          </p:cNvPr>
          <p:cNvSpPr/>
          <p:nvPr/>
        </p:nvSpPr>
        <p:spPr>
          <a:xfrm>
            <a:off x="409617" y="7335166"/>
            <a:ext cx="438912" cy="255051"/>
          </a:xfrm>
          <a:prstGeom prst="wedgeEllipseCallout">
            <a:avLst>
              <a:gd name="adj1" fmla="val 38418"/>
              <a:gd name="adj2" fmla="val 52279"/>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CuadroTexto 44">
            <a:extLst>
              <a:ext uri="{FF2B5EF4-FFF2-40B4-BE49-F238E27FC236}">
                <a16:creationId xmlns="" xmlns:a16="http://schemas.microsoft.com/office/drawing/2014/main" id="{6F6D4E1B-3D28-1643-87B1-A634B6B7D8E8}"/>
              </a:ext>
            </a:extLst>
          </p:cNvPr>
          <p:cNvSpPr txBox="1"/>
          <p:nvPr/>
        </p:nvSpPr>
        <p:spPr>
          <a:xfrm>
            <a:off x="421010" y="7372299"/>
            <a:ext cx="438912" cy="184666"/>
          </a:xfrm>
          <a:prstGeom prst="rect">
            <a:avLst/>
          </a:prstGeom>
          <a:noFill/>
        </p:spPr>
        <p:txBody>
          <a:bodyPr wrap="square" rtlCol="0">
            <a:spAutoFit/>
          </a:bodyPr>
          <a:lstStyle/>
          <a:p>
            <a:r>
              <a:rPr lang="es-MX" sz="600" b="1" dirty="0">
                <a:solidFill>
                  <a:schemeClr val="bg1"/>
                </a:solidFill>
                <a:latin typeface="Avenir Next" panose="020B0503020202020204" pitchFamily="34" charset="0"/>
              </a:rPr>
              <a:t>Fase </a:t>
            </a:r>
            <a:r>
              <a:rPr lang="es-MX" sz="600" b="1" dirty="0" smtClean="0">
                <a:solidFill>
                  <a:schemeClr val="bg1"/>
                </a:solidFill>
                <a:latin typeface="Avenir Next" panose="020B0503020202020204" pitchFamily="34" charset="0"/>
              </a:rPr>
              <a:t>3</a:t>
            </a:r>
            <a:endParaRPr lang="es-MX" sz="600" b="1" dirty="0">
              <a:solidFill>
                <a:schemeClr val="bg1"/>
              </a:solidFill>
              <a:latin typeface="Avenir Next" panose="020B0503020202020204" pitchFamily="34" charset="0"/>
            </a:endParaRPr>
          </a:p>
        </p:txBody>
      </p:sp>
      <p:sp>
        <p:nvSpPr>
          <p:cNvPr id="46" name="CuadroTexto 45">
            <a:extLst>
              <a:ext uri="{FF2B5EF4-FFF2-40B4-BE49-F238E27FC236}">
                <a16:creationId xmlns="" xmlns:a16="http://schemas.microsoft.com/office/drawing/2014/main" id="{76C2CEC8-3991-7D4B-B970-AA397CF23F59}"/>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7</a:t>
            </a:r>
          </a:p>
        </p:txBody>
      </p:sp>
    </p:spTree>
    <p:extLst>
      <p:ext uri="{BB962C8B-B14F-4D97-AF65-F5344CB8AC3E}">
        <p14:creationId xmlns:p14="http://schemas.microsoft.com/office/powerpoint/2010/main" val="1654078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8675739A-6395-814F-816C-5E366F570224}"/>
              </a:ext>
            </a:extLst>
          </p:cNvPr>
          <p:cNvPicPr>
            <a:picLocks noChangeAspect="1"/>
          </p:cNvPicPr>
          <p:nvPr/>
        </p:nvPicPr>
        <p:blipFill>
          <a:blip r:embed="rId2"/>
          <a:stretch>
            <a:fillRect/>
          </a:stretch>
        </p:blipFill>
        <p:spPr>
          <a:xfrm>
            <a:off x="0" y="0"/>
            <a:ext cx="7790036" cy="6000750"/>
          </a:xfrm>
          <a:prstGeom prst="rect">
            <a:avLst/>
          </a:prstGeom>
        </p:spPr>
      </p:pic>
      <p:sp>
        <p:nvSpPr>
          <p:cNvPr id="4" name="Rectángulo 3">
            <a:extLst>
              <a:ext uri="{FF2B5EF4-FFF2-40B4-BE49-F238E27FC236}">
                <a16:creationId xmlns="" xmlns:a16="http://schemas.microsoft.com/office/drawing/2014/main" id="{0C5C5BCA-2C1C-1E4C-B5F3-603E776D8277}"/>
              </a:ext>
            </a:extLst>
          </p:cNvPr>
          <p:cNvSpPr/>
          <p:nvPr/>
        </p:nvSpPr>
        <p:spPr>
          <a:xfrm>
            <a:off x="0" y="2406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B30B3D9B-C535-E240-A5A4-8AA056F29392}"/>
              </a:ext>
            </a:extLst>
          </p:cNvPr>
          <p:cNvSpPr txBox="1"/>
          <p:nvPr/>
        </p:nvSpPr>
        <p:spPr>
          <a:xfrm>
            <a:off x="640708" y="370519"/>
            <a:ext cx="6567182" cy="461665"/>
          </a:xfrm>
          <a:prstGeom prst="rect">
            <a:avLst/>
          </a:prstGeom>
          <a:noFill/>
        </p:spPr>
        <p:txBody>
          <a:bodyPr wrap="none" rtlCol="0">
            <a:spAutoFit/>
          </a:bodyPr>
          <a:lstStyle/>
          <a:p>
            <a:pPr algn="ctr"/>
            <a:r>
              <a:rPr lang="es-MX" sz="2400" b="1" dirty="0">
                <a:solidFill>
                  <a:srgbClr val="5A3F00"/>
                </a:solidFill>
                <a:latin typeface="Avenir Next Demi Bold" panose="020B0503020202020204" pitchFamily="34" charset="0"/>
              </a:rPr>
              <a:t>¿De dónde viene el dinero para el </a:t>
            </a:r>
            <a:r>
              <a:rPr lang="es-MX" sz="2400" b="1" dirty="0">
                <a:solidFill>
                  <a:srgbClr val="5A3F00"/>
                </a:solidFill>
                <a:latin typeface="Avenir Next Heavy" panose="020B0503020202020204" pitchFamily="34" charset="0"/>
              </a:rPr>
              <a:t>Gasto Público</a:t>
            </a:r>
            <a:r>
              <a:rPr lang="es-MX" sz="2400" b="1" dirty="0">
                <a:solidFill>
                  <a:srgbClr val="5A3F00"/>
                </a:solidFill>
                <a:latin typeface="Avenir Next Demi Bold" panose="020B0503020202020204" pitchFamily="34" charset="0"/>
              </a:rPr>
              <a:t>?</a:t>
            </a:r>
          </a:p>
        </p:txBody>
      </p:sp>
      <p:sp>
        <p:nvSpPr>
          <p:cNvPr id="8" name="Rectángulo 7">
            <a:extLst>
              <a:ext uri="{FF2B5EF4-FFF2-40B4-BE49-F238E27FC236}">
                <a16:creationId xmlns="" xmlns:a16="http://schemas.microsoft.com/office/drawing/2014/main" id="{B9E9CF95-1BB3-1C46-8265-A7A0B19AC67E}"/>
              </a:ext>
            </a:extLst>
          </p:cNvPr>
          <p:cNvSpPr/>
          <p:nvPr/>
        </p:nvSpPr>
        <p:spPr>
          <a:xfrm>
            <a:off x="0" y="5922336"/>
            <a:ext cx="7772400" cy="11031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dondear rectángulo de esquina diagonal 8">
            <a:extLst>
              <a:ext uri="{FF2B5EF4-FFF2-40B4-BE49-F238E27FC236}">
                <a16:creationId xmlns="" xmlns:a16="http://schemas.microsoft.com/office/drawing/2014/main" id="{208B4254-C02D-F449-A06A-8F8581850680}"/>
              </a:ext>
            </a:extLst>
          </p:cNvPr>
          <p:cNvSpPr/>
          <p:nvPr/>
        </p:nvSpPr>
        <p:spPr>
          <a:xfrm>
            <a:off x="4954772" y="1541721"/>
            <a:ext cx="2349795" cy="1520456"/>
          </a:xfrm>
          <a:prstGeom prst="round2Diag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a:latin typeface="Avenir Next Heavy" panose="020B0503020202020204" pitchFamily="34" charset="0"/>
            </a:endParaRPr>
          </a:p>
        </p:txBody>
      </p:sp>
      <p:sp>
        <p:nvSpPr>
          <p:cNvPr id="10" name="CuadroTexto 9">
            <a:extLst>
              <a:ext uri="{FF2B5EF4-FFF2-40B4-BE49-F238E27FC236}">
                <a16:creationId xmlns="" xmlns:a16="http://schemas.microsoft.com/office/drawing/2014/main" id="{AFF17913-D59E-184F-9B62-D6EBDBBC7AF9}"/>
              </a:ext>
            </a:extLst>
          </p:cNvPr>
          <p:cNvSpPr txBox="1"/>
          <p:nvPr/>
        </p:nvSpPr>
        <p:spPr>
          <a:xfrm>
            <a:off x="5300694" y="1646592"/>
            <a:ext cx="1723549" cy="646331"/>
          </a:xfrm>
          <a:prstGeom prst="rect">
            <a:avLst/>
          </a:prstGeom>
          <a:noFill/>
        </p:spPr>
        <p:txBody>
          <a:bodyPr wrap="none" rtlCol="0">
            <a:spAutoFit/>
          </a:bodyPr>
          <a:lstStyle/>
          <a:p>
            <a:pPr algn="r"/>
            <a:r>
              <a:rPr lang="es-MX" dirty="0">
                <a:solidFill>
                  <a:schemeClr val="bg2">
                    <a:lumMod val="25000"/>
                  </a:schemeClr>
                </a:solidFill>
                <a:latin typeface="Avenir Next" panose="020B0503020202020204" pitchFamily="34" charset="0"/>
              </a:rPr>
              <a:t>LEY de </a:t>
            </a:r>
          </a:p>
          <a:p>
            <a:pPr algn="r"/>
            <a:r>
              <a:rPr lang="es-MX" dirty="0">
                <a:solidFill>
                  <a:schemeClr val="bg2">
                    <a:lumMod val="25000"/>
                  </a:schemeClr>
                </a:solidFill>
                <a:latin typeface="Avenir Next" panose="020B0503020202020204" pitchFamily="34" charset="0"/>
              </a:rPr>
              <a:t>INGRESOS del</a:t>
            </a:r>
          </a:p>
        </p:txBody>
      </p:sp>
      <p:sp>
        <p:nvSpPr>
          <p:cNvPr id="11" name="CuadroTexto 10">
            <a:extLst>
              <a:ext uri="{FF2B5EF4-FFF2-40B4-BE49-F238E27FC236}">
                <a16:creationId xmlns="" xmlns:a16="http://schemas.microsoft.com/office/drawing/2014/main" id="{F893C7D3-345E-0341-A7AF-A16A7A3C45C0}"/>
              </a:ext>
            </a:extLst>
          </p:cNvPr>
          <p:cNvSpPr txBox="1"/>
          <p:nvPr/>
        </p:nvSpPr>
        <p:spPr>
          <a:xfrm>
            <a:off x="5018768" y="2226167"/>
            <a:ext cx="1725152" cy="477054"/>
          </a:xfrm>
          <a:prstGeom prst="rect">
            <a:avLst/>
          </a:prstGeom>
          <a:noFill/>
        </p:spPr>
        <p:txBody>
          <a:bodyPr wrap="none" rtlCol="0">
            <a:spAutoFit/>
          </a:bodyPr>
          <a:lstStyle/>
          <a:p>
            <a:pPr algn="r"/>
            <a:r>
              <a:rPr lang="es-MX" sz="2500" b="1" dirty="0">
                <a:solidFill>
                  <a:schemeClr val="bg2">
                    <a:lumMod val="25000"/>
                  </a:schemeClr>
                </a:solidFill>
                <a:latin typeface="Avenir Next" panose="020B0503020202020204" pitchFamily="34" charset="0"/>
              </a:rPr>
              <a:t>Estado de</a:t>
            </a:r>
          </a:p>
        </p:txBody>
      </p:sp>
      <p:sp>
        <p:nvSpPr>
          <p:cNvPr id="12" name="CuadroTexto 11">
            <a:extLst>
              <a:ext uri="{FF2B5EF4-FFF2-40B4-BE49-F238E27FC236}">
                <a16:creationId xmlns="" xmlns:a16="http://schemas.microsoft.com/office/drawing/2014/main" id="{D0FC20EA-F513-2940-B6AE-DC3F868C94C2}"/>
              </a:ext>
            </a:extLst>
          </p:cNvPr>
          <p:cNvSpPr txBox="1"/>
          <p:nvPr/>
        </p:nvSpPr>
        <p:spPr>
          <a:xfrm>
            <a:off x="5416718" y="2577072"/>
            <a:ext cx="1769460" cy="523220"/>
          </a:xfrm>
          <a:prstGeom prst="rect">
            <a:avLst/>
          </a:prstGeom>
          <a:noFill/>
        </p:spPr>
        <p:txBody>
          <a:bodyPr wrap="none" rtlCol="0">
            <a:spAutoFit/>
          </a:bodyPr>
          <a:lstStyle/>
          <a:p>
            <a:pPr algn="r"/>
            <a:r>
              <a:rPr lang="es-MX" sz="2800" b="1" dirty="0">
                <a:solidFill>
                  <a:schemeClr val="bg2">
                    <a:lumMod val="25000"/>
                  </a:schemeClr>
                </a:solidFill>
                <a:latin typeface="Avenir Next Heavy" panose="020B0503020202020204" pitchFamily="34" charset="0"/>
              </a:rPr>
              <a:t>JALISCO</a:t>
            </a:r>
          </a:p>
        </p:txBody>
      </p:sp>
      <p:sp>
        <p:nvSpPr>
          <p:cNvPr id="13" name="CuadroTexto 12">
            <a:extLst>
              <a:ext uri="{FF2B5EF4-FFF2-40B4-BE49-F238E27FC236}">
                <a16:creationId xmlns="" xmlns:a16="http://schemas.microsoft.com/office/drawing/2014/main" id="{C32C6FAF-3010-0B4B-A59C-7F2CA498F2D7}"/>
              </a:ext>
            </a:extLst>
          </p:cNvPr>
          <p:cNvSpPr txBox="1"/>
          <p:nvPr/>
        </p:nvSpPr>
        <p:spPr>
          <a:xfrm>
            <a:off x="4674448" y="3987211"/>
            <a:ext cx="2349795" cy="1292662"/>
          </a:xfrm>
          <a:prstGeom prst="rect">
            <a:avLst/>
          </a:prstGeom>
          <a:noFill/>
        </p:spPr>
        <p:txBody>
          <a:bodyPr wrap="square" rtlCol="0">
            <a:spAutoFit/>
          </a:bodyPr>
          <a:lstStyle/>
          <a:p>
            <a:pPr algn="just"/>
            <a:r>
              <a:rPr lang="es-MX" sz="1300" dirty="0">
                <a:latin typeface="Avenir Next Medium" panose="020B0503020202020204" pitchFamily="34" charset="0"/>
              </a:rPr>
              <a:t>Los </a:t>
            </a:r>
            <a:r>
              <a:rPr lang="es-MX" sz="1300" b="1" dirty="0">
                <a:latin typeface="Avenir Next Medium" panose="020B0503020202020204" pitchFamily="34" charset="0"/>
              </a:rPr>
              <a:t>Ingresos Propios </a:t>
            </a:r>
            <a:r>
              <a:rPr lang="es-MX" sz="1300" dirty="0">
                <a:latin typeface="Avenir Next Medium" panose="020B0503020202020204" pitchFamily="34" charset="0"/>
              </a:rPr>
              <a:t>de Jalisco representan el </a:t>
            </a:r>
            <a:r>
              <a:rPr lang="es-MX" sz="1300" b="1" dirty="0" smtClean="0">
                <a:latin typeface="Avenir Next Medium" panose="020B0503020202020204" pitchFamily="34" charset="0"/>
              </a:rPr>
              <a:t>11.37</a:t>
            </a:r>
            <a:r>
              <a:rPr lang="es-MX" sz="1300" dirty="0" smtClean="0">
                <a:latin typeface="Avenir Next Medium" panose="020B0503020202020204" pitchFamily="34" charset="0"/>
              </a:rPr>
              <a:t> </a:t>
            </a:r>
            <a:r>
              <a:rPr lang="es-MX" sz="1300" dirty="0">
                <a:latin typeface="Avenir Next Medium" panose="020B0503020202020204" pitchFamily="34" charset="0"/>
              </a:rPr>
              <a:t>por ciento de sus ingresos totales.  Provienen del pago de los impuestos, derechos y demás contribuciones que empresas y ciudadanos, como tú, cumplen.</a:t>
            </a:r>
          </a:p>
        </p:txBody>
      </p:sp>
      <p:sp>
        <p:nvSpPr>
          <p:cNvPr id="15" name="CuadroTexto 14">
            <a:extLst>
              <a:ext uri="{FF2B5EF4-FFF2-40B4-BE49-F238E27FC236}">
                <a16:creationId xmlns="" xmlns:a16="http://schemas.microsoft.com/office/drawing/2014/main" id="{980F2789-6CDB-7646-863F-F37E6143028F}"/>
              </a:ext>
            </a:extLst>
          </p:cNvPr>
          <p:cNvSpPr txBox="1"/>
          <p:nvPr/>
        </p:nvSpPr>
        <p:spPr>
          <a:xfrm>
            <a:off x="552896" y="6315464"/>
            <a:ext cx="6985590" cy="784830"/>
          </a:xfrm>
          <a:prstGeom prst="rect">
            <a:avLst/>
          </a:prstGeom>
          <a:noFill/>
        </p:spPr>
        <p:txBody>
          <a:bodyPr wrap="square" rtlCol="0">
            <a:spAutoFit/>
          </a:bodyPr>
          <a:lstStyle/>
          <a:p>
            <a:pPr algn="just">
              <a:lnSpc>
                <a:spcPct val="150000"/>
              </a:lnSpc>
            </a:pPr>
            <a:r>
              <a:rPr lang="es-MX" sz="1000" dirty="0">
                <a:latin typeface="Avenir Next" panose="020B0503020202020204" pitchFamily="34" charset="0"/>
              </a:rPr>
              <a:t>Es un documento jurídico en el que se estiman </a:t>
            </a:r>
            <a:r>
              <a:rPr lang="es-MX" sz="1000" dirty="0" smtClean="0">
                <a:latin typeface="Avenir Next" panose="020B0503020202020204" pitchFamily="34" charset="0"/>
              </a:rPr>
              <a:t>los </a:t>
            </a:r>
            <a:r>
              <a:rPr lang="es-MX" sz="1000" dirty="0">
                <a:latin typeface="Avenir Next" panose="020B0503020202020204" pitchFamily="34" charset="0"/>
              </a:rPr>
              <a:t>ingresos que el Gobierno </a:t>
            </a:r>
            <a:r>
              <a:rPr lang="es-MX" sz="1000" dirty="0" smtClean="0">
                <a:latin typeface="Avenir Next" panose="020B0503020202020204" pitchFamily="34" charset="0"/>
              </a:rPr>
              <a:t>Estatal </a:t>
            </a:r>
            <a:r>
              <a:rPr lang="es-MX" sz="1000" dirty="0">
                <a:latin typeface="Avenir Next" panose="020B0503020202020204" pitchFamily="34" charset="0"/>
              </a:rPr>
              <a:t>proyecta obtener en la siguiente anualidad, tanto por la recaudación propia (impuestos, derechos, productos, aprovechamientos), como por el recurso que prevé recibir desde la Federación por concepto de Participaciones y Aportaciones; y en caso de solicitar algún financiamiento –al Congreso- </a:t>
            </a:r>
            <a:r>
              <a:rPr lang="es-MX" sz="1000" dirty="0" smtClean="0">
                <a:latin typeface="Avenir Next" panose="020B0503020202020204" pitchFamily="34" charset="0"/>
              </a:rPr>
              <a:t>y de </a:t>
            </a:r>
            <a:r>
              <a:rPr lang="es-MX" sz="1000" dirty="0">
                <a:latin typeface="Avenir Next" panose="020B0503020202020204" pitchFamily="34" charset="0"/>
              </a:rPr>
              <a:t>aprobarse, también se incluye ese ingreso.</a:t>
            </a:r>
          </a:p>
        </p:txBody>
      </p:sp>
      <p:pic>
        <p:nvPicPr>
          <p:cNvPr id="16" name="Imagen 15">
            <a:extLst>
              <a:ext uri="{FF2B5EF4-FFF2-40B4-BE49-F238E27FC236}">
                <a16:creationId xmlns="" xmlns:a16="http://schemas.microsoft.com/office/drawing/2014/main" id="{132980A8-6CB0-E342-AB7D-EF1D35E052F1}"/>
              </a:ext>
            </a:extLst>
          </p:cNvPr>
          <p:cNvPicPr>
            <a:picLocks noChangeAspect="1"/>
          </p:cNvPicPr>
          <p:nvPr/>
        </p:nvPicPr>
        <p:blipFill>
          <a:blip r:embed="rId3"/>
          <a:stretch>
            <a:fillRect/>
          </a:stretch>
        </p:blipFill>
        <p:spPr>
          <a:xfrm>
            <a:off x="318238" y="6431317"/>
            <a:ext cx="139700" cy="127000"/>
          </a:xfrm>
          <a:prstGeom prst="rect">
            <a:avLst/>
          </a:prstGeom>
        </p:spPr>
      </p:pic>
      <p:sp>
        <p:nvSpPr>
          <p:cNvPr id="17" name="CuadroTexto 16">
            <a:extLst>
              <a:ext uri="{FF2B5EF4-FFF2-40B4-BE49-F238E27FC236}">
                <a16:creationId xmlns="" xmlns:a16="http://schemas.microsoft.com/office/drawing/2014/main" id="{05133C36-FA02-C84F-A907-8170AD4E9C64}"/>
              </a:ext>
            </a:extLst>
          </p:cNvPr>
          <p:cNvSpPr txBox="1"/>
          <p:nvPr/>
        </p:nvSpPr>
        <p:spPr>
          <a:xfrm>
            <a:off x="434085" y="7326750"/>
            <a:ext cx="3080780" cy="307777"/>
          </a:xfrm>
          <a:prstGeom prst="rect">
            <a:avLst/>
          </a:prstGeom>
          <a:noFill/>
        </p:spPr>
        <p:txBody>
          <a:bodyPr wrap="none" rtlCol="0">
            <a:spAutoFit/>
          </a:bodyPr>
          <a:lstStyle/>
          <a:p>
            <a:r>
              <a:rPr lang="es-MX" sz="1400" dirty="0">
                <a:solidFill>
                  <a:schemeClr val="accent2"/>
                </a:solidFill>
              </a:rPr>
              <a:t>¿Qué son las Participaciones Federales?</a:t>
            </a:r>
          </a:p>
        </p:txBody>
      </p:sp>
      <p:sp>
        <p:nvSpPr>
          <p:cNvPr id="19" name="CuadroTexto 18">
            <a:extLst>
              <a:ext uri="{FF2B5EF4-FFF2-40B4-BE49-F238E27FC236}">
                <a16:creationId xmlns="" xmlns:a16="http://schemas.microsoft.com/office/drawing/2014/main" id="{CF7EED4A-086F-E841-9414-60E2A3FFFDD2}"/>
              </a:ext>
            </a:extLst>
          </p:cNvPr>
          <p:cNvSpPr txBox="1"/>
          <p:nvPr/>
        </p:nvSpPr>
        <p:spPr>
          <a:xfrm>
            <a:off x="3922521" y="7326750"/>
            <a:ext cx="2942985" cy="307777"/>
          </a:xfrm>
          <a:prstGeom prst="rect">
            <a:avLst/>
          </a:prstGeom>
          <a:noFill/>
        </p:spPr>
        <p:txBody>
          <a:bodyPr wrap="none" rtlCol="0">
            <a:spAutoFit/>
          </a:bodyPr>
          <a:lstStyle/>
          <a:p>
            <a:r>
              <a:rPr lang="es-MX" sz="1400" dirty="0">
                <a:solidFill>
                  <a:schemeClr val="accent2"/>
                </a:solidFill>
              </a:rPr>
              <a:t>¿Qué son las Aportaciones Federales?</a:t>
            </a:r>
          </a:p>
        </p:txBody>
      </p:sp>
      <p:sp>
        <p:nvSpPr>
          <p:cNvPr id="20" name="CuadroTexto 19">
            <a:extLst>
              <a:ext uri="{FF2B5EF4-FFF2-40B4-BE49-F238E27FC236}">
                <a16:creationId xmlns="" xmlns:a16="http://schemas.microsoft.com/office/drawing/2014/main" id="{25D0AAD4-2EC2-454F-8EAF-906E36594CBC}"/>
              </a:ext>
            </a:extLst>
          </p:cNvPr>
          <p:cNvSpPr txBox="1"/>
          <p:nvPr/>
        </p:nvSpPr>
        <p:spPr>
          <a:xfrm>
            <a:off x="415406" y="7620202"/>
            <a:ext cx="3428262" cy="938719"/>
          </a:xfrm>
          <a:prstGeom prst="rect">
            <a:avLst/>
          </a:prstGeom>
          <a:noFill/>
        </p:spPr>
        <p:txBody>
          <a:bodyPr wrap="square" rtlCol="0">
            <a:spAutoFit/>
          </a:bodyPr>
          <a:lstStyle/>
          <a:p>
            <a:pPr algn="just"/>
            <a:r>
              <a:rPr lang="es-MX" sz="1100" dirty="0">
                <a:latin typeface="Avenir Next" panose="020B0503020202020204" pitchFamily="34" charset="0"/>
              </a:rPr>
              <a:t>Son recursos públicos que administra el Gobierno </a:t>
            </a:r>
            <a:r>
              <a:rPr lang="es-MX" sz="1100" dirty="0" smtClean="0">
                <a:latin typeface="Avenir Next" panose="020B0503020202020204" pitchFamily="34" charset="0"/>
              </a:rPr>
              <a:t>Federal </a:t>
            </a:r>
            <a:r>
              <a:rPr lang="es-MX" sz="1100" dirty="0">
                <a:latin typeface="Avenir Next" panose="020B0503020202020204" pitchFamily="34" charset="0"/>
              </a:rPr>
              <a:t>y se determina su repartición a los Estados y Municipios mediante fórmulas establecidas en la Ley de Coordinación Fiscal. Cuando existe un crecimiento de los ingresos propios del Estado, la Federación premia ese esfuerzo con mayores recursos para la Entidad y sus </a:t>
            </a:r>
            <a:r>
              <a:rPr lang="es-MX" sz="1100" dirty="0" smtClean="0">
                <a:latin typeface="Avenir Next" panose="020B0503020202020204" pitchFamily="34" charset="0"/>
              </a:rPr>
              <a:t>Municipios</a:t>
            </a:r>
            <a:r>
              <a:rPr lang="es-MX" sz="1100" dirty="0">
                <a:latin typeface="Avenir Next" panose="020B0503020202020204" pitchFamily="34" charset="0"/>
              </a:rPr>
              <a:t>.</a:t>
            </a:r>
          </a:p>
        </p:txBody>
      </p:sp>
      <p:sp>
        <p:nvSpPr>
          <p:cNvPr id="21" name="CuadroTexto 20">
            <a:extLst>
              <a:ext uri="{FF2B5EF4-FFF2-40B4-BE49-F238E27FC236}">
                <a16:creationId xmlns="" xmlns:a16="http://schemas.microsoft.com/office/drawing/2014/main" id="{E0221506-9638-324C-9AA4-B98D7729F10E}"/>
              </a:ext>
            </a:extLst>
          </p:cNvPr>
          <p:cNvSpPr txBox="1"/>
          <p:nvPr/>
        </p:nvSpPr>
        <p:spPr>
          <a:xfrm>
            <a:off x="3928732" y="7620202"/>
            <a:ext cx="3428262" cy="2123658"/>
          </a:xfrm>
          <a:prstGeom prst="rect">
            <a:avLst/>
          </a:prstGeom>
          <a:noFill/>
        </p:spPr>
        <p:txBody>
          <a:bodyPr wrap="square" rtlCol="0">
            <a:spAutoFit/>
          </a:bodyPr>
          <a:lstStyle/>
          <a:p>
            <a:pPr algn="just"/>
            <a:r>
              <a:rPr lang="es-MX" sz="1100" dirty="0">
                <a:latin typeface="Avenir Next" panose="020B0503020202020204" pitchFamily="34" charset="0"/>
              </a:rPr>
              <a:t>Son dineros públicos que la Federación condiciona a la obtención y cumplimiento de determinados objetivos en materia de educación básica y normal, servicios de salud, infraestructura social, fortalecimiento de los municipios, aportaciones múltiples, educación tecnológica y de adultos, seguridad pública, entre otros; que contribuyan al desarrollo social y humano. La distribución de estos fondos hacia los municipios se realiza, al igual que las Participaciones, mediante fórmulas contenidas en la Ley de Coordinación Fiscal.</a:t>
            </a:r>
          </a:p>
        </p:txBody>
      </p:sp>
      <p:sp>
        <p:nvSpPr>
          <p:cNvPr id="22" name="Redondear rectángulo de esquina del mismo lado 21">
            <a:extLst>
              <a:ext uri="{FF2B5EF4-FFF2-40B4-BE49-F238E27FC236}">
                <a16:creationId xmlns="" xmlns:a16="http://schemas.microsoft.com/office/drawing/2014/main" id="{5C33C7C7-5D6E-5A43-B266-205AD0535993}"/>
              </a:ext>
            </a:extLst>
          </p:cNvPr>
          <p:cNvSpPr/>
          <p:nvPr/>
        </p:nvSpPr>
        <p:spPr>
          <a:xfrm>
            <a:off x="457938" y="9001593"/>
            <a:ext cx="3080780" cy="663402"/>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CuadroTexto 22">
            <a:extLst>
              <a:ext uri="{FF2B5EF4-FFF2-40B4-BE49-F238E27FC236}">
                <a16:creationId xmlns="" xmlns:a16="http://schemas.microsoft.com/office/drawing/2014/main" id="{307F2395-08B1-5941-9F55-87B95B714903}"/>
              </a:ext>
            </a:extLst>
          </p:cNvPr>
          <p:cNvSpPr txBox="1"/>
          <p:nvPr/>
        </p:nvSpPr>
        <p:spPr>
          <a:xfrm>
            <a:off x="567885" y="9065215"/>
            <a:ext cx="2872357" cy="400110"/>
          </a:xfrm>
          <a:prstGeom prst="rect">
            <a:avLst/>
          </a:prstGeom>
          <a:noFill/>
        </p:spPr>
        <p:txBody>
          <a:bodyPr wrap="square" rtlCol="0">
            <a:spAutoFit/>
          </a:bodyPr>
          <a:lstStyle/>
          <a:p>
            <a:pPr algn="just"/>
            <a:r>
              <a:rPr lang="es-MX" sz="1000" dirty="0">
                <a:latin typeface="Avenir Next" panose="020B0503020202020204" pitchFamily="34" charset="0"/>
              </a:rPr>
              <a:t>La principal fuente de ingresos para Jalisco proviene de las </a:t>
            </a:r>
            <a:r>
              <a:rPr lang="es-MX" sz="1000" b="1" dirty="0">
                <a:latin typeface="Avenir Next" panose="020B0503020202020204" pitchFamily="34" charset="0"/>
              </a:rPr>
              <a:t>Participaciones</a:t>
            </a:r>
            <a:r>
              <a:rPr lang="es-MX" sz="1000" dirty="0">
                <a:latin typeface="Avenir Next" panose="020B0503020202020204" pitchFamily="34" charset="0"/>
              </a:rPr>
              <a:t> y </a:t>
            </a:r>
            <a:r>
              <a:rPr lang="es-MX" sz="1000" b="1" dirty="0">
                <a:latin typeface="Avenir Next" panose="020B0503020202020204" pitchFamily="34" charset="0"/>
              </a:rPr>
              <a:t>Aportaciones </a:t>
            </a:r>
            <a:r>
              <a:rPr lang="es-MX" sz="1000" b="1" dirty="0" smtClean="0">
                <a:latin typeface="Avenir Next" panose="020B0503020202020204" pitchFamily="34" charset="0"/>
              </a:rPr>
              <a:t>Federales</a:t>
            </a:r>
            <a:r>
              <a:rPr lang="es-MX" sz="1000" b="1" dirty="0">
                <a:latin typeface="Avenir Next" panose="020B0503020202020204" pitchFamily="34" charset="0"/>
              </a:rPr>
              <a:t>.</a:t>
            </a:r>
          </a:p>
        </p:txBody>
      </p:sp>
      <p:sp>
        <p:nvSpPr>
          <p:cNvPr id="24" name="CuadroTexto 23">
            <a:extLst>
              <a:ext uri="{FF2B5EF4-FFF2-40B4-BE49-F238E27FC236}">
                <a16:creationId xmlns="" xmlns:a16="http://schemas.microsoft.com/office/drawing/2014/main" id="{FC632D08-CE9F-F844-BD55-B88796493EEC}"/>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8</a:t>
            </a:r>
          </a:p>
        </p:txBody>
      </p:sp>
      <p:sp>
        <p:nvSpPr>
          <p:cNvPr id="25" name="CuadroTexto 24">
            <a:extLst>
              <a:ext uri="{FF2B5EF4-FFF2-40B4-BE49-F238E27FC236}">
                <a16:creationId xmlns="" xmlns:a16="http://schemas.microsoft.com/office/drawing/2014/main" id="{05133C36-FA02-C84F-A907-8170AD4E9C64}"/>
              </a:ext>
            </a:extLst>
          </p:cNvPr>
          <p:cNvSpPr txBox="1"/>
          <p:nvPr/>
        </p:nvSpPr>
        <p:spPr>
          <a:xfrm>
            <a:off x="522872" y="6084234"/>
            <a:ext cx="2184893" cy="307777"/>
          </a:xfrm>
          <a:prstGeom prst="rect">
            <a:avLst/>
          </a:prstGeom>
          <a:noFill/>
        </p:spPr>
        <p:txBody>
          <a:bodyPr wrap="none" rtlCol="0">
            <a:spAutoFit/>
          </a:bodyPr>
          <a:lstStyle/>
          <a:p>
            <a:r>
              <a:rPr lang="es-MX" sz="1400" dirty="0">
                <a:solidFill>
                  <a:schemeClr val="accent2"/>
                </a:solidFill>
              </a:rPr>
              <a:t>¿Qué </a:t>
            </a:r>
            <a:r>
              <a:rPr lang="es-MX" sz="1400" dirty="0" smtClean="0">
                <a:solidFill>
                  <a:schemeClr val="accent2"/>
                </a:solidFill>
              </a:rPr>
              <a:t>es la </a:t>
            </a:r>
            <a:r>
              <a:rPr lang="es-MX" sz="1400" b="1" dirty="0" smtClean="0">
                <a:solidFill>
                  <a:schemeClr val="accent2"/>
                </a:solidFill>
              </a:rPr>
              <a:t>Ley de Ingresos</a:t>
            </a:r>
            <a:r>
              <a:rPr lang="es-MX" sz="1400" dirty="0" smtClean="0">
                <a:solidFill>
                  <a:schemeClr val="accent2"/>
                </a:solidFill>
              </a:rPr>
              <a:t>?</a:t>
            </a:r>
            <a:endParaRPr lang="es-MX" sz="1400" dirty="0">
              <a:solidFill>
                <a:schemeClr val="accent2"/>
              </a:solidFill>
            </a:endParaRPr>
          </a:p>
        </p:txBody>
      </p:sp>
    </p:spTree>
    <p:extLst>
      <p:ext uri="{BB962C8B-B14F-4D97-AF65-F5344CB8AC3E}">
        <p14:creationId xmlns:p14="http://schemas.microsoft.com/office/powerpoint/2010/main" val="1769731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224A7A9A-6510-F04B-9EFE-E74C896641C4}"/>
              </a:ext>
            </a:extLst>
          </p:cNvPr>
          <p:cNvSpPr/>
          <p:nvPr/>
        </p:nvSpPr>
        <p:spPr>
          <a:xfrm>
            <a:off x="0" y="126332"/>
            <a:ext cx="7772400" cy="7058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CF987B23-D1F3-A249-9FDD-93271AB1A912}"/>
              </a:ext>
            </a:extLst>
          </p:cNvPr>
          <p:cNvSpPr txBox="1"/>
          <p:nvPr/>
        </p:nvSpPr>
        <p:spPr>
          <a:xfrm>
            <a:off x="2188214" y="256219"/>
            <a:ext cx="3475118" cy="461665"/>
          </a:xfrm>
          <a:prstGeom prst="rect">
            <a:avLst/>
          </a:prstGeom>
          <a:noFill/>
        </p:spPr>
        <p:txBody>
          <a:bodyPr wrap="none" rtlCol="0">
            <a:spAutoFit/>
          </a:bodyPr>
          <a:lstStyle/>
          <a:p>
            <a:pPr algn="ctr"/>
            <a:r>
              <a:rPr lang="es-MX" sz="2400" b="1" dirty="0" smtClean="0">
                <a:solidFill>
                  <a:srgbClr val="5A3F00"/>
                </a:solidFill>
                <a:latin typeface="Avenir Next Demi Bold" panose="020B0503020202020204" pitchFamily="34" charset="0"/>
              </a:rPr>
              <a:t>¿Cuál es su importancia?</a:t>
            </a:r>
            <a:endParaRPr lang="es-MX" sz="2400" b="1" dirty="0">
              <a:solidFill>
                <a:srgbClr val="5A3F00"/>
              </a:solidFill>
              <a:latin typeface="Avenir Next Demi Bold" panose="020B0503020202020204" pitchFamily="34" charset="0"/>
            </a:endParaRPr>
          </a:p>
        </p:txBody>
      </p:sp>
      <p:sp>
        <p:nvSpPr>
          <p:cNvPr id="7" name="CuadroTexto 6">
            <a:extLst>
              <a:ext uri="{FF2B5EF4-FFF2-40B4-BE49-F238E27FC236}">
                <a16:creationId xmlns="" xmlns:a16="http://schemas.microsoft.com/office/drawing/2014/main" id="{16926D0C-69C3-A74E-9B75-C8BE5CA0B236}"/>
              </a:ext>
            </a:extLst>
          </p:cNvPr>
          <p:cNvSpPr txBox="1"/>
          <p:nvPr/>
        </p:nvSpPr>
        <p:spPr>
          <a:xfrm>
            <a:off x="485774" y="1322573"/>
            <a:ext cx="7015163" cy="696344"/>
          </a:xfrm>
          <a:prstGeom prst="rect">
            <a:avLst/>
          </a:prstGeom>
          <a:noFill/>
        </p:spPr>
        <p:txBody>
          <a:bodyPr wrap="square" rtlCol="0">
            <a:spAutoFit/>
          </a:bodyPr>
          <a:lstStyle/>
          <a:p>
            <a:pPr algn="just">
              <a:lnSpc>
                <a:spcPct val="150000"/>
              </a:lnSpc>
            </a:pPr>
            <a:r>
              <a:rPr lang="es-MX" sz="1400" dirty="0">
                <a:solidFill>
                  <a:schemeClr val="bg2">
                    <a:lumMod val="10000"/>
                  </a:schemeClr>
                </a:solidFill>
                <a:latin typeface="Avenir Next Medium" panose="020B0503020202020204" pitchFamily="34" charset="0"/>
              </a:rPr>
              <a:t>La </a:t>
            </a:r>
            <a:r>
              <a:rPr lang="es-MX" sz="1400" b="1" dirty="0">
                <a:solidFill>
                  <a:schemeClr val="bg2">
                    <a:lumMod val="10000"/>
                  </a:schemeClr>
                </a:solidFill>
                <a:latin typeface="Avenir Next Medium" panose="020B0503020202020204" pitchFamily="34" charset="0"/>
              </a:rPr>
              <a:t>Ley de Ingresos</a:t>
            </a:r>
            <a:r>
              <a:rPr lang="es-MX" sz="1400" dirty="0">
                <a:solidFill>
                  <a:schemeClr val="bg2">
                    <a:lumMod val="10000"/>
                  </a:schemeClr>
                </a:solidFill>
                <a:latin typeface="Avenir Next Medium" panose="020B0503020202020204" pitchFamily="34" charset="0"/>
              </a:rPr>
              <a:t> de Jalisco permite saber de dónde y cuánto dinero obtendrá el gobierno para ejercerlo durante el año en los proyectos </a:t>
            </a:r>
            <a:r>
              <a:rPr lang="es-MX" sz="1400" dirty="0" smtClean="0">
                <a:solidFill>
                  <a:schemeClr val="bg2">
                    <a:lumMod val="10000"/>
                  </a:schemeClr>
                </a:solidFill>
                <a:latin typeface="Avenir Next Medium" panose="020B0503020202020204" pitchFamily="34" charset="0"/>
              </a:rPr>
              <a:t>y programas del </a:t>
            </a:r>
            <a:r>
              <a:rPr lang="es-MX" sz="1400" b="1" dirty="0" smtClean="0">
                <a:solidFill>
                  <a:schemeClr val="bg2">
                    <a:lumMod val="10000"/>
                  </a:schemeClr>
                </a:solidFill>
                <a:latin typeface="Avenir Next Medium" panose="020B0503020202020204" pitchFamily="34" charset="0"/>
              </a:rPr>
              <a:t>Presupuesto de Egresos</a:t>
            </a:r>
            <a:r>
              <a:rPr lang="es-MX" sz="1400" dirty="0" smtClean="0">
                <a:solidFill>
                  <a:schemeClr val="bg2">
                    <a:lumMod val="10000"/>
                  </a:schemeClr>
                </a:solidFill>
                <a:latin typeface="Avenir Next Medium" panose="020B0503020202020204" pitchFamily="34" charset="0"/>
              </a:rPr>
              <a:t>.</a:t>
            </a:r>
            <a:endParaRPr lang="es-MX" sz="1400" dirty="0">
              <a:solidFill>
                <a:schemeClr val="bg2">
                  <a:lumMod val="10000"/>
                </a:schemeClr>
              </a:solidFill>
              <a:latin typeface="Avenir Next Medium" panose="020B0503020202020204" pitchFamily="34" charset="0"/>
            </a:endParaRPr>
          </a:p>
        </p:txBody>
      </p:sp>
      <p:pic>
        <p:nvPicPr>
          <p:cNvPr id="9" name="Imagen 8">
            <a:extLst>
              <a:ext uri="{FF2B5EF4-FFF2-40B4-BE49-F238E27FC236}">
                <a16:creationId xmlns="" xmlns:a16="http://schemas.microsoft.com/office/drawing/2014/main" id="{F01EA953-BF6E-0845-A1C4-9DA9AFA2E71C}"/>
              </a:ext>
            </a:extLst>
          </p:cNvPr>
          <p:cNvPicPr>
            <a:picLocks noChangeAspect="1"/>
          </p:cNvPicPr>
          <p:nvPr/>
        </p:nvPicPr>
        <p:blipFill>
          <a:blip r:embed="rId2"/>
          <a:stretch>
            <a:fillRect/>
          </a:stretch>
        </p:blipFill>
        <p:spPr>
          <a:xfrm>
            <a:off x="3430098" y="3057525"/>
            <a:ext cx="4709890" cy="6870700"/>
          </a:xfrm>
          <a:prstGeom prst="rect">
            <a:avLst/>
          </a:prstGeom>
        </p:spPr>
      </p:pic>
      <p:sp>
        <p:nvSpPr>
          <p:cNvPr id="8" name="CuadroTexto 7">
            <a:extLst>
              <a:ext uri="{FF2B5EF4-FFF2-40B4-BE49-F238E27FC236}">
                <a16:creationId xmlns="" xmlns:a16="http://schemas.microsoft.com/office/drawing/2014/main" id="{DC9EB892-A733-5940-BD54-9864A11AEC2B}"/>
              </a:ext>
            </a:extLst>
          </p:cNvPr>
          <p:cNvSpPr txBox="1"/>
          <p:nvPr/>
        </p:nvSpPr>
        <p:spPr>
          <a:xfrm>
            <a:off x="485773" y="2162174"/>
            <a:ext cx="4572364" cy="3000821"/>
          </a:xfrm>
          <a:prstGeom prst="rect">
            <a:avLst/>
          </a:prstGeom>
          <a:noFill/>
        </p:spPr>
        <p:txBody>
          <a:bodyPr wrap="square" rtlCol="0">
            <a:spAutoFit/>
          </a:bodyPr>
          <a:lstStyle/>
          <a:p>
            <a:pPr>
              <a:lnSpc>
                <a:spcPct val="150000"/>
              </a:lnSpc>
            </a:pPr>
            <a:r>
              <a:rPr lang="es-MX" sz="1400" dirty="0">
                <a:solidFill>
                  <a:schemeClr val="bg2">
                    <a:lumMod val="10000"/>
                  </a:schemeClr>
                </a:solidFill>
                <a:latin typeface="Avenir Next Medium" panose="020B0503020202020204" pitchFamily="34" charset="0"/>
              </a:rPr>
              <a:t>Otros Ingresos son las </a:t>
            </a:r>
            <a:r>
              <a:rPr lang="es-MX" sz="1400" b="1" dirty="0">
                <a:solidFill>
                  <a:schemeClr val="bg2">
                    <a:lumMod val="10000"/>
                  </a:schemeClr>
                </a:solidFill>
                <a:latin typeface="Avenir Next Medium" panose="020B0503020202020204" pitchFamily="34" charset="0"/>
              </a:rPr>
              <a:t>Transferencias y Asignaciones </a:t>
            </a:r>
            <a:r>
              <a:rPr lang="es-MX" sz="1400" dirty="0">
                <a:solidFill>
                  <a:schemeClr val="bg2">
                    <a:lumMod val="10000"/>
                  </a:schemeClr>
                </a:solidFill>
                <a:latin typeface="Avenir Next Medium" panose="020B0503020202020204" pitchFamily="34" charset="0"/>
              </a:rPr>
              <a:t>que tienen origen en las Aportaciones extraordinarias de entidades públicas o de los recursos que la Entidad recibe de sectores sociales o </a:t>
            </a:r>
            <a:r>
              <a:rPr lang="es-MX" sz="1400" dirty="0" smtClean="0">
                <a:solidFill>
                  <a:schemeClr val="bg2">
                    <a:lumMod val="10000"/>
                  </a:schemeClr>
                </a:solidFill>
                <a:latin typeface="Avenir Next Medium" panose="020B0503020202020204" pitchFamily="34" charset="0"/>
              </a:rPr>
              <a:t>privados (Convenios). </a:t>
            </a:r>
            <a:endParaRPr lang="es-MX" sz="1400" dirty="0">
              <a:solidFill>
                <a:schemeClr val="bg2">
                  <a:lumMod val="10000"/>
                </a:schemeClr>
              </a:solidFill>
              <a:latin typeface="Avenir Next Medium" panose="020B0503020202020204" pitchFamily="34" charset="0"/>
            </a:endParaRPr>
          </a:p>
          <a:p>
            <a:pPr>
              <a:lnSpc>
                <a:spcPct val="150000"/>
              </a:lnSpc>
            </a:pPr>
            <a:r>
              <a:rPr lang="es-MX" sz="1400" dirty="0">
                <a:solidFill>
                  <a:schemeClr val="bg2">
                    <a:lumMod val="10000"/>
                  </a:schemeClr>
                </a:solidFill>
                <a:latin typeface="Avenir Next Medium" panose="020B0503020202020204" pitchFamily="34" charset="0"/>
              </a:rPr>
              <a:t>En este rubro se consideran las transferencias, subsidios o </a:t>
            </a:r>
            <a:r>
              <a:rPr lang="es-MX" sz="1400" dirty="0" smtClean="0">
                <a:solidFill>
                  <a:schemeClr val="bg2">
                    <a:lumMod val="10000"/>
                  </a:schemeClr>
                </a:solidFill>
                <a:latin typeface="Avenir Next Medium" panose="020B0503020202020204" pitchFamily="34" charset="0"/>
              </a:rPr>
              <a:t>ayudas</a:t>
            </a:r>
          </a:p>
          <a:p>
            <a:pPr>
              <a:lnSpc>
                <a:spcPct val="150000"/>
              </a:lnSpc>
            </a:pPr>
            <a:r>
              <a:rPr lang="es-MX" sz="1400" dirty="0" smtClean="0">
                <a:solidFill>
                  <a:schemeClr val="bg2">
                    <a:lumMod val="10000"/>
                  </a:schemeClr>
                </a:solidFill>
                <a:latin typeface="Avenir Next Medium" panose="020B0503020202020204" pitchFamily="34" charset="0"/>
              </a:rPr>
              <a:t>no </a:t>
            </a:r>
            <a:r>
              <a:rPr lang="es-MX" sz="1400" dirty="0">
                <a:solidFill>
                  <a:schemeClr val="bg2">
                    <a:lumMod val="10000"/>
                  </a:schemeClr>
                </a:solidFill>
                <a:latin typeface="Avenir Next Medium" panose="020B0503020202020204" pitchFamily="34" charset="0"/>
              </a:rPr>
              <a:t>especificadas en </a:t>
            </a:r>
            <a:r>
              <a:rPr lang="es-MX" sz="1400" dirty="0" smtClean="0">
                <a:solidFill>
                  <a:schemeClr val="bg2">
                    <a:lumMod val="10000"/>
                  </a:schemeClr>
                </a:solidFill>
                <a:latin typeface="Avenir Next Medium" panose="020B0503020202020204" pitchFamily="34" charset="0"/>
              </a:rPr>
              <a:t>rubros </a:t>
            </a:r>
            <a:r>
              <a:rPr lang="es-MX" sz="1400" dirty="0">
                <a:solidFill>
                  <a:schemeClr val="bg2">
                    <a:lumMod val="10000"/>
                  </a:schemeClr>
                </a:solidFill>
                <a:latin typeface="Avenir Next Medium" panose="020B0503020202020204" pitchFamily="34" charset="0"/>
              </a:rPr>
              <a:t>anteriores, </a:t>
            </a:r>
            <a:endParaRPr lang="es-MX" sz="1400" dirty="0" smtClean="0">
              <a:solidFill>
                <a:schemeClr val="bg2">
                  <a:lumMod val="10000"/>
                </a:schemeClr>
              </a:solidFill>
              <a:latin typeface="Avenir Next Medium" panose="020B0503020202020204" pitchFamily="34" charset="0"/>
            </a:endParaRPr>
          </a:p>
          <a:p>
            <a:pPr>
              <a:lnSpc>
                <a:spcPct val="150000"/>
              </a:lnSpc>
            </a:pPr>
            <a:r>
              <a:rPr lang="es-MX" sz="1400" dirty="0" smtClean="0">
                <a:solidFill>
                  <a:schemeClr val="bg2">
                    <a:lumMod val="10000"/>
                  </a:schemeClr>
                </a:solidFill>
                <a:latin typeface="Avenir Next Medium" panose="020B0503020202020204" pitchFamily="34" charset="0"/>
              </a:rPr>
              <a:t>en </a:t>
            </a:r>
            <a:r>
              <a:rPr lang="es-MX" sz="1400" dirty="0">
                <a:solidFill>
                  <a:schemeClr val="bg2">
                    <a:lumMod val="10000"/>
                  </a:schemeClr>
                </a:solidFill>
                <a:latin typeface="Avenir Next Medium" panose="020B0503020202020204" pitchFamily="34" charset="0"/>
              </a:rPr>
              <a:t>conjunto suman </a:t>
            </a:r>
            <a:r>
              <a:rPr lang="es-MX" sz="1400" dirty="0" smtClean="0">
                <a:solidFill>
                  <a:schemeClr val="bg2">
                    <a:lumMod val="10000"/>
                  </a:schemeClr>
                </a:solidFill>
                <a:latin typeface="Avenir Next Medium" panose="020B0503020202020204" pitchFamily="34" charset="0"/>
              </a:rPr>
              <a:t>11.37 </a:t>
            </a:r>
            <a:endParaRPr lang="es-MX" sz="1400" dirty="0">
              <a:solidFill>
                <a:schemeClr val="bg2">
                  <a:lumMod val="10000"/>
                </a:schemeClr>
              </a:solidFill>
              <a:latin typeface="Avenir Next Medium" panose="020B0503020202020204" pitchFamily="34" charset="0"/>
            </a:endParaRPr>
          </a:p>
          <a:p>
            <a:pPr>
              <a:lnSpc>
                <a:spcPct val="150000"/>
              </a:lnSpc>
            </a:pPr>
            <a:r>
              <a:rPr lang="es-MX" sz="1400" dirty="0">
                <a:solidFill>
                  <a:schemeClr val="bg2">
                    <a:lumMod val="10000"/>
                  </a:schemeClr>
                </a:solidFill>
                <a:latin typeface="Avenir Next Medium" panose="020B0503020202020204" pitchFamily="34" charset="0"/>
              </a:rPr>
              <a:t>por ciento del total del </a:t>
            </a:r>
            <a:endParaRPr lang="es-MX" sz="1400" dirty="0" smtClean="0">
              <a:solidFill>
                <a:schemeClr val="bg2">
                  <a:lumMod val="10000"/>
                </a:schemeClr>
              </a:solidFill>
              <a:latin typeface="Avenir Next Medium" panose="020B0503020202020204" pitchFamily="34" charset="0"/>
            </a:endParaRPr>
          </a:p>
          <a:p>
            <a:pPr>
              <a:lnSpc>
                <a:spcPct val="150000"/>
              </a:lnSpc>
            </a:pPr>
            <a:r>
              <a:rPr lang="es-MX" sz="1400" dirty="0" smtClean="0">
                <a:solidFill>
                  <a:schemeClr val="bg2">
                    <a:lumMod val="10000"/>
                  </a:schemeClr>
                </a:solidFill>
                <a:latin typeface="Avenir Next Medium" panose="020B0503020202020204" pitchFamily="34" charset="0"/>
              </a:rPr>
              <a:t>ingreso del </a:t>
            </a:r>
            <a:r>
              <a:rPr lang="es-MX" sz="1400" dirty="0">
                <a:solidFill>
                  <a:schemeClr val="bg2">
                    <a:lumMod val="10000"/>
                  </a:schemeClr>
                </a:solidFill>
                <a:latin typeface="Avenir Next Medium" panose="020B0503020202020204" pitchFamily="34" charset="0"/>
              </a:rPr>
              <a:t>Estado </a:t>
            </a:r>
            <a:endParaRPr lang="es-MX" sz="1400" dirty="0" smtClean="0">
              <a:solidFill>
                <a:schemeClr val="bg2">
                  <a:lumMod val="10000"/>
                </a:schemeClr>
              </a:solidFill>
              <a:latin typeface="Avenir Next Medium" panose="020B0503020202020204" pitchFamily="34" charset="0"/>
            </a:endParaRPr>
          </a:p>
          <a:p>
            <a:pPr>
              <a:lnSpc>
                <a:spcPct val="150000"/>
              </a:lnSpc>
            </a:pPr>
            <a:r>
              <a:rPr lang="es-MX" sz="1400" dirty="0" smtClean="0">
                <a:solidFill>
                  <a:schemeClr val="bg2">
                    <a:lumMod val="10000"/>
                  </a:schemeClr>
                </a:solidFill>
                <a:latin typeface="Avenir Next Medium" panose="020B0503020202020204" pitchFamily="34" charset="0"/>
              </a:rPr>
              <a:t>de </a:t>
            </a:r>
            <a:r>
              <a:rPr lang="es-MX" sz="1400" dirty="0">
                <a:solidFill>
                  <a:schemeClr val="bg2">
                    <a:lumMod val="10000"/>
                  </a:schemeClr>
                </a:solidFill>
                <a:latin typeface="Avenir Next Medium" panose="020B0503020202020204" pitchFamily="34" charset="0"/>
              </a:rPr>
              <a:t>Jalisco.</a:t>
            </a:r>
          </a:p>
        </p:txBody>
      </p:sp>
      <p:sp>
        <p:nvSpPr>
          <p:cNvPr id="11" name="Rectángulo 10">
            <a:extLst>
              <a:ext uri="{FF2B5EF4-FFF2-40B4-BE49-F238E27FC236}">
                <a16:creationId xmlns="" xmlns:a16="http://schemas.microsoft.com/office/drawing/2014/main" id="{AB201E32-C69F-244E-AFDF-F5F4D3E004B5}"/>
              </a:ext>
            </a:extLst>
          </p:cNvPr>
          <p:cNvSpPr/>
          <p:nvPr/>
        </p:nvSpPr>
        <p:spPr>
          <a:xfrm>
            <a:off x="393794" y="5358183"/>
            <a:ext cx="3516218" cy="13891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a:extLst>
              <a:ext uri="{FF2B5EF4-FFF2-40B4-BE49-F238E27FC236}">
                <a16:creationId xmlns="" xmlns:a16="http://schemas.microsoft.com/office/drawing/2014/main" id="{57672DD6-E94F-A345-A063-BBEF51B15BCF}"/>
              </a:ext>
            </a:extLst>
          </p:cNvPr>
          <p:cNvSpPr txBox="1"/>
          <p:nvPr/>
        </p:nvSpPr>
        <p:spPr>
          <a:xfrm>
            <a:off x="575120" y="5743824"/>
            <a:ext cx="3341565" cy="707886"/>
          </a:xfrm>
          <a:prstGeom prst="rect">
            <a:avLst/>
          </a:prstGeom>
          <a:noFill/>
        </p:spPr>
        <p:txBody>
          <a:bodyPr wrap="square" rtlCol="0">
            <a:spAutoFit/>
          </a:bodyPr>
          <a:lstStyle/>
          <a:p>
            <a:pPr algn="just"/>
            <a:r>
              <a:rPr lang="es-MX" sz="1000" dirty="0">
                <a:latin typeface="Avenir Next" panose="020B0503020202020204" pitchFamily="34" charset="0"/>
              </a:rPr>
              <a:t>No considera recursos por Cuotas y Aportaciones de Seguridad Social, ni por Financiamientos </a:t>
            </a:r>
            <a:r>
              <a:rPr lang="es-MX" sz="1000" dirty="0" smtClean="0">
                <a:latin typeface="Avenir Next" panose="020B0503020202020204" pitchFamily="34" charset="0"/>
              </a:rPr>
              <a:t>(préstamos </a:t>
            </a:r>
            <a:r>
              <a:rPr lang="es-MX" sz="1000" dirty="0">
                <a:latin typeface="Avenir Next" panose="020B0503020202020204" pitchFamily="34" charset="0"/>
              </a:rPr>
              <a:t>bancarios ni de otras </a:t>
            </a:r>
            <a:r>
              <a:rPr lang="es-MX" sz="1000" dirty="0" smtClean="0">
                <a:latin typeface="Avenir Next" panose="020B0503020202020204" pitchFamily="34" charset="0"/>
              </a:rPr>
              <a:t>instituciones); </a:t>
            </a:r>
            <a:r>
              <a:rPr lang="es-MX" sz="1000" dirty="0">
                <a:latin typeface="Avenir Next" panose="020B0503020202020204" pitchFamily="34" charset="0"/>
              </a:rPr>
              <a:t>tampoco por la venta de bienes y servicios que son recursos propios que obtienen las diversas entidades por sus actividades de producción y/o comercialización.</a:t>
            </a:r>
          </a:p>
        </p:txBody>
      </p:sp>
      <p:sp>
        <p:nvSpPr>
          <p:cNvPr id="14" name="Rectángulo 13">
            <a:extLst>
              <a:ext uri="{FF2B5EF4-FFF2-40B4-BE49-F238E27FC236}">
                <a16:creationId xmlns="" xmlns:a16="http://schemas.microsoft.com/office/drawing/2014/main" id="{3CB869C6-4E5C-1142-9A53-95E919C2BA28}"/>
              </a:ext>
            </a:extLst>
          </p:cNvPr>
          <p:cNvSpPr/>
          <p:nvPr/>
        </p:nvSpPr>
        <p:spPr>
          <a:xfrm>
            <a:off x="575119" y="5370354"/>
            <a:ext cx="3341566" cy="36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 xmlns:a16="http://schemas.microsoft.com/office/drawing/2014/main" id="{AE2694F6-85BF-0D41-9C78-9F4F78A0F1AB}"/>
              </a:ext>
            </a:extLst>
          </p:cNvPr>
          <p:cNvSpPr txBox="1"/>
          <p:nvPr/>
        </p:nvSpPr>
        <p:spPr>
          <a:xfrm>
            <a:off x="598347" y="5358182"/>
            <a:ext cx="2752357" cy="400110"/>
          </a:xfrm>
          <a:prstGeom prst="rect">
            <a:avLst/>
          </a:prstGeom>
          <a:noFill/>
        </p:spPr>
        <p:txBody>
          <a:bodyPr wrap="none" rtlCol="0">
            <a:spAutoFit/>
          </a:bodyPr>
          <a:lstStyle/>
          <a:p>
            <a:r>
              <a:rPr lang="es-MX" sz="2000" b="1" dirty="0">
                <a:solidFill>
                  <a:schemeClr val="accent1">
                    <a:lumMod val="75000"/>
                  </a:schemeClr>
                </a:solidFill>
                <a:latin typeface="Avenir Next Heavy" panose="020B0503020202020204" pitchFamily="34" charset="0"/>
              </a:rPr>
              <a:t>Ley de INGRESOS </a:t>
            </a:r>
            <a:r>
              <a:rPr lang="es-MX" sz="2000" b="1" dirty="0" smtClean="0">
                <a:solidFill>
                  <a:schemeClr val="accent1">
                    <a:lumMod val="75000"/>
                  </a:schemeClr>
                </a:solidFill>
                <a:latin typeface="Avenir Next Heavy" panose="020B0503020202020204" pitchFamily="34" charset="0"/>
              </a:rPr>
              <a:t>2021</a:t>
            </a:r>
            <a:endParaRPr lang="es-MX" sz="2000" b="1" dirty="0">
              <a:solidFill>
                <a:schemeClr val="accent1">
                  <a:lumMod val="75000"/>
                </a:schemeClr>
              </a:solidFill>
              <a:latin typeface="Avenir Next Heavy" panose="020B0503020202020204" pitchFamily="34" charset="0"/>
            </a:endParaRPr>
          </a:p>
        </p:txBody>
      </p:sp>
      <p:sp>
        <p:nvSpPr>
          <p:cNvPr id="15" name="Rectángulo 14">
            <a:extLst>
              <a:ext uri="{FF2B5EF4-FFF2-40B4-BE49-F238E27FC236}">
                <a16:creationId xmlns="" xmlns:a16="http://schemas.microsoft.com/office/drawing/2014/main" id="{533417E1-823F-B84B-BA53-081067F64CE5}"/>
              </a:ext>
            </a:extLst>
          </p:cNvPr>
          <p:cNvSpPr/>
          <p:nvPr/>
        </p:nvSpPr>
        <p:spPr>
          <a:xfrm>
            <a:off x="393793" y="6841415"/>
            <a:ext cx="3516218" cy="1672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a:extLst>
              <a:ext uri="{FF2B5EF4-FFF2-40B4-BE49-F238E27FC236}">
                <a16:creationId xmlns="" xmlns:a16="http://schemas.microsoft.com/office/drawing/2014/main" id="{AAD5C09B-9CB5-2344-8E2B-2632E45772AE}"/>
              </a:ext>
            </a:extLst>
          </p:cNvPr>
          <p:cNvSpPr txBox="1"/>
          <p:nvPr/>
        </p:nvSpPr>
        <p:spPr>
          <a:xfrm>
            <a:off x="575119" y="7227056"/>
            <a:ext cx="3341565" cy="1169551"/>
          </a:xfrm>
          <a:prstGeom prst="rect">
            <a:avLst/>
          </a:prstGeom>
          <a:noFill/>
        </p:spPr>
        <p:txBody>
          <a:bodyPr wrap="square" rtlCol="0">
            <a:spAutoFit/>
          </a:bodyPr>
          <a:lstStyle/>
          <a:p>
            <a:pPr algn="just"/>
            <a:r>
              <a:rPr lang="es-MX" sz="1000" dirty="0">
                <a:latin typeface="Avenir Next" panose="020B0503020202020204" pitchFamily="34" charset="0"/>
              </a:rPr>
              <a:t>La Ley del Presupuesto, Contabilidad y Gasto Público del Estado de Jalisco señala que todo Presupuesto deberá acompañarse por la previsión de los ingresos.</a:t>
            </a:r>
          </a:p>
          <a:p>
            <a:pPr algn="just"/>
            <a:endParaRPr lang="es-MX" sz="1000" dirty="0">
              <a:latin typeface="Avenir Next" panose="020B0503020202020204" pitchFamily="34" charset="0"/>
            </a:endParaRPr>
          </a:p>
          <a:p>
            <a:pPr algn="just"/>
            <a:r>
              <a:rPr lang="es-MX" sz="1000" dirty="0">
                <a:latin typeface="Avenir Next" panose="020B0503020202020204" pitchFamily="34" charset="0"/>
              </a:rPr>
              <a:t>El </a:t>
            </a:r>
            <a:r>
              <a:rPr lang="es-MX" sz="1000" b="1" dirty="0">
                <a:latin typeface="Avenir Next" panose="020B0503020202020204" pitchFamily="34" charset="0"/>
              </a:rPr>
              <a:t>Paquete </a:t>
            </a:r>
            <a:r>
              <a:rPr lang="es-MX" sz="1000" b="1" dirty="0" smtClean="0">
                <a:latin typeface="Avenir Next" panose="020B0503020202020204" pitchFamily="34" charset="0"/>
              </a:rPr>
              <a:t>Fiscal </a:t>
            </a:r>
            <a:r>
              <a:rPr lang="es-MX" sz="1000" b="1" dirty="0">
                <a:latin typeface="Avenir Next" panose="020B0503020202020204" pitchFamily="34" charset="0"/>
              </a:rPr>
              <a:t>del Estado</a:t>
            </a:r>
            <a:r>
              <a:rPr lang="es-MX" sz="1000" dirty="0">
                <a:latin typeface="Avenir Next" panose="020B0503020202020204" pitchFamily="34" charset="0"/>
              </a:rPr>
              <a:t> incluye la iniciativa de Ley de Ingresos que el Gobernador entrega al Congreso local para que </a:t>
            </a:r>
            <a:r>
              <a:rPr lang="es-MX" sz="1000" dirty="0" smtClean="0">
                <a:latin typeface="Avenir Next" panose="020B0503020202020204" pitchFamily="34" charset="0"/>
              </a:rPr>
              <a:t>los </a:t>
            </a:r>
            <a:r>
              <a:rPr lang="es-MX" sz="1000" dirty="0">
                <a:latin typeface="Avenir Next" panose="020B0503020202020204" pitchFamily="34" charset="0"/>
              </a:rPr>
              <a:t>D</a:t>
            </a:r>
            <a:r>
              <a:rPr lang="es-MX" sz="1000" dirty="0" smtClean="0">
                <a:latin typeface="Avenir Next" panose="020B0503020202020204" pitchFamily="34" charset="0"/>
              </a:rPr>
              <a:t>iputados </a:t>
            </a:r>
            <a:r>
              <a:rPr lang="es-MX" sz="1000" dirty="0">
                <a:latin typeface="Avenir Next" panose="020B0503020202020204" pitchFamily="34" charset="0"/>
              </a:rPr>
              <a:t>la revisen, modifiquen y aprueben.</a:t>
            </a:r>
          </a:p>
        </p:txBody>
      </p:sp>
      <p:sp>
        <p:nvSpPr>
          <p:cNvPr id="17" name="Rectángulo 16">
            <a:extLst>
              <a:ext uri="{FF2B5EF4-FFF2-40B4-BE49-F238E27FC236}">
                <a16:creationId xmlns="" xmlns:a16="http://schemas.microsoft.com/office/drawing/2014/main" id="{B6974838-5773-034C-9488-0A4F0FE22DC5}"/>
              </a:ext>
            </a:extLst>
          </p:cNvPr>
          <p:cNvSpPr/>
          <p:nvPr/>
        </p:nvSpPr>
        <p:spPr>
          <a:xfrm>
            <a:off x="575118" y="6853586"/>
            <a:ext cx="3341566" cy="36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a:extLst>
              <a:ext uri="{FF2B5EF4-FFF2-40B4-BE49-F238E27FC236}">
                <a16:creationId xmlns="" xmlns:a16="http://schemas.microsoft.com/office/drawing/2014/main" id="{92856581-AA75-1746-86CC-3412D6C75B42}"/>
              </a:ext>
            </a:extLst>
          </p:cNvPr>
          <p:cNvSpPr txBox="1"/>
          <p:nvPr/>
        </p:nvSpPr>
        <p:spPr>
          <a:xfrm>
            <a:off x="598346" y="6841414"/>
            <a:ext cx="2418291" cy="400110"/>
          </a:xfrm>
          <a:prstGeom prst="rect">
            <a:avLst/>
          </a:prstGeom>
          <a:noFill/>
        </p:spPr>
        <p:txBody>
          <a:bodyPr wrap="none" rtlCol="0">
            <a:spAutoFit/>
          </a:bodyPr>
          <a:lstStyle/>
          <a:p>
            <a:r>
              <a:rPr lang="es-MX" sz="2000" b="1" dirty="0">
                <a:solidFill>
                  <a:srgbClr val="7030A0"/>
                </a:solidFill>
                <a:latin typeface="Avenir Next Heavy" panose="020B0503020202020204" pitchFamily="34" charset="0"/>
              </a:rPr>
              <a:t>Para saber más…</a:t>
            </a:r>
          </a:p>
        </p:txBody>
      </p:sp>
      <p:sp>
        <p:nvSpPr>
          <p:cNvPr id="19" name="Rectángulo 18">
            <a:extLst>
              <a:ext uri="{FF2B5EF4-FFF2-40B4-BE49-F238E27FC236}">
                <a16:creationId xmlns="" xmlns:a16="http://schemas.microsoft.com/office/drawing/2014/main" id="{0D8232D0-7546-774A-8868-7DFA231F9AD9}"/>
              </a:ext>
            </a:extLst>
          </p:cNvPr>
          <p:cNvSpPr/>
          <p:nvPr/>
        </p:nvSpPr>
        <p:spPr>
          <a:xfrm>
            <a:off x="387120" y="8599773"/>
            <a:ext cx="3516218" cy="1057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CuadroTexto 19">
            <a:extLst>
              <a:ext uri="{FF2B5EF4-FFF2-40B4-BE49-F238E27FC236}">
                <a16:creationId xmlns="" xmlns:a16="http://schemas.microsoft.com/office/drawing/2014/main" id="{09AA6E6F-DFAD-4549-9AED-D52ECD748CD3}"/>
              </a:ext>
            </a:extLst>
          </p:cNvPr>
          <p:cNvSpPr txBox="1"/>
          <p:nvPr/>
        </p:nvSpPr>
        <p:spPr>
          <a:xfrm>
            <a:off x="568446" y="8985414"/>
            <a:ext cx="3341565" cy="553998"/>
          </a:xfrm>
          <a:prstGeom prst="rect">
            <a:avLst/>
          </a:prstGeom>
          <a:noFill/>
        </p:spPr>
        <p:txBody>
          <a:bodyPr wrap="square" rtlCol="0">
            <a:spAutoFit/>
          </a:bodyPr>
          <a:lstStyle/>
          <a:p>
            <a:pPr algn="just"/>
            <a:r>
              <a:rPr lang="es-MX" sz="1000" dirty="0">
                <a:latin typeface="Avenir Next" panose="020B0503020202020204" pitchFamily="34" charset="0"/>
              </a:rPr>
              <a:t>Un presupuesto familiar realista se planea según el ingreso de sus integrantes para tener certeza de que se cuenta con el dinero necesario para pagar gastos cotidianos, adeudos </a:t>
            </a:r>
            <a:r>
              <a:rPr lang="es-MX" sz="1000" dirty="0" smtClean="0">
                <a:latin typeface="Avenir Next" panose="020B0503020202020204" pitchFamily="34" charset="0"/>
              </a:rPr>
              <a:t>y/o </a:t>
            </a:r>
            <a:r>
              <a:rPr lang="es-MX" sz="1000" dirty="0">
                <a:latin typeface="Avenir Next" panose="020B0503020202020204" pitchFamily="34" charset="0"/>
              </a:rPr>
              <a:t>procurar un ahorro.</a:t>
            </a:r>
          </a:p>
        </p:txBody>
      </p:sp>
      <p:sp>
        <p:nvSpPr>
          <p:cNvPr id="21" name="Rectángulo 20">
            <a:extLst>
              <a:ext uri="{FF2B5EF4-FFF2-40B4-BE49-F238E27FC236}">
                <a16:creationId xmlns="" xmlns:a16="http://schemas.microsoft.com/office/drawing/2014/main" id="{336A5DED-C741-6446-8C20-CA4A67288897}"/>
              </a:ext>
            </a:extLst>
          </p:cNvPr>
          <p:cNvSpPr/>
          <p:nvPr/>
        </p:nvSpPr>
        <p:spPr>
          <a:xfrm>
            <a:off x="568445" y="8611944"/>
            <a:ext cx="3341566" cy="361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CuadroTexto 21">
            <a:extLst>
              <a:ext uri="{FF2B5EF4-FFF2-40B4-BE49-F238E27FC236}">
                <a16:creationId xmlns="" xmlns:a16="http://schemas.microsoft.com/office/drawing/2014/main" id="{AFC038AB-4FA4-4442-870F-01745433D1E9}"/>
              </a:ext>
            </a:extLst>
          </p:cNvPr>
          <p:cNvSpPr txBox="1"/>
          <p:nvPr/>
        </p:nvSpPr>
        <p:spPr>
          <a:xfrm>
            <a:off x="591673" y="8599772"/>
            <a:ext cx="2467535" cy="400110"/>
          </a:xfrm>
          <a:prstGeom prst="rect">
            <a:avLst/>
          </a:prstGeom>
          <a:noFill/>
        </p:spPr>
        <p:txBody>
          <a:bodyPr wrap="none" rtlCol="0">
            <a:spAutoFit/>
          </a:bodyPr>
          <a:lstStyle/>
          <a:p>
            <a:r>
              <a:rPr lang="es-MX" sz="2000" b="1" dirty="0">
                <a:solidFill>
                  <a:srgbClr val="EBA900"/>
                </a:solidFill>
                <a:latin typeface="Avenir Next Heavy" panose="020B0503020202020204" pitchFamily="34" charset="0"/>
              </a:rPr>
              <a:t>Finanzas en casa:</a:t>
            </a:r>
          </a:p>
        </p:txBody>
      </p:sp>
      <p:sp>
        <p:nvSpPr>
          <p:cNvPr id="23" name="Redondear rectángulo de una esquina 22">
            <a:extLst>
              <a:ext uri="{FF2B5EF4-FFF2-40B4-BE49-F238E27FC236}">
                <a16:creationId xmlns="" xmlns:a16="http://schemas.microsoft.com/office/drawing/2014/main" id="{E73EC25A-7448-1F41-9AAF-41ECE401360C}"/>
              </a:ext>
            </a:extLst>
          </p:cNvPr>
          <p:cNvSpPr/>
          <p:nvPr/>
        </p:nvSpPr>
        <p:spPr>
          <a:xfrm>
            <a:off x="344611" y="5358182"/>
            <a:ext cx="141163" cy="4299168"/>
          </a:xfrm>
          <a:prstGeom prst="round1Rect">
            <a:avLst/>
          </a:prstGeom>
          <a:solidFill>
            <a:srgbClr val="5A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5A3F00"/>
              </a:solidFill>
            </a:endParaRPr>
          </a:p>
        </p:txBody>
      </p:sp>
      <p:sp>
        <p:nvSpPr>
          <p:cNvPr id="24" name="CuadroTexto 23">
            <a:extLst>
              <a:ext uri="{FF2B5EF4-FFF2-40B4-BE49-F238E27FC236}">
                <a16:creationId xmlns="" xmlns:a16="http://schemas.microsoft.com/office/drawing/2014/main" id="{21EE44A5-1EF4-CB46-AED1-0737D4A51E91}"/>
              </a:ext>
            </a:extLst>
          </p:cNvPr>
          <p:cNvSpPr txBox="1"/>
          <p:nvPr/>
        </p:nvSpPr>
        <p:spPr>
          <a:xfrm>
            <a:off x="7531311" y="9582926"/>
            <a:ext cx="145706" cy="230832"/>
          </a:xfrm>
          <a:prstGeom prst="rect">
            <a:avLst/>
          </a:prstGeom>
          <a:solidFill>
            <a:srgbClr val="EBA900"/>
          </a:solidFill>
        </p:spPr>
        <p:txBody>
          <a:bodyPr wrap="square" rtlCol="0">
            <a:spAutoFit/>
          </a:bodyPr>
          <a:lstStyle/>
          <a:p>
            <a:pPr algn="ctr"/>
            <a:r>
              <a:rPr lang="es-MX" sz="900" dirty="0"/>
              <a:t>9</a:t>
            </a:r>
          </a:p>
        </p:txBody>
      </p:sp>
    </p:spTree>
    <p:extLst>
      <p:ext uri="{BB962C8B-B14F-4D97-AF65-F5344CB8AC3E}">
        <p14:creationId xmlns:p14="http://schemas.microsoft.com/office/powerpoint/2010/main" val="214301062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3713</TotalTime>
  <Words>6517</Words>
  <Application>Microsoft Office PowerPoint</Application>
  <PresentationFormat>Personalizado</PresentationFormat>
  <Paragraphs>916</Paragraphs>
  <Slides>24</Slides>
  <Notes>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24</vt:i4>
      </vt:variant>
    </vt:vector>
  </HeadingPairs>
  <TitlesOfParts>
    <vt:vector size="34" baseType="lpstr">
      <vt:lpstr>Arial</vt:lpstr>
      <vt:lpstr>Arial Narrow</vt:lpstr>
      <vt:lpstr>Avenir Next</vt:lpstr>
      <vt:lpstr>Avenir Next Demi Bold</vt:lpstr>
      <vt:lpstr>Avenir Next Heavy</vt:lpstr>
      <vt:lpstr>Avenir Next Medium</vt:lpstr>
      <vt:lpstr>Avenir Next Ultra Light</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Dennise Sanchez Zamarron</cp:lastModifiedBy>
  <cp:revision>249</cp:revision>
  <cp:lastPrinted>2020-12-19T00:25:11Z</cp:lastPrinted>
  <dcterms:created xsi:type="dcterms:W3CDTF">2019-12-04T22:16:25Z</dcterms:created>
  <dcterms:modified xsi:type="dcterms:W3CDTF">2020-12-23T20:19:38Z</dcterms:modified>
</cp:coreProperties>
</file>